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2"/>
  </p:notesMasterIdLst>
  <p:sldIdLst>
    <p:sldId id="257" r:id="rId4"/>
    <p:sldId id="294" r:id="rId5"/>
    <p:sldId id="308" r:id="rId6"/>
    <p:sldId id="313" r:id="rId7"/>
    <p:sldId id="310" r:id="rId8"/>
    <p:sldId id="312" r:id="rId9"/>
    <p:sldId id="314" r:id="rId10"/>
    <p:sldId id="31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122" d="100"/>
          <a:sy n="122" d="100"/>
        </p:scale>
        <p:origin x="1320" y="90"/>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99C1BB-0018-4F91-BF83-7408753661FD}" type="datetimeFigureOut">
              <a:rPr lang="en-US" smtClean="0"/>
              <a:t>3/16/2017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7CD2B5-3E30-4A7D-A75B-223A7BDDAE6F}" type="slidenum">
              <a:rPr lang="en-US" smtClean="0"/>
              <a:t>‹#›</a:t>
            </a:fld>
            <a:endParaRPr lang="en-US"/>
          </a:p>
        </p:txBody>
      </p:sp>
    </p:spTree>
    <p:extLst>
      <p:ext uri="{BB962C8B-B14F-4D97-AF65-F5344CB8AC3E}">
        <p14:creationId xmlns:p14="http://schemas.microsoft.com/office/powerpoint/2010/main" val="2729168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3/16/2017 11:31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566074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3/16/2017 11:31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22880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3/16/2017 11:31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664140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3/16/2017 11:31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465381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3/16/2017 11:31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966075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3/16/2017 11:31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151566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22098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userDrawn="1"/>
        </p:nvPicPr>
        <p:blipFill>
          <a:blip r:embed="rId15"/>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880350" cy="1523495"/>
          </a:xfrm>
        </p:spPr>
        <p:txBody>
          <a:bodyPr/>
          <a:lstStyle/>
          <a:p>
            <a:pPr>
              <a:spcBef>
                <a:spcPts val="600"/>
              </a:spcBef>
            </a:pPr>
            <a:r>
              <a:rPr lang="en-US" dirty="0" smtClean="0"/>
              <a:t>SEER*DMS CCB</a:t>
            </a:r>
            <a:br>
              <a:rPr lang="en-US" dirty="0" smtClean="0"/>
            </a:br>
            <a:r>
              <a:rPr lang="en-US" sz="1000" dirty="0" smtClean="0"/>
              <a:t>     </a:t>
            </a:r>
            <a:r>
              <a:rPr lang="en-US" dirty="0" smtClean="0"/>
              <a:t/>
            </a:r>
            <a:br>
              <a:rPr lang="en-US" dirty="0" smtClean="0"/>
            </a:br>
            <a:r>
              <a:rPr lang="en-US" sz="2800" dirty="0" smtClean="0"/>
              <a:t>March 16, 2017</a:t>
            </a:r>
            <a:endParaRPr lang="en-US" sz="2800" dirty="0"/>
          </a:p>
        </p:txBody>
      </p:sp>
      <p:sp>
        <p:nvSpPr>
          <p:cNvPr id="4" name="Subtitle 3"/>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534400" cy="1163395"/>
          </a:xfrm>
        </p:spPr>
        <p:txBody>
          <a:bodyPr>
            <a:normAutofit/>
          </a:bodyPr>
          <a:lstStyle/>
          <a:p>
            <a:r>
              <a:rPr lang="en-US" sz="3900" dirty="0" smtClean="0"/>
              <a:t>Today’s Agenda</a:t>
            </a:r>
            <a:r>
              <a:rPr lang="en-US" dirty="0" smtClean="0"/>
              <a:t/>
            </a:r>
            <a:br>
              <a:rPr lang="en-US" dirty="0" smtClean="0"/>
            </a:br>
            <a:endParaRPr lang="en-US" sz="3200" dirty="0">
              <a:solidFill>
                <a:schemeClr val="tx2"/>
              </a:solidFill>
            </a:endParaRPr>
          </a:p>
        </p:txBody>
      </p:sp>
      <p:sp>
        <p:nvSpPr>
          <p:cNvPr id="3" name="Text Placeholder 2"/>
          <p:cNvSpPr>
            <a:spLocks noGrp="1"/>
          </p:cNvSpPr>
          <p:nvPr>
            <p:ph type="body" sz="quarter" idx="10"/>
          </p:nvPr>
        </p:nvSpPr>
        <p:spPr>
          <a:xfrm>
            <a:off x="457200" y="1143000"/>
            <a:ext cx="8534400" cy="4800600"/>
          </a:xfrm>
        </p:spPr>
        <p:txBody>
          <a:bodyPr>
            <a:normAutofit fontScale="62500" lnSpcReduction="20000"/>
          </a:bodyPr>
          <a:lstStyle/>
          <a:p>
            <a:pPr>
              <a:spcAft>
                <a:spcPts val="600"/>
              </a:spcAft>
            </a:pPr>
            <a:r>
              <a:rPr lang="en-US" dirty="0" smtClean="0"/>
              <a:t>Roll Call</a:t>
            </a:r>
          </a:p>
          <a:p>
            <a:pPr lvl="1">
              <a:spcAft>
                <a:spcPts val="600"/>
              </a:spcAft>
            </a:pPr>
            <a:r>
              <a:rPr lang="en-US" dirty="0" smtClean="0"/>
              <a:t>Registries</a:t>
            </a:r>
          </a:p>
          <a:p>
            <a:pPr lvl="1">
              <a:spcAft>
                <a:spcPts val="600"/>
              </a:spcAft>
            </a:pPr>
            <a:r>
              <a:rPr lang="en-US" dirty="0" smtClean="0"/>
              <a:t>IMS</a:t>
            </a:r>
          </a:p>
          <a:p>
            <a:pPr lvl="1">
              <a:spcAft>
                <a:spcPts val="600"/>
              </a:spcAft>
            </a:pPr>
            <a:r>
              <a:rPr lang="en-US" dirty="0" smtClean="0"/>
              <a:t>SCG</a:t>
            </a:r>
          </a:p>
          <a:p>
            <a:pPr lvl="1">
              <a:spcAft>
                <a:spcPts val="600"/>
              </a:spcAft>
            </a:pPr>
            <a:r>
              <a:rPr lang="en-US" dirty="0" smtClean="0"/>
              <a:t>NCI</a:t>
            </a:r>
          </a:p>
          <a:p>
            <a:pPr>
              <a:spcAft>
                <a:spcPts val="600"/>
              </a:spcAft>
            </a:pPr>
            <a:r>
              <a:rPr lang="en-US" dirty="0" smtClean="0"/>
              <a:t>New topics:</a:t>
            </a:r>
          </a:p>
          <a:p>
            <a:pPr lvl="1">
              <a:spcAft>
                <a:spcPts val="600"/>
              </a:spcAft>
            </a:pPr>
            <a:r>
              <a:rPr lang="en-US" dirty="0" smtClean="0"/>
              <a:t>User Account Audits</a:t>
            </a:r>
          </a:p>
          <a:p>
            <a:pPr lvl="1">
              <a:spcAft>
                <a:spcPts val="600"/>
              </a:spcAft>
            </a:pPr>
            <a:r>
              <a:rPr lang="en-US" dirty="0" smtClean="0"/>
              <a:t>Limiting </a:t>
            </a:r>
            <a:r>
              <a:rPr lang="en-US" dirty="0" smtClean="0"/>
              <a:t>External Access </a:t>
            </a:r>
            <a:r>
              <a:rPr lang="en-US" dirty="0" smtClean="0"/>
              <a:t>to Production Data</a:t>
            </a:r>
          </a:p>
          <a:p>
            <a:pPr>
              <a:spcAft>
                <a:spcPts val="600"/>
              </a:spcAft>
            </a:pPr>
            <a:r>
              <a:rPr lang="en-US" dirty="0" smtClean="0"/>
              <a:t>Status Reports:</a:t>
            </a:r>
          </a:p>
          <a:p>
            <a:pPr lvl="1">
              <a:spcAft>
                <a:spcPts val="600"/>
              </a:spcAft>
            </a:pPr>
            <a:r>
              <a:rPr lang="en-US" dirty="0"/>
              <a:t>SEER*DMS Review – Registry </a:t>
            </a:r>
            <a:r>
              <a:rPr lang="en-US" dirty="0" smtClean="0"/>
              <a:t>Survey</a:t>
            </a:r>
          </a:p>
          <a:p>
            <a:pPr lvl="1">
              <a:spcAft>
                <a:spcPts val="600"/>
              </a:spcAft>
            </a:pPr>
            <a:r>
              <a:rPr lang="en-US" dirty="0" smtClean="0"/>
              <a:t>Productivity Report Tiger Team </a:t>
            </a:r>
          </a:p>
          <a:p>
            <a:pPr lvl="1">
              <a:spcAft>
                <a:spcPts val="600"/>
              </a:spcAft>
            </a:pPr>
            <a:r>
              <a:rPr lang="en-US" dirty="0" smtClean="0"/>
              <a:t>MU2 Workgroup </a:t>
            </a:r>
          </a:p>
          <a:p>
            <a:pPr lvl="1">
              <a:spcAft>
                <a:spcPts val="600"/>
              </a:spcAft>
            </a:pPr>
            <a:r>
              <a:rPr lang="en-US" dirty="0" smtClean="0"/>
              <a:t>Auto-linking</a:t>
            </a:r>
          </a:p>
          <a:p>
            <a:pPr lvl="1">
              <a:spcAft>
                <a:spcPts val="600"/>
              </a:spcAft>
            </a:pPr>
            <a:r>
              <a:rPr lang="en-US" dirty="0" smtClean="0"/>
              <a:t>Showing New Completeness Measures in SEER*DMS</a:t>
            </a:r>
            <a:endParaRPr lang="en-US" dirty="0" smtClean="0"/>
          </a:p>
        </p:txBody>
      </p:sp>
    </p:spTree>
    <p:extLst>
      <p:ext uri="{BB962C8B-B14F-4D97-AF65-F5344CB8AC3E}">
        <p14:creationId xmlns:p14="http://schemas.microsoft.com/office/powerpoint/2010/main" val="371202828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Audits of User &amp; DB Accounts</a:t>
            </a:r>
            <a:endParaRPr lang="en-US" dirty="0"/>
          </a:p>
        </p:txBody>
      </p:sp>
      <p:sp>
        <p:nvSpPr>
          <p:cNvPr id="3" name="Text Placeholder 2"/>
          <p:cNvSpPr>
            <a:spLocks noGrp="1"/>
          </p:cNvSpPr>
          <p:nvPr>
            <p:ph type="body" sz="quarter" idx="10"/>
          </p:nvPr>
        </p:nvSpPr>
        <p:spPr>
          <a:xfrm>
            <a:off x="381000" y="1411552"/>
            <a:ext cx="8534400" cy="5743111"/>
          </a:xfrm>
        </p:spPr>
        <p:txBody>
          <a:bodyPr/>
          <a:lstStyle/>
          <a:p>
            <a:pPr marL="0" indent="0">
              <a:buNone/>
            </a:pPr>
            <a:r>
              <a:rPr lang="en-US" sz="2800" dirty="0"/>
              <a:t>Maintaining security certification and accreditation requires implementing a set of “controls” defined by the National Institutes of Standards and Technologies (NIST).   </a:t>
            </a:r>
            <a:endParaRPr lang="en-US" sz="2800" dirty="0" smtClean="0"/>
          </a:p>
          <a:p>
            <a:pPr marL="0" indent="0">
              <a:buNone/>
            </a:pPr>
            <a:endParaRPr lang="en-US" sz="2800" dirty="0"/>
          </a:p>
          <a:p>
            <a:pPr marL="517525" lvl="1" indent="0">
              <a:buNone/>
            </a:pPr>
            <a:r>
              <a:rPr lang="en-US" sz="2400" i="1" dirty="0" smtClean="0"/>
              <a:t>A </a:t>
            </a:r>
            <a:r>
              <a:rPr lang="en-US" sz="2400" i="1" dirty="0"/>
              <a:t>“control” is a safeguard or countermeasure to avoid, detect, counteract, or minimize security risks.  </a:t>
            </a:r>
            <a:endParaRPr lang="en-US" sz="2400" i="1" dirty="0" smtClean="0"/>
          </a:p>
          <a:p>
            <a:pPr marL="0" indent="0">
              <a:buNone/>
            </a:pPr>
            <a:endParaRPr lang="en-US" sz="2800" dirty="0"/>
          </a:p>
          <a:p>
            <a:pPr marL="0" indent="0">
              <a:buNone/>
            </a:pPr>
            <a:r>
              <a:rPr lang="en-US" sz="2800" dirty="0"/>
              <a:t>Routinely auditing system accounts </a:t>
            </a:r>
            <a:r>
              <a:rPr lang="en-US" sz="2800" dirty="0" smtClean="0"/>
              <a:t>for </a:t>
            </a:r>
            <a:r>
              <a:rPr lang="en-US" sz="2800" dirty="0"/>
              <a:t>continued necessity and appropriateness is an example of a control.   </a:t>
            </a:r>
            <a:endParaRPr lang="en-US" sz="2800" dirty="0" smtClean="0"/>
          </a:p>
          <a:p>
            <a:pPr marL="0" indent="0">
              <a:buNone/>
            </a:pPr>
            <a:endParaRPr lang="en-US" sz="2800" dirty="0"/>
          </a:p>
          <a:p>
            <a:pPr marL="0" indent="0">
              <a:buNone/>
            </a:pPr>
            <a:endParaRPr lang="en-US" sz="2800" dirty="0" smtClean="0"/>
          </a:p>
          <a:p>
            <a:pPr marL="0" indent="0">
              <a:buNone/>
            </a:pPr>
            <a:r>
              <a:rPr lang="en-US" dirty="0"/>
              <a:t>  </a:t>
            </a:r>
          </a:p>
          <a:p>
            <a:endParaRPr lang="en-US" dirty="0"/>
          </a:p>
        </p:txBody>
      </p:sp>
    </p:spTree>
    <p:extLst>
      <p:ext uri="{BB962C8B-B14F-4D97-AF65-F5344CB8AC3E}">
        <p14:creationId xmlns:p14="http://schemas.microsoft.com/office/powerpoint/2010/main" val="380314771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Audits of User &amp; DB Accounts</a:t>
            </a:r>
            <a:endParaRPr lang="en-US" dirty="0"/>
          </a:p>
        </p:txBody>
      </p:sp>
      <p:sp>
        <p:nvSpPr>
          <p:cNvPr id="3" name="Text Placeholder 2"/>
          <p:cNvSpPr>
            <a:spLocks noGrp="1"/>
          </p:cNvSpPr>
          <p:nvPr>
            <p:ph type="body" sz="quarter" idx="10"/>
          </p:nvPr>
        </p:nvSpPr>
        <p:spPr>
          <a:xfrm>
            <a:off x="381000" y="1411552"/>
            <a:ext cx="8534400" cy="6192464"/>
          </a:xfrm>
        </p:spPr>
        <p:txBody>
          <a:bodyPr/>
          <a:lstStyle/>
          <a:p>
            <a:pPr marL="0" indent="0">
              <a:buNone/>
            </a:pPr>
            <a:r>
              <a:rPr lang="en-US" sz="2800" dirty="0" smtClean="0"/>
              <a:t>Data security is a shared responsibility that requires vigilance.  The registry, IMS, and NCI each have a role in maintaining security.</a:t>
            </a:r>
          </a:p>
          <a:p>
            <a:pPr marL="0" indent="0">
              <a:buNone/>
            </a:pPr>
            <a:endParaRPr lang="en-US" sz="2000" dirty="0"/>
          </a:p>
          <a:p>
            <a:pPr marL="517525" lvl="1" indent="0">
              <a:buNone/>
            </a:pPr>
            <a:r>
              <a:rPr lang="en-US" sz="2400" i="1" dirty="0" smtClean="0"/>
              <a:t>It is easier and safer to create a new account; or activate an account than to deal with the consequences of a security problem.</a:t>
            </a:r>
            <a:r>
              <a:rPr lang="en-US" sz="2400" i="1" dirty="0"/>
              <a:t>  </a:t>
            </a:r>
            <a:endParaRPr lang="en-US" sz="2400" i="1" dirty="0" smtClean="0"/>
          </a:p>
          <a:p>
            <a:pPr marL="0" indent="0">
              <a:buNone/>
            </a:pPr>
            <a:endParaRPr lang="en-US" sz="2000" dirty="0" smtClean="0"/>
          </a:p>
          <a:p>
            <a:pPr marL="0" indent="0">
              <a:buNone/>
            </a:pPr>
            <a:r>
              <a:rPr lang="en-US" sz="2800" dirty="0" smtClean="0"/>
              <a:t>IMS and NCI would like to encourage registry managers and security officers to ensure that the registry is minimizing risk by eliminating unnecessary accounts.</a:t>
            </a:r>
            <a:r>
              <a:rPr lang="en-US" sz="2800" dirty="0"/>
              <a:t>   </a:t>
            </a:r>
            <a:endParaRPr lang="en-US" sz="2800" dirty="0" smtClean="0"/>
          </a:p>
          <a:p>
            <a:pPr marL="0" indent="0">
              <a:buNone/>
            </a:pPr>
            <a:endParaRPr lang="en-US" sz="2800" dirty="0"/>
          </a:p>
          <a:p>
            <a:pPr marL="0" indent="0">
              <a:buNone/>
            </a:pPr>
            <a:endParaRPr lang="en-US" sz="2800" dirty="0" smtClean="0"/>
          </a:p>
          <a:p>
            <a:pPr marL="0" indent="0">
              <a:buNone/>
            </a:pPr>
            <a:r>
              <a:rPr lang="en-US" dirty="0"/>
              <a:t>  </a:t>
            </a:r>
          </a:p>
          <a:p>
            <a:endParaRPr lang="en-US" dirty="0"/>
          </a:p>
        </p:txBody>
      </p:sp>
    </p:spTree>
    <p:extLst>
      <p:ext uri="{BB962C8B-B14F-4D97-AF65-F5344CB8AC3E}">
        <p14:creationId xmlns:p14="http://schemas.microsoft.com/office/powerpoint/2010/main" val="64406266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57200" y="1447800"/>
            <a:ext cx="8534400" cy="4038600"/>
          </a:xfrm>
        </p:spPr>
        <p:txBody>
          <a:bodyPr>
            <a:normAutofit fontScale="62500" lnSpcReduction="20000"/>
          </a:bodyPr>
          <a:lstStyle/>
          <a:p>
            <a:pPr>
              <a:spcAft>
                <a:spcPts val="600"/>
              </a:spcAft>
            </a:pPr>
            <a:r>
              <a:rPr lang="en-US" dirty="0" smtClean="0"/>
              <a:t>In each registry, SEER*DMS user accounts are audited every 6 months</a:t>
            </a:r>
          </a:p>
          <a:p>
            <a:pPr lvl="1">
              <a:spcAft>
                <a:spcPts val="600"/>
              </a:spcAft>
            </a:pPr>
            <a:r>
              <a:rPr lang="en-US" dirty="0" smtClean="0"/>
              <a:t>A list of accounts that have not been  used in the prior 6 months is sent to the registry manager and/or security officer.</a:t>
            </a:r>
          </a:p>
          <a:p>
            <a:pPr lvl="1">
              <a:spcAft>
                <a:spcPts val="600"/>
              </a:spcAft>
            </a:pPr>
            <a:r>
              <a:rPr lang="en-US" dirty="0" smtClean="0"/>
              <a:t>Registry staff deactivate SEER*DMS accounts that are no longer needed.</a:t>
            </a:r>
          </a:p>
          <a:p>
            <a:pPr lvl="1">
              <a:spcAft>
                <a:spcPts val="600"/>
              </a:spcAft>
            </a:pPr>
            <a:r>
              <a:rPr lang="en-US" dirty="0" smtClean="0"/>
              <a:t>IMS staff deactivate VPN credentials that are no longer needed.</a:t>
            </a:r>
          </a:p>
          <a:p>
            <a:pPr>
              <a:spcAft>
                <a:spcPts val="600"/>
              </a:spcAft>
            </a:pPr>
            <a:r>
              <a:rPr lang="en-US" dirty="0" smtClean="0"/>
              <a:t>Recommendations:</a:t>
            </a:r>
          </a:p>
          <a:p>
            <a:pPr lvl="1">
              <a:spcAft>
                <a:spcPts val="600"/>
              </a:spcAft>
            </a:pPr>
            <a:r>
              <a:rPr lang="en-US" dirty="0" smtClean="0"/>
              <a:t>Deactivate dummy user accounts - accounts not assigned to a person.</a:t>
            </a:r>
          </a:p>
          <a:p>
            <a:pPr lvl="1">
              <a:spcAft>
                <a:spcPts val="600"/>
              </a:spcAft>
            </a:pPr>
            <a:r>
              <a:rPr lang="en-US" dirty="0" smtClean="0"/>
              <a:t>Define procedures to deactivate a user’s account when that person is assigned to a different project; or is no longer employed at the registry.</a:t>
            </a:r>
          </a:p>
          <a:p>
            <a:pPr lvl="1">
              <a:spcAft>
                <a:spcPts val="600"/>
              </a:spcAft>
            </a:pPr>
            <a:r>
              <a:rPr lang="en-US" dirty="0" smtClean="0"/>
              <a:t>IMS will add an option to SEER*DMS to automatically deactivate user accounts not used in a time period defined by the registry.</a:t>
            </a:r>
          </a:p>
          <a:p>
            <a:pPr lvl="2">
              <a:spcAft>
                <a:spcPts val="600"/>
              </a:spcAft>
            </a:pPr>
            <a:r>
              <a:rPr lang="en-US" dirty="0" smtClean="0"/>
              <a:t>This will be a configurable option.  </a:t>
            </a:r>
          </a:p>
          <a:p>
            <a:pPr lvl="2">
              <a:spcAft>
                <a:spcPts val="600"/>
              </a:spcAft>
            </a:pPr>
            <a:r>
              <a:rPr lang="en-US" dirty="0" smtClean="0"/>
              <a:t>A registry can choose to use it – or not use it.  </a:t>
            </a:r>
          </a:p>
          <a:p>
            <a:pPr lvl="2">
              <a:spcAft>
                <a:spcPts val="600"/>
              </a:spcAft>
            </a:pPr>
            <a:r>
              <a:rPr lang="en-US" dirty="0" smtClean="0"/>
              <a:t>The registry will be able to specify the time period.</a:t>
            </a:r>
          </a:p>
          <a:p>
            <a:pPr>
              <a:spcAft>
                <a:spcPts val="600"/>
              </a:spcAft>
            </a:pPr>
            <a:endParaRPr lang="en-US" dirty="0" smtClean="0"/>
          </a:p>
          <a:p>
            <a:pPr>
              <a:spcAft>
                <a:spcPts val="600"/>
              </a:spcAft>
            </a:pPr>
            <a:endParaRPr lang="en-US" dirty="0" smtClean="0"/>
          </a:p>
        </p:txBody>
      </p:sp>
      <p:sp>
        <p:nvSpPr>
          <p:cNvPr id="4" name="Title 3"/>
          <p:cNvSpPr>
            <a:spLocks noGrp="1"/>
          </p:cNvSpPr>
          <p:nvPr>
            <p:ph type="title"/>
          </p:nvPr>
        </p:nvSpPr>
        <p:spPr>
          <a:xfrm>
            <a:off x="381000" y="230188"/>
            <a:ext cx="8382000" cy="941796"/>
          </a:xfrm>
        </p:spPr>
        <p:txBody>
          <a:bodyPr/>
          <a:lstStyle/>
          <a:p>
            <a:r>
              <a:rPr lang="en-US" dirty="0" smtClean="0"/>
              <a:t>SEER*DMS User Accounts</a:t>
            </a:r>
            <a:br>
              <a:rPr lang="en-US" dirty="0" smtClean="0"/>
            </a:br>
            <a:r>
              <a:rPr lang="en-US" sz="2000" dirty="0" smtClean="0"/>
              <a:t>Logging in to the SEER*DMS application</a:t>
            </a:r>
            <a:endParaRPr lang="en-US" sz="2000" dirty="0"/>
          </a:p>
        </p:txBody>
      </p:sp>
    </p:spTree>
    <p:extLst>
      <p:ext uri="{BB962C8B-B14F-4D97-AF65-F5344CB8AC3E}">
        <p14:creationId xmlns:p14="http://schemas.microsoft.com/office/powerpoint/2010/main" val="262897020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57200" y="1447800"/>
            <a:ext cx="8534400" cy="4038600"/>
          </a:xfrm>
        </p:spPr>
        <p:txBody>
          <a:bodyPr>
            <a:normAutofit fontScale="55000" lnSpcReduction="20000"/>
          </a:bodyPr>
          <a:lstStyle/>
          <a:p>
            <a:pPr>
              <a:spcAft>
                <a:spcPts val="600"/>
              </a:spcAft>
            </a:pPr>
            <a:r>
              <a:rPr lang="en-US" dirty="0" smtClean="0"/>
              <a:t>To meet security standards, we must strengthen security related to database accounts and audit the database accounts every 6 months.</a:t>
            </a:r>
          </a:p>
          <a:p>
            <a:pPr>
              <a:spcAft>
                <a:spcPts val="600"/>
              </a:spcAft>
            </a:pPr>
            <a:r>
              <a:rPr lang="en-US" dirty="0" smtClean="0"/>
              <a:t>To achieve this – IMS staff are working with staff from the Iowa registry to define recommendations and procedures.</a:t>
            </a:r>
          </a:p>
          <a:p>
            <a:pPr>
              <a:spcAft>
                <a:spcPts val="600"/>
              </a:spcAft>
            </a:pPr>
            <a:r>
              <a:rPr lang="en-US" dirty="0" smtClean="0"/>
              <a:t>Recommendations:</a:t>
            </a:r>
          </a:p>
          <a:p>
            <a:pPr lvl="1">
              <a:spcAft>
                <a:spcPts val="600"/>
              </a:spcAft>
            </a:pPr>
            <a:r>
              <a:rPr lang="en-US" dirty="0" smtClean="0"/>
              <a:t>Minimize external access.  Registry staff should be encouraged to use the SEER*DMS Data Search, System Reports, and Custom Extracts.  Accounts should not be provided if the use case is covered by SEER*DMS features.</a:t>
            </a:r>
          </a:p>
          <a:p>
            <a:pPr lvl="1">
              <a:spcAft>
                <a:spcPts val="600"/>
              </a:spcAft>
            </a:pPr>
            <a:r>
              <a:rPr lang="en-US" dirty="0" smtClean="0"/>
              <a:t>Restrict the use of “service” accounts to registry-maintained systems that access the SEER*DMS database.  A person will not be able to login with a service account.</a:t>
            </a:r>
          </a:p>
          <a:p>
            <a:pPr lvl="1">
              <a:spcAft>
                <a:spcPts val="600"/>
              </a:spcAft>
            </a:pPr>
            <a:r>
              <a:rPr lang="en-US" dirty="0" smtClean="0"/>
              <a:t>Eliminate the use of “shared” accounts, that is, accounts used by 2+ people.  A personalized, named account will be provided to each person who needs a login.   Format:   </a:t>
            </a:r>
            <a:r>
              <a:rPr lang="en-US" dirty="0" err="1" smtClean="0"/>
              <a:t>pg_lastname</a:t>
            </a:r>
            <a:r>
              <a:rPr lang="en-US" dirty="0" smtClean="0"/>
              <a:t>   (</a:t>
            </a:r>
            <a:r>
              <a:rPr lang="en-US" dirty="0" err="1" smtClean="0"/>
              <a:t>postgres</a:t>
            </a:r>
            <a:r>
              <a:rPr lang="en-US" dirty="0" smtClean="0"/>
              <a:t> and the last name of the user).</a:t>
            </a:r>
          </a:p>
          <a:p>
            <a:pPr lvl="1">
              <a:spcAft>
                <a:spcPts val="600"/>
              </a:spcAft>
            </a:pPr>
            <a:r>
              <a:rPr lang="en-US" dirty="0" smtClean="0"/>
              <a:t>Enforce strong password requirements.</a:t>
            </a:r>
          </a:p>
          <a:p>
            <a:pPr lvl="1">
              <a:spcAft>
                <a:spcPts val="600"/>
              </a:spcAft>
            </a:pPr>
            <a:r>
              <a:rPr lang="en-US" dirty="0" smtClean="0"/>
              <a:t>A list of database accounts will be sent to the registry manager and/or security officer every 6 months.   Accounts that are not needed will be deactivated.</a:t>
            </a:r>
          </a:p>
          <a:p>
            <a:pPr>
              <a:spcAft>
                <a:spcPts val="600"/>
              </a:spcAft>
            </a:pPr>
            <a:endParaRPr lang="en-US" dirty="0" smtClean="0"/>
          </a:p>
        </p:txBody>
      </p:sp>
      <p:sp>
        <p:nvSpPr>
          <p:cNvPr id="4" name="Title 3"/>
          <p:cNvSpPr>
            <a:spLocks noGrp="1"/>
          </p:cNvSpPr>
          <p:nvPr>
            <p:ph type="title"/>
          </p:nvPr>
        </p:nvSpPr>
        <p:spPr>
          <a:xfrm>
            <a:off x="381000" y="230188"/>
            <a:ext cx="8382000" cy="941796"/>
          </a:xfrm>
        </p:spPr>
        <p:txBody>
          <a:bodyPr/>
          <a:lstStyle/>
          <a:p>
            <a:r>
              <a:rPr lang="en-US" dirty="0" smtClean="0"/>
              <a:t>SEER*DMS Database Accounts</a:t>
            </a:r>
            <a:br>
              <a:rPr lang="en-US" dirty="0" smtClean="0"/>
            </a:br>
            <a:r>
              <a:rPr lang="en-US" sz="2000" dirty="0" smtClean="0"/>
              <a:t>Accessing the SEER*DMS database using other software</a:t>
            </a:r>
            <a:endParaRPr lang="en-US" sz="2000" dirty="0"/>
          </a:p>
        </p:txBody>
      </p:sp>
    </p:spTree>
    <p:extLst>
      <p:ext uri="{BB962C8B-B14F-4D97-AF65-F5344CB8AC3E}">
        <p14:creationId xmlns:p14="http://schemas.microsoft.com/office/powerpoint/2010/main" val="239887588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57200" y="1033485"/>
            <a:ext cx="8458200" cy="4452915"/>
          </a:xfrm>
        </p:spPr>
        <p:txBody>
          <a:bodyPr>
            <a:normAutofit fontScale="62500" lnSpcReduction="20000"/>
          </a:bodyPr>
          <a:lstStyle/>
          <a:p>
            <a:pPr>
              <a:spcAft>
                <a:spcPts val="600"/>
              </a:spcAft>
            </a:pPr>
            <a:r>
              <a:rPr lang="en-US" dirty="0" smtClean="0"/>
              <a:t>Several registries developed and maintain applications that access the SEER*DMS production database.    </a:t>
            </a:r>
          </a:p>
          <a:p>
            <a:pPr>
              <a:spcAft>
                <a:spcPts val="600"/>
              </a:spcAft>
            </a:pPr>
            <a:r>
              <a:rPr lang="en-US" dirty="0" smtClean="0"/>
              <a:t>These applications are required to support registry operations, but at times, external use of the production database has a negative impact on SEER*DMS performance or can make SEER*DMS unusable.   </a:t>
            </a:r>
          </a:p>
          <a:p>
            <a:pPr>
              <a:spcAft>
                <a:spcPts val="600"/>
              </a:spcAft>
            </a:pPr>
            <a:r>
              <a:rPr lang="en-US" dirty="0" smtClean="0"/>
              <a:t>To mitigate the risk – IMS staff recently implemented a safety measure to automatically kill queries that exceed maximum resources.</a:t>
            </a:r>
          </a:p>
          <a:p>
            <a:pPr>
              <a:spcAft>
                <a:spcPts val="600"/>
              </a:spcAft>
            </a:pPr>
            <a:r>
              <a:rPr lang="en-US" dirty="0" smtClean="0"/>
              <a:t>Recommendations:</a:t>
            </a:r>
          </a:p>
          <a:p>
            <a:pPr lvl="1">
              <a:spcAft>
                <a:spcPts val="600"/>
              </a:spcAft>
            </a:pPr>
            <a:r>
              <a:rPr lang="en-US" dirty="0"/>
              <a:t>Start a long-term, collaborative effort to reduce usage of the </a:t>
            </a:r>
            <a:r>
              <a:rPr lang="en-US" i="1" u="sng" dirty="0"/>
              <a:t>production</a:t>
            </a:r>
            <a:r>
              <a:rPr lang="en-US" dirty="0"/>
              <a:t> </a:t>
            </a:r>
            <a:r>
              <a:rPr lang="en-US" dirty="0" smtClean="0"/>
              <a:t>database.  IMS staff will work with the technical team at each registry.</a:t>
            </a:r>
          </a:p>
          <a:p>
            <a:pPr lvl="1">
              <a:spcAft>
                <a:spcPts val="600"/>
              </a:spcAft>
            </a:pPr>
            <a:r>
              <a:rPr lang="en-US" dirty="0" smtClean="0"/>
              <a:t>IMS staff are working on technical solutions to allow registry schemas in a mirrored database.</a:t>
            </a:r>
          </a:p>
          <a:p>
            <a:pPr lvl="1">
              <a:spcAft>
                <a:spcPts val="600"/>
              </a:spcAft>
            </a:pPr>
            <a:r>
              <a:rPr lang="en-US" dirty="0" smtClean="0"/>
              <a:t>Registry staff – review current processes and identify if it requires up-to-the-minute data or could use a data snapshot</a:t>
            </a:r>
          </a:p>
          <a:p>
            <a:pPr lvl="1">
              <a:spcAft>
                <a:spcPts val="600"/>
              </a:spcAft>
            </a:pPr>
            <a:r>
              <a:rPr lang="en-US" dirty="0" smtClean="0"/>
              <a:t>Registry staff – review requirements related to tables in the user schema.  Does the registry still </a:t>
            </a:r>
            <a:r>
              <a:rPr lang="en-US" smtClean="0"/>
              <a:t>need a user schema?</a:t>
            </a:r>
            <a:endParaRPr lang="en-US" dirty="0" smtClean="0"/>
          </a:p>
        </p:txBody>
      </p:sp>
      <p:sp>
        <p:nvSpPr>
          <p:cNvPr id="4" name="Title 3"/>
          <p:cNvSpPr>
            <a:spLocks noGrp="1"/>
          </p:cNvSpPr>
          <p:nvPr>
            <p:ph type="title"/>
          </p:nvPr>
        </p:nvSpPr>
        <p:spPr>
          <a:xfrm>
            <a:off x="381000" y="230188"/>
            <a:ext cx="8382000" cy="803297"/>
          </a:xfrm>
        </p:spPr>
        <p:txBody>
          <a:bodyPr/>
          <a:lstStyle/>
          <a:p>
            <a:r>
              <a:rPr lang="en-US" sz="3800" dirty="0" smtClean="0"/>
              <a:t>Limiting External Access to Production DB</a:t>
            </a:r>
            <a:r>
              <a:rPr lang="en-US" dirty="0" smtClean="0"/>
              <a:t/>
            </a:r>
            <a:br>
              <a:rPr lang="en-US" dirty="0" smtClean="0"/>
            </a:br>
            <a:endParaRPr lang="en-US" sz="2000" dirty="0"/>
          </a:p>
        </p:txBody>
      </p:sp>
    </p:spTree>
    <p:extLst>
      <p:ext uri="{BB962C8B-B14F-4D97-AF65-F5344CB8AC3E}">
        <p14:creationId xmlns:p14="http://schemas.microsoft.com/office/powerpoint/2010/main" val="303456114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57200" y="1033485"/>
            <a:ext cx="8534400" cy="4452915"/>
          </a:xfrm>
        </p:spPr>
        <p:txBody>
          <a:bodyPr>
            <a:normAutofit/>
          </a:bodyPr>
          <a:lstStyle/>
          <a:p>
            <a:pPr>
              <a:spcAft>
                <a:spcPts val="600"/>
              </a:spcAft>
            </a:pPr>
            <a:r>
              <a:rPr lang="en-US" dirty="0" smtClean="0"/>
              <a:t>SEER*DMS Review – Registry Survey</a:t>
            </a:r>
          </a:p>
          <a:p>
            <a:pPr>
              <a:spcAft>
                <a:spcPts val="600"/>
              </a:spcAft>
            </a:pPr>
            <a:r>
              <a:rPr lang="en-US" dirty="0"/>
              <a:t>MU2 Workgroup </a:t>
            </a:r>
          </a:p>
          <a:p>
            <a:pPr>
              <a:spcAft>
                <a:spcPts val="600"/>
              </a:spcAft>
            </a:pPr>
            <a:r>
              <a:rPr lang="en-US" dirty="0" smtClean="0"/>
              <a:t>Productivity Report Tiger Team</a:t>
            </a:r>
          </a:p>
          <a:p>
            <a:pPr>
              <a:spcAft>
                <a:spcPts val="600"/>
              </a:spcAft>
            </a:pPr>
            <a:r>
              <a:rPr lang="en-US" dirty="0" smtClean="0"/>
              <a:t>Auto-linking</a:t>
            </a:r>
          </a:p>
          <a:p>
            <a:pPr>
              <a:spcAft>
                <a:spcPts val="600"/>
              </a:spcAft>
            </a:pPr>
            <a:r>
              <a:rPr lang="en-US" dirty="0" smtClean="0"/>
              <a:t>Showing New </a:t>
            </a:r>
            <a:r>
              <a:rPr lang="en-US" smtClean="0"/>
              <a:t>Completeness Measures in SEER*DMS</a:t>
            </a:r>
            <a:endParaRPr lang="en-US" dirty="0" smtClean="0"/>
          </a:p>
        </p:txBody>
      </p:sp>
      <p:sp>
        <p:nvSpPr>
          <p:cNvPr id="4" name="Title 3"/>
          <p:cNvSpPr>
            <a:spLocks noGrp="1"/>
          </p:cNvSpPr>
          <p:nvPr>
            <p:ph type="title"/>
          </p:nvPr>
        </p:nvSpPr>
        <p:spPr>
          <a:xfrm>
            <a:off x="381000" y="230188"/>
            <a:ext cx="8382000" cy="803297"/>
          </a:xfrm>
        </p:spPr>
        <p:txBody>
          <a:bodyPr/>
          <a:lstStyle/>
          <a:p>
            <a:r>
              <a:rPr lang="en-US" sz="3800" dirty="0" smtClean="0"/>
              <a:t>Status Reports</a:t>
            </a:r>
            <a:r>
              <a:rPr lang="en-US" dirty="0" smtClean="0"/>
              <a:t/>
            </a:r>
            <a:br>
              <a:rPr lang="en-US" dirty="0" smtClean="0"/>
            </a:br>
            <a:endParaRPr lang="en-US" sz="2000" dirty="0"/>
          </a:p>
        </p:txBody>
      </p:sp>
    </p:spTree>
    <p:extLst>
      <p:ext uri="{BB962C8B-B14F-4D97-AF65-F5344CB8AC3E}">
        <p14:creationId xmlns:p14="http://schemas.microsoft.com/office/powerpoint/2010/main" val="213897164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Light Background Segoe 4-3 template-template_April-17-2007">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9F2D80D-E46C-4045-8458-3B3FECFDBF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bar design)</Template>
  <TotalTime>3300</TotalTime>
  <Words>1271</Words>
  <Application>Microsoft Office PowerPoint</Application>
  <PresentationFormat>On-screen Show (4:3)</PresentationFormat>
  <Paragraphs>94</Paragraphs>
  <Slides>8</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Calibri</vt:lpstr>
      <vt:lpstr>Courier New</vt:lpstr>
      <vt:lpstr>Wingdings</vt:lpstr>
      <vt:lpstr>Light Background Segoe 4-3 template-template_April-17-2007</vt:lpstr>
      <vt:lpstr>White with Courier font for code slides</vt:lpstr>
      <vt:lpstr>SEER*DMS CCB       March 16, 2017</vt:lpstr>
      <vt:lpstr>Today’s Agenda </vt:lpstr>
      <vt:lpstr>Audits of User &amp; DB Accounts</vt:lpstr>
      <vt:lpstr>Audits of User &amp; DB Accounts</vt:lpstr>
      <vt:lpstr>SEER*DMS User Accounts Logging in to the SEER*DMS application</vt:lpstr>
      <vt:lpstr>SEER*DMS Database Accounts Accessing the SEER*DMS database using other software</vt:lpstr>
      <vt:lpstr>Limiting External Access to Production DB </vt:lpstr>
      <vt:lpstr>Status Reports </vt:lpstr>
    </vt:vector>
  </TitlesOfParts>
  <Company>Information Management Services,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SEER*DMS Development       Defining Road Maps and Setting Priorities</dc:title>
  <dc:creator>Coyle, Linda (IMS)</dc:creator>
  <cp:keywords/>
  <cp:lastModifiedBy>Coyle, Linda (IMS)</cp:lastModifiedBy>
  <cp:revision>100</cp:revision>
  <dcterms:created xsi:type="dcterms:W3CDTF">2016-03-12T13:12:38Z</dcterms:created>
  <dcterms:modified xsi:type="dcterms:W3CDTF">2017-03-16T15:33:51Z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TC102867629990</vt:lpwstr>
  </property>
</Properties>
</file>