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29"/>
  </p:notesMasterIdLst>
  <p:sldIdLst>
    <p:sldId id="257" r:id="rId4"/>
    <p:sldId id="259" r:id="rId5"/>
    <p:sldId id="274" r:id="rId6"/>
    <p:sldId id="297" r:id="rId7"/>
    <p:sldId id="308" r:id="rId8"/>
    <p:sldId id="299" r:id="rId9"/>
    <p:sldId id="300" r:id="rId10"/>
    <p:sldId id="301" r:id="rId11"/>
    <p:sldId id="302" r:id="rId12"/>
    <p:sldId id="303" r:id="rId13"/>
    <p:sldId id="304" r:id="rId14"/>
    <p:sldId id="305" r:id="rId15"/>
    <p:sldId id="306" r:id="rId16"/>
    <p:sldId id="307" r:id="rId17"/>
    <p:sldId id="309" r:id="rId18"/>
    <p:sldId id="298" r:id="rId19"/>
    <p:sldId id="310" r:id="rId20"/>
    <p:sldId id="311" r:id="rId21"/>
    <p:sldId id="312" r:id="rId22"/>
    <p:sldId id="313" r:id="rId23"/>
    <p:sldId id="314" r:id="rId24"/>
    <p:sldId id="316" r:id="rId25"/>
    <p:sldId id="319" r:id="rId26"/>
    <p:sldId id="317" r:id="rId27"/>
    <p:sldId id="318"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5597"/>
    <a:srgbClr val="EAEAEA"/>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0" autoAdjust="0"/>
  </p:normalViewPr>
  <p:slideViewPr>
    <p:cSldViewPr>
      <p:cViewPr varScale="1">
        <p:scale>
          <a:sx n="126" d="100"/>
          <a:sy n="126" d="100"/>
        </p:scale>
        <p:origin x="1188" y="132"/>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2.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3EA64D0-A010-4E2D-88A4-35A82FF1277B}"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AD4FD292-621D-4500-86F1-4F4964F72B98}">
      <dgm:prSet phldrT="[Text]"/>
      <dgm:spPr>
        <a:solidFill>
          <a:srgbClr val="2D5597"/>
        </a:solidFill>
      </dgm:spPr>
      <dgm:t>
        <a:bodyPr/>
        <a:lstStyle/>
        <a:p>
          <a:r>
            <a:rPr lang="en-US" dirty="0" smtClean="0"/>
            <a:t>Hospitals</a:t>
          </a:r>
          <a:endParaRPr lang="en-US" dirty="0"/>
        </a:p>
      </dgm:t>
    </dgm:pt>
    <dgm:pt modelId="{CF8D0956-C890-4CD6-81D1-F5B6F8B94598}" type="parTrans" cxnId="{D1E444FB-B430-46F5-A071-9D2B4AD15E30}">
      <dgm:prSet/>
      <dgm:spPr/>
      <dgm:t>
        <a:bodyPr/>
        <a:lstStyle/>
        <a:p>
          <a:endParaRPr lang="en-US"/>
        </a:p>
      </dgm:t>
    </dgm:pt>
    <dgm:pt modelId="{D49A38E4-3837-4284-91C5-1AE057CDF5E1}" type="sibTrans" cxnId="{D1E444FB-B430-46F5-A071-9D2B4AD15E30}">
      <dgm:prSet/>
      <dgm:spPr/>
      <dgm:t>
        <a:bodyPr/>
        <a:lstStyle/>
        <a:p>
          <a:endParaRPr lang="en-US"/>
        </a:p>
      </dgm:t>
    </dgm:pt>
    <dgm:pt modelId="{F8888207-F370-47D5-9914-41297BD326E8}">
      <dgm:prSet phldrT="[Text]"/>
      <dgm:spPr>
        <a:solidFill>
          <a:srgbClr val="2D5597"/>
        </a:solidFill>
      </dgm:spPr>
      <dgm:t>
        <a:bodyPr/>
        <a:lstStyle/>
        <a:p>
          <a:r>
            <a:rPr lang="en-US" dirty="0" smtClean="0"/>
            <a:t>Pathology Laboratories</a:t>
          </a:r>
          <a:endParaRPr lang="en-US" dirty="0"/>
        </a:p>
      </dgm:t>
    </dgm:pt>
    <dgm:pt modelId="{09DA56F7-5DC1-4D0E-88CA-DDF6FE7A535F}" type="parTrans" cxnId="{C408C343-7AB5-4284-B8C9-73A4D451CFCA}">
      <dgm:prSet/>
      <dgm:spPr/>
      <dgm:t>
        <a:bodyPr/>
        <a:lstStyle/>
        <a:p>
          <a:endParaRPr lang="en-US"/>
        </a:p>
      </dgm:t>
    </dgm:pt>
    <dgm:pt modelId="{BEB16FB6-CE53-47F6-97DD-B098F09F8431}" type="sibTrans" cxnId="{C408C343-7AB5-4284-B8C9-73A4D451CFCA}">
      <dgm:prSet/>
      <dgm:spPr/>
      <dgm:t>
        <a:bodyPr/>
        <a:lstStyle/>
        <a:p>
          <a:endParaRPr lang="en-US"/>
        </a:p>
      </dgm:t>
    </dgm:pt>
    <dgm:pt modelId="{083A71C4-A6CB-4DF9-89EF-4323DC987FCD}">
      <dgm:prSet phldrT="[Text]"/>
      <dgm:spPr>
        <a:solidFill>
          <a:srgbClr val="2D5597"/>
        </a:solidFill>
      </dgm:spPr>
      <dgm:t>
        <a:bodyPr/>
        <a:lstStyle/>
        <a:p>
          <a:r>
            <a:rPr lang="en-US" dirty="0" smtClean="0"/>
            <a:t>Cancer Treatment Facilities</a:t>
          </a:r>
          <a:endParaRPr lang="en-US" dirty="0"/>
        </a:p>
      </dgm:t>
    </dgm:pt>
    <dgm:pt modelId="{2F92B08D-67DF-4705-9F9E-170FAD17952E}" type="parTrans" cxnId="{EA62FB07-930F-42B4-BD19-50525CABBF1E}">
      <dgm:prSet/>
      <dgm:spPr/>
      <dgm:t>
        <a:bodyPr/>
        <a:lstStyle/>
        <a:p>
          <a:endParaRPr lang="en-US"/>
        </a:p>
      </dgm:t>
    </dgm:pt>
    <dgm:pt modelId="{D111664B-252A-4CF6-A82A-91C660C9790D}" type="sibTrans" cxnId="{EA62FB07-930F-42B4-BD19-50525CABBF1E}">
      <dgm:prSet/>
      <dgm:spPr/>
      <dgm:t>
        <a:bodyPr/>
        <a:lstStyle/>
        <a:p>
          <a:endParaRPr lang="en-US"/>
        </a:p>
      </dgm:t>
    </dgm:pt>
    <dgm:pt modelId="{7701F75F-6CAB-4469-8452-CABEECE20A68}">
      <dgm:prSet phldrT="[Text]"/>
      <dgm:spPr>
        <a:solidFill>
          <a:srgbClr val="2D5597"/>
        </a:solidFill>
      </dgm:spPr>
      <dgm:t>
        <a:bodyPr/>
        <a:lstStyle/>
        <a:p>
          <a:r>
            <a:rPr lang="en-US" dirty="0" smtClean="0"/>
            <a:t>Physician Practices</a:t>
          </a:r>
          <a:endParaRPr lang="en-US" dirty="0"/>
        </a:p>
      </dgm:t>
    </dgm:pt>
    <dgm:pt modelId="{FEFF39E3-BEA3-4FE1-B048-D95413FA708C}" type="parTrans" cxnId="{431728DE-A9C0-46E4-8A30-7D4B2214C7CD}">
      <dgm:prSet/>
      <dgm:spPr/>
      <dgm:t>
        <a:bodyPr/>
        <a:lstStyle/>
        <a:p>
          <a:endParaRPr lang="en-US"/>
        </a:p>
      </dgm:t>
    </dgm:pt>
    <dgm:pt modelId="{D0FA642B-7F4E-41AF-8E87-AF6DF1F0F980}" type="sibTrans" cxnId="{431728DE-A9C0-46E4-8A30-7D4B2214C7CD}">
      <dgm:prSet/>
      <dgm:spPr/>
      <dgm:t>
        <a:bodyPr/>
        <a:lstStyle/>
        <a:p>
          <a:endParaRPr lang="en-US"/>
        </a:p>
      </dgm:t>
    </dgm:pt>
    <dgm:pt modelId="{FE80C925-BF2C-4580-81F4-859ED976248D}">
      <dgm:prSet phldrT="[Text]"/>
      <dgm:spPr>
        <a:solidFill>
          <a:srgbClr val="2D5597"/>
        </a:solidFill>
      </dgm:spPr>
      <dgm:t>
        <a:bodyPr/>
        <a:lstStyle/>
        <a:p>
          <a:r>
            <a:rPr lang="en-US" dirty="0" smtClean="0"/>
            <a:t>Clinics</a:t>
          </a:r>
          <a:endParaRPr lang="en-US" dirty="0"/>
        </a:p>
      </dgm:t>
    </dgm:pt>
    <dgm:pt modelId="{3D3EC269-8A85-4C84-BDCF-04CCBB795BAB}" type="parTrans" cxnId="{4AA95578-F96C-4308-B3F0-77AEB0FA9433}">
      <dgm:prSet/>
      <dgm:spPr/>
      <dgm:t>
        <a:bodyPr/>
        <a:lstStyle/>
        <a:p>
          <a:endParaRPr lang="en-US"/>
        </a:p>
      </dgm:t>
    </dgm:pt>
    <dgm:pt modelId="{FE47E299-BD81-494C-954A-650878759ACE}" type="sibTrans" cxnId="{4AA95578-F96C-4308-B3F0-77AEB0FA9433}">
      <dgm:prSet/>
      <dgm:spPr/>
      <dgm:t>
        <a:bodyPr/>
        <a:lstStyle/>
        <a:p>
          <a:endParaRPr lang="en-US"/>
        </a:p>
      </dgm:t>
    </dgm:pt>
    <dgm:pt modelId="{F3F0F079-2A45-497D-A07D-C7C0CB5892CD}">
      <dgm:prSet phldrT="[Text]"/>
      <dgm:spPr>
        <a:solidFill>
          <a:srgbClr val="2D5597"/>
        </a:solidFill>
      </dgm:spPr>
      <dgm:t>
        <a:bodyPr/>
        <a:lstStyle/>
        <a:p>
          <a:r>
            <a:rPr lang="en-US" dirty="0" smtClean="0"/>
            <a:t>Nursing Homes/Hospices</a:t>
          </a:r>
          <a:endParaRPr lang="en-US" dirty="0"/>
        </a:p>
      </dgm:t>
    </dgm:pt>
    <dgm:pt modelId="{71B45914-CF8A-4883-9899-41D5C4C8D35B}" type="parTrans" cxnId="{80272A14-C089-4905-94C2-751101A610A0}">
      <dgm:prSet/>
      <dgm:spPr/>
      <dgm:t>
        <a:bodyPr/>
        <a:lstStyle/>
        <a:p>
          <a:endParaRPr lang="en-US"/>
        </a:p>
      </dgm:t>
    </dgm:pt>
    <dgm:pt modelId="{B0327119-FFDB-47CB-A56E-1E72C14D65F8}" type="sibTrans" cxnId="{80272A14-C089-4905-94C2-751101A610A0}">
      <dgm:prSet/>
      <dgm:spPr/>
      <dgm:t>
        <a:bodyPr/>
        <a:lstStyle/>
        <a:p>
          <a:endParaRPr lang="en-US"/>
        </a:p>
      </dgm:t>
    </dgm:pt>
    <dgm:pt modelId="{CFA3465C-2989-4379-A7B9-7A9D8495B847}">
      <dgm:prSet phldrT="[Text]"/>
      <dgm:spPr>
        <a:solidFill>
          <a:srgbClr val="2D5597"/>
        </a:solidFill>
      </dgm:spPr>
      <dgm:t>
        <a:bodyPr/>
        <a:lstStyle/>
        <a:p>
          <a:r>
            <a:rPr lang="en-US" dirty="0" smtClean="0"/>
            <a:t>Other Cancer Registries</a:t>
          </a:r>
          <a:endParaRPr lang="en-US" dirty="0"/>
        </a:p>
      </dgm:t>
    </dgm:pt>
    <dgm:pt modelId="{3430B328-0B30-4E50-90AF-BF0CE88E8178}" type="parTrans" cxnId="{FC23BA37-7FA4-436E-B1AE-121BE8163A94}">
      <dgm:prSet/>
      <dgm:spPr/>
      <dgm:t>
        <a:bodyPr/>
        <a:lstStyle/>
        <a:p>
          <a:endParaRPr lang="en-US"/>
        </a:p>
      </dgm:t>
    </dgm:pt>
    <dgm:pt modelId="{19BDED24-805A-4D98-84B4-F5E05491DB38}" type="sibTrans" cxnId="{FC23BA37-7FA4-436E-B1AE-121BE8163A94}">
      <dgm:prSet/>
      <dgm:spPr/>
      <dgm:t>
        <a:bodyPr/>
        <a:lstStyle/>
        <a:p>
          <a:endParaRPr lang="en-US"/>
        </a:p>
      </dgm:t>
    </dgm:pt>
    <dgm:pt modelId="{4F93158D-9076-47BF-AFD0-7F55B91A5F93}">
      <dgm:prSet phldrT="[Text]"/>
      <dgm:spPr>
        <a:solidFill>
          <a:srgbClr val="2D5597"/>
        </a:solidFill>
      </dgm:spPr>
      <dgm:t>
        <a:bodyPr/>
        <a:lstStyle/>
        <a:p>
          <a:r>
            <a:rPr lang="en-US" dirty="0" smtClean="0"/>
            <a:t>Diagnostic Imaging Centers</a:t>
          </a:r>
          <a:endParaRPr lang="en-US" dirty="0"/>
        </a:p>
      </dgm:t>
    </dgm:pt>
    <dgm:pt modelId="{B6547309-8B32-4389-8BF8-96EE854C457C}" type="parTrans" cxnId="{91323C47-A8A8-4C14-8C5A-DB31CE97A489}">
      <dgm:prSet/>
      <dgm:spPr/>
      <dgm:t>
        <a:bodyPr/>
        <a:lstStyle/>
        <a:p>
          <a:endParaRPr lang="en-US"/>
        </a:p>
      </dgm:t>
    </dgm:pt>
    <dgm:pt modelId="{9D6C415F-25C8-47BF-9C99-C4DAAAF1858F}" type="sibTrans" cxnId="{91323C47-A8A8-4C14-8C5A-DB31CE97A489}">
      <dgm:prSet/>
      <dgm:spPr/>
      <dgm:t>
        <a:bodyPr/>
        <a:lstStyle/>
        <a:p>
          <a:endParaRPr lang="en-US"/>
        </a:p>
      </dgm:t>
    </dgm:pt>
    <dgm:pt modelId="{1CA41E15-76CF-4158-B66A-595B7160D405}" type="pres">
      <dgm:prSet presAssocID="{E3EA64D0-A010-4E2D-88A4-35A82FF1277B}" presName="diagram" presStyleCnt="0">
        <dgm:presLayoutVars>
          <dgm:dir/>
          <dgm:resizeHandles val="exact"/>
        </dgm:presLayoutVars>
      </dgm:prSet>
      <dgm:spPr/>
      <dgm:t>
        <a:bodyPr/>
        <a:lstStyle/>
        <a:p>
          <a:endParaRPr lang="en-US"/>
        </a:p>
      </dgm:t>
    </dgm:pt>
    <dgm:pt modelId="{63245FEF-E1C9-4DEB-A56B-B055C5BA5413}" type="pres">
      <dgm:prSet presAssocID="{AD4FD292-621D-4500-86F1-4F4964F72B98}" presName="node" presStyleLbl="node1" presStyleIdx="0" presStyleCnt="8">
        <dgm:presLayoutVars>
          <dgm:bulletEnabled val="1"/>
        </dgm:presLayoutVars>
      </dgm:prSet>
      <dgm:spPr/>
      <dgm:t>
        <a:bodyPr/>
        <a:lstStyle/>
        <a:p>
          <a:endParaRPr lang="en-US"/>
        </a:p>
      </dgm:t>
    </dgm:pt>
    <dgm:pt modelId="{D498583D-3C9A-49EA-AA24-135D72E81AAF}" type="pres">
      <dgm:prSet presAssocID="{D49A38E4-3837-4284-91C5-1AE057CDF5E1}" presName="sibTrans" presStyleCnt="0"/>
      <dgm:spPr/>
    </dgm:pt>
    <dgm:pt modelId="{C0535408-D015-4FD9-841F-8BE6205CFFFC}" type="pres">
      <dgm:prSet presAssocID="{F8888207-F370-47D5-9914-41297BD326E8}" presName="node" presStyleLbl="node1" presStyleIdx="1" presStyleCnt="8">
        <dgm:presLayoutVars>
          <dgm:bulletEnabled val="1"/>
        </dgm:presLayoutVars>
      </dgm:prSet>
      <dgm:spPr/>
      <dgm:t>
        <a:bodyPr/>
        <a:lstStyle/>
        <a:p>
          <a:endParaRPr lang="en-US"/>
        </a:p>
      </dgm:t>
    </dgm:pt>
    <dgm:pt modelId="{142291CC-F150-49CE-86AA-FF24B56C08B9}" type="pres">
      <dgm:prSet presAssocID="{BEB16FB6-CE53-47F6-97DD-B098F09F8431}" presName="sibTrans" presStyleCnt="0"/>
      <dgm:spPr/>
    </dgm:pt>
    <dgm:pt modelId="{9CDB980B-07C5-4C31-BEDD-7D4CCE381DAB}" type="pres">
      <dgm:prSet presAssocID="{083A71C4-A6CB-4DF9-89EF-4323DC987FCD}" presName="node" presStyleLbl="node1" presStyleIdx="2" presStyleCnt="8">
        <dgm:presLayoutVars>
          <dgm:bulletEnabled val="1"/>
        </dgm:presLayoutVars>
      </dgm:prSet>
      <dgm:spPr/>
      <dgm:t>
        <a:bodyPr/>
        <a:lstStyle/>
        <a:p>
          <a:endParaRPr lang="en-US"/>
        </a:p>
      </dgm:t>
    </dgm:pt>
    <dgm:pt modelId="{F4A5A012-A926-4DAC-A716-9280D5C1D2FB}" type="pres">
      <dgm:prSet presAssocID="{D111664B-252A-4CF6-A82A-91C660C9790D}" presName="sibTrans" presStyleCnt="0"/>
      <dgm:spPr/>
    </dgm:pt>
    <dgm:pt modelId="{C5069C75-25C9-4A39-B613-B251ECCF9C19}" type="pres">
      <dgm:prSet presAssocID="{4F93158D-9076-47BF-AFD0-7F55B91A5F93}" presName="node" presStyleLbl="node1" presStyleIdx="3" presStyleCnt="8">
        <dgm:presLayoutVars>
          <dgm:bulletEnabled val="1"/>
        </dgm:presLayoutVars>
      </dgm:prSet>
      <dgm:spPr/>
      <dgm:t>
        <a:bodyPr/>
        <a:lstStyle/>
        <a:p>
          <a:endParaRPr lang="en-US"/>
        </a:p>
      </dgm:t>
    </dgm:pt>
    <dgm:pt modelId="{26C9F87F-D4FE-44B0-A870-74193E52F182}" type="pres">
      <dgm:prSet presAssocID="{9D6C415F-25C8-47BF-9C99-C4DAAAF1858F}" presName="sibTrans" presStyleCnt="0"/>
      <dgm:spPr/>
    </dgm:pt>
    <dgm:pt modelId="{6C0611CD-FF92-4440-BF07-7A8D71DC073A}" type="pres">
      <dgm:prSet presAssocID="{7701F75F-6CAB-4469-8452-CABEECE20A68}" presName="node" presStyleLbl="node1" presStyleIdx="4" presStyleCnt="8">
        <dgm:presLayoutVars>
          <dgm:bulletEnabled val="1"/>
        </dgm:presLayoutVars>
      </dgm:prSet>
      <dgm:spPr/>
      <dgm:t>
        <a:bodyPr/>
        <a:lstStyle/>
        <a:p>
          <a:endParaRPr lang="en-US"/>
        </a:p>
      </dgm:t>
    </dgm:pt>
    <dgm:pt modelId="{D341B8AF-A9B7-4A41-BBBF-A4407ECAD1C9}" type="pres">
      <dgm:prSet presAssocID="{D0FA642B-7F4E-41AF-8E87-AF6DF1F0F980}" presName="sibTrans" presStyleCnt="0"/>
      <dgm:spPr/>
    </dgm:pt>
    <dgm:pt modelId="{B9B38026-D14D-48F9-AE89-C69D2DD4E839}" type="pres">
      <dgm:prSet presAssocID="{FE80C925-BF2C-4580-81F4-859ED976248D}" presName="node" presStyleLbl="node1" presStyleIdx="5" presStyleCnt="8">
        <dgm:presLayoutVars>
          <dgm:bulletEnabled val="1"/>
        </dgm:presLayoutVars>
      </dgm:prSet>
      <dgm:spPr/>
      <dgm:t>
        <a:bodyPr/>
        <a:lstStyle/>
        <a:p>
          <a:endParaRPr lang="en-US"/>
        </a:p>
      </dgm:t>
    </dgm:pt>
    <dgm:pt modelId="{59667A4D-E1EA-4D52-9626-16398C668B56}" type="pres">
      <dgm:prSet presAssocID="{FE47E299-BD81-494C-954A-650878759ACE}" presName="sibTrans" presStyleCnt="0"/>
      <dgm:spPr/>
    </dgm:pt>
    <dgm:pt modelId="{9D9827FC-64C7-4AE7-B18B-EE548050C365}" type="pres">
      <dgm:prSet presAssocID="{F3F0F079-2A45-497D-A07D-C7C0CB5892CD}" presName="node" presStyleLbl="node1" presStyleIdx="6" presStyleCnt="8">
        <dgm:presLayoutVars>
          <dgm:bulletEnabled val="1"/>
        </dgm:presLayoutVars>
      </dgm:prSet>
      <dgm:spPr/>
      <dgm:t>
        <a:bodyPr/>
        <a:lstStyle/>
        <a:p>
          <a:endParaRPr lang="en-US"/>
        </a:p>
      </dgm:t>
    </dgm:pt>
    <dgm:pt modelId="{399606F8-E54A-4D92-9F35-40EBD9062698}" type="pres">
      <dgm:prSet presAssocID="{B0327119-FFDB-47CB-A56E-1E72C14D65F8}" presName="sibTrans" presStyleCnt="0"/>
      <dgm:spPr/>
    </dgm:pt>
    <dgm:pt modelId="{0E8B9B43-28F5-4748-9E43-3D2BD4DF062B}" type="pres">
      <dgm:prSet presAssocID="{CFA3465C-2989-4379-A7B9-7A9D8495B847}" presName="node" presStyleLbl="node1" presStyleIdx="7" presStyleCnt="8">
        <dgm:presLayoutVars>
          <dgm:bulletEnabled val="1"/>
        </dgm:presLayoutVars>
      </dgm:prSet>
      <dgm:spPr/>
      <dgm:t>
        <a:bodyPr/>
        <a:lstStyle/>
        <a:p>
          <a:endParaRPr lang="en-US"/>
        </a:p>
      </dgm:t>
    </dgm:pt>
  </dgm:ptLst>
  <dgm:cxnLst>
    <dgm:cxn modelId="{D1E444FB-B430-46F5-A071-9D2B4AD15E30}" srcId="{E3EA64D0-A010-4E2D-88A4-35A82FF1277B}" destId="{AD4FD292-621D-4500-86F1-4F4964F72B98}" srcOrd="0" destOrd="0" parTransId="{CF8D0956-C890-4CD6-81D1-F5B6F8B94598}" sibTransId="{D49A38E4-3837-4284-91C5-1AE057CDF5E1}"/>
    <dgm:cxn modelId="{D269E931-F886-4D94-87D6-A73A46905174}" type="presOf" srcId="{083A71C4-A6CB-4DF9-89EF-4323DC987FCD}" destId="{9CDB980B-07C5-4C31-BEDD-7D4CCE381DAB}" srcOrd="0" destOrd="0" presId="urn:microsoft.com/office/officeart/2005/8/layout/default"/>
    <dgm:cxn modelId="{FC23BA37-7FA4-436E-B1AE-121BE8163A94}" srcId="{E3EA64D0-A010-4E2D-88A4-35A82FF1277B}" destId="{CFA3465C-2989-4379-A7B9-7A9D8495B847}" srcOrd="7" destOrd="0" parTransId="{3430B328-0B30-4E50-90AF-BF0CE88E8178}" sibTransId="{19BDED24-805A-4D98-84B4-F5E05491DB38}"/>
    <dgm:cxn modelId="{9CDA49B3-965B-4DAD-915A-C4136E7938C0}" type="presOf" srcId="{E3EA64D0-A010-4E2D-88A4-35A82FF1277B}" destId="{1CA41E15-76CF-4158-B66A-595B7160D405}" srcOrd="0" destOrd="0" presId="urn:microsoft.com/office/officeart/2005/8/layout/default"/>
    <dgm:cxn modelId="{EA62FB07-930F-42B4-BD19-50525CABBF1E}" srcId="{E3EA64D0-A010-4E2D-88A4-35A82FF1277B}" destId="{083A71C4-A6CB-4DF9-89EF-4323DC987FCD}" srcOrd="2" destOrd="0" parTransId="{2F92B08D-67DF-4705-9F9E-170FAD17952E}" sibTransId="{D111664B-252A-4CF6-A82A-91C660C9790D}"/>
    <dgm:cxn modelId="{4950DB3F-FC57-4067-A759-D561DDD99126}" type="presOf" srcId="{FE80C925-BF2C-4580-81F4-859ED976248D}" destId="{B9B38026-D14D-48F9-AE89-C69D2DD4E839}" srcOrd="0" destOrd="0" presId="urn:microsoft.com/office/officeart/2005/8/layout/default"/>
    <dgm:cxn modelId="{80272A14-C089-4905-94C2-751101A610A0}" srcId="{E3EA64D0-A010-4E2D-88A4-35A82FF1277B}" destId="{F3F0F079-2A45-497D-A07D-C7C0CB5892CD}" srcOrd="6" destOrd="0" parTransId="{71B45914-CF8A-4883-9899-41D5C4C8D35B}" sibTransId="{B0327119-FFDB-47CB-A56E-1E72C14D65F8}"/>
    <dgm:cxn modelId="{D99CB113-C04E-4D46-AB3C-16E912EC4427}" type="presOf" srcId="{4F93158D-9076-47BF-AFD0-7F55B91A5F93}" destId="{C5069C75-25C9-4A39-B613-B251ECCF9C19}" srcOrd="0" destOrd="0" presId="urn:microsoft.com/office/officeart/2005/8/layout/default"/>
    <dgm:cxn modelId="{377E7FCF-D86F-49D4-B39E-9FE8D4A00536}" type="presOf" srcId="{CFA3465C-2989-4379-A7B9-7A9D8495B847}" destId="{0E8B9B43-28F5-4748-9E43-3D2BD4DF062B}" srcOrd="0" destOrd="0" presId="urn:microsoft.com/office/officeart/2005/8/layout/default"/>
    <dgm:cxn modelId="{91323C47-A8A8-4C14-8C5A-DB31CE97A489}" srcId="{E3EA64D0-A010-4E2D-88A4-35A82FF1277B}" destId="{4F93158D-9076-47BF-AFD0-7F55B91A5F93}" srcOrd="3" destOrd="0" parTransId="{B6547309-8B32-4389-8BF8-96EE854C457C}" sibTransId="{9D6C415F-25C8-47BF-9C99-C4DAAAF1858F}"/>
    <dgm:cxn modelId="{4991AC77-5638-4980-8F3E-125CB8CF09ED}" type="presOf" srcId="{F3F0F079-2A45-497D-A07D-C7C0CB5892CD}" destId="{9D9827FC-64C7-4AE7-B18B-EE548050C365}" srcOrd="0" destOrd="0" presId="urn:microsoft.com/office/officeart/2005/8/layout/default"/>
    <dgm:cxn modelId="{C6074128-68E2-4728-824F-FB160AC36FC1}" type="presOf" srcId="{F8888207-F370-47D5-9914-41297BD326E8}" destId="{C0535408-D015-4FD9-841F-8BE6205CFFFC}" srcOrd="0" destOrd="0" presId="urn:microsoft.com/office/officeart/2005/8/layout/default"/>
    <dgm:cxn modelId="{C408C343-7AB5-4284-B8C9-73A4D451CFCA}" srcId="{E3EA64D0-A010-4E2D-88A4-35A82FF1277B}" destId="{F8888207-F370-47D5-9914-41297BD326E8}" srcOrd="1" destOrd="0" parTransId="{09DA56F7-5DC1-4D0E-88CA-DDF6FE7A535F}" sibTransId="{BEB16FB6-CE53-47F6-97DD-B098F09F8431}"/>
    <dgm:cxn modelId="{4AA95578-F96C-4308-B3F0-77AEB0FA9433}" srcId="{E3EA64D0-A010-4E2D-88A4-35A82FF1277B}" destId="{FE80C925-BF2C-4580-81F4-859ED976248D}" srcOrd="5" destOrd="0" parTransId="{3D3EC269-8A85-4C84-BDCF-04CCBB795BAB}" sibTransId="{FE47E299-BD81-494C-954A-650878759ACE}"/>
    <dgm:cxn modelId="{D4EB441C-A828-4246-85F1-40FEEE655147}" type="presOf" srcId="{7701F75F-6CAB-4469-8452-CABEECE20A68}" destId="{6C0611CD-FF92-4440-BF07-7A8D71DC073A}" srcOrd="0" destOrd="0" presId="urn:microsoft.com/office/officeart/2005/8/layout/default"/>
    <dgm:cxn modelId="{BEE625F1-1D9F-4A01-A2AB-5DB6B409BB38}" type="presOf" srcId="{AD4FD292-621D-4500-86F1-4F4964F72B98}" destId="{63245FEF-E1C9-4DEB-A56B-B055C5BA5413}" srcOrd="0" destOrd="0" presId="urn:microsoft.com/office/officeart/2005/8/layout/default"/>
    <dgm:cxn modelId="{431728DE-A9C0-46E4-8A30-7D4B2214C7CD}" srcId="{E3EA64D0-A010-4E2D-88A4-35A82FF1277B}" destId="{7701F75F-6CAB-4469-8452-CABEECE20A68}" srcOrd="4" destOrd="0" parTransId="{FEFF39E3-BEA3-4FE1-B048-D95413FA708C}" sibTransId="{D0FA642B-7F4E-41AF-8E87-AF6DF1F0F980}"/>
    <dgm:cxn modelId="{23827441-2171-4908-A3E8-F530E7CD23BD}" type="presParOf" srcId="{1CA41E15-76CF-4158-B66A-595B7160D405}" destId="{63245FEF-E1C9-4DEB-A56B-B055C5BA5413}" srcOrd="0" destOrd="0" presId="urn:microsoft.com/office/officeart/2005/8/layout/default"/>
    <dgm:cxn modelId="{F76DFA44-5A54-4CED-9B2A-80C090F6E544}" type="presParOf" srcId="{1CA41E15-76CF-4158-B66A-595B7160D405}" destId="{D498583D-3C9A-49EA-AA24-135D72E81AAF}" srcOrd="1" destOrd="0" presId="urn:microsoft.com/office/officeart/2005/8/layout/default"/>
    <dgm:cxn modelId="{3AA9C22B-80FE-4C0C-9ABB-445467EACA97}" type="presParOf" srcId="{1CA41E15-76CF-4158-B66A-595B7160D405}" destId="{C0535408-D015-4FD9-841F-8BE6205CFFFC}" srcOrd="2" destOrd="0" presId="urn:microsoft.com/office/officeart/2005/8/layout/default"/>
    <dgm:cxn modelId="{6E466947-9C9B-4A40-BAA3-8F551C96EEDE}" type="presParOf" srcId="{1CA41E15-76CF-4158-B66A-595B7160D405}" destId="{142291CC-F150-49CE-86AA-FF24B56C08B9}" srcOrd="3" destOrd="0" presId="urn:microsoft.com/office/officeart/2005/8/layout/default"/>
    <dgm:cxn modelId="{E4E8ABB6-72C2-4399-8020-6449290B9A4B}" type="presParOf" srcId="{1CA41E15-76CF-4158-B66A-595B7160D405}" destId="{9CDB980B-07C5-4C31-BEDD-7D4CCE381DAB}" srcOrd="4" destOrd="0" presId="urn:microsoft.com/office/officeart/2005/8/layout/default"/>
    <dgm:cxn modelId="{C541D891-5944-4315-BC50-6A7F93EBD022}" type="presParOf" srcId="{1CA41E15-76CF-4158-B66A-595B7160D405}" destId="{F4A5A012-A926-4DAC-A716-9280D5C1D2FB}" srcOrd="5" destOrd="0" presId="urn:microsoft.com/office/officeart/2005/8/layout/default"/>
    <dgm:cxn modelId="{4C3F69C5-8A76-4E7B-8953-04A67F74F5DE}" type="presParOf" srcId="{1CA41E15-76CF-4158-B66A-595B7160D405}" destId="{C5069C75-25C9-4A39-B613-B251ECCF9C19}" srcOrd="6" destOrd="0" presId="urn:microsoft.com/office/officeart/2005/8/layout/default"/>
    <dgm:cxn modelId="{1ED69AC6-727F-4000-A405-77B679B6679E}" type="presParOf" srcId="{1CA41E15-76CF-4158-B66A-595B7160D405}" destId="{26C9F87F-D4FE-44B0-A870-74193E52F182}" srcOrd="7" destOrd="0" presId="urn:microsoft.com/office/officeart/2005/8/layout/default"/>
    <dgm:cxn modelId="{E9A58849-E9C0-4DB0-85D7-141C5C6CC473}" type="presParOf" srcId="{1CA41E15-76CF-4158-B66A-595B7160D405}" destId="{6C0611CD-FF92-4440-BF07-7A8D71DC073A}" srcOrd="8" destOrd="0" presId="urn:microsoft.com/office/officeart/2005/8/layout/default"/>
    <dgm:cxn modelId="{E0A8EA32-76E3-492B-8A2D-4C801378128C}" type="presParOf" srcId="{1CA41E15-76CF-4158-B66A-595B7160D405}" destId="{D341B8AF-A9B7-4A41-BBBF-A4407ECAD1C9}" srcOrd="9" destOrd="0" presId="urn:microsoft.com/office/officeart/2005/8/layout/default"/>
    <dgm:cxn modelId="{EACDDC02-BC50-411F-BDDB-21082BF23539}" type="presParOf" srcId="{1CA41E15-76CF-4158-B66A-595B7160D405}" destId="{B9B38026-D14D-48F9-AE89-C69D2DD4E839}" srcOrd="10" destOrd="0" presId="urn:microsoft.com/office/officeart/2005/8/layout/default"/>
    <dgm:cxn modelId="{92BAD17D-7EF5-4C2B-9A2D-215B59B56E04}" type="presParOf" srcId="{1CA41E15-76CF-4158-B66A-595B7160D405}" destId="{59667A4D-E1EA-4D52-9626-16398C668B56}" srcOrd="11" destOrd="0" presId="urn:microsoft.com/office/officeart/2005/8/layout/default"/>
    <dgm:cxn modelId="{C4CAF548-3CD4-4899-8D16-26401DCC25B0}" type="presParOf" srcId="{1CA41E15-76CF-4158-B66A-595B7160D405}" destId="{9D9827FC-64C7-4AE7-B18B-EE548050C365}" srcOrd="12" destOrd="0" presId="urn:microsoft.com/office/officeart/2005/8/layout/default"/>
    <dgm:cxn modelId="{DB09537E-9B79-41BC-9218-4153DCCAD6D9}" type="presParOf" srcId="{1CA41E15-76CF-4158-B66A-595B7160D405}" destId="{399606F8-E54A-4D92-9F35-40EBD9062698}" srcOrd="13" destOrd="0" presId="urn:microsoft.com/office/officeart/2005/8/layout/default"/>
    <dgm:cxn modelId="{32CD67FD-5756-4E9C-B693-4F86201239DB}" type="presParOf" srcId="{1CA41E15-76CF-4158-B66A-595B7160D405}" destId="{0E8B9B43-28F5-4748-9E43-3D2BD4DF062B}"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3EA64D0-A010-4E2D-88A4-35A82FF1277B}"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AD4FD292-621D-4500-86F1-4F4964F72B98}">
      <dgm:prSet phldrT="[Text]" custT="1"/>
      <dgm:spPr>
        <a:solidFill>
          <a:schemeClr val="accent1"/>
        </a:solidFill>
      </dgm:spPr>
      <dgm:t>
        <a:bodyPr/>
        <a:lstStyle/>
        <a:p>
          <a:r>
            <a:rPr lang="en-US" sz="1800" dirty="0" smtClean="0"/>
            <a:t>Insurance Claims</a:t>
          </a:r>
          <a:endParaRPr lang="en-US" sz="1800" dirty="0"/>
        </a:p>
      </dgm:t>
    </dgm:pt>
    <dgm:pt modelId="{CF8D0956-C890-4CD6-81D1-F5B6F8B94598}" type="parTrans" cxnId="{D1E444FB-B430-46F5-A071-9D2B4AD15E30}">
      <dgm:prSet/>
      <dgm:spPr/>
      <dgm:t>
        <a:bodyPr/>
        <a:lstStyle/>
        <a:p>
          <a:endParaRPr lang="en-US"/>
        </a:p>
      </dgm:t>
    </dgm:pt>
    <dgm:pt modelId="{D49A38E4-3837-4284-91C5-1AE057CDF5E1}" type="sibTrans" cxnId="{D1E444FB-B430-46F5-A071-9D2B4AD15E30}">
      <dgm:prSet/>
      <dgm:spPr/>
      <dgm:t>
        <a:bodyPr/>
        <a:lstStyle/>
        <a:p>
          <a:endParaRPr lang="en-US"/>
        </a:p>
      </dgm:t>
    </dgm:pt>
    <dgm:pt modelId="{F8888207-F370-47D5-9914-41297BD326E8}">
      <dgm:prSet phldrT="[Text]" custT="1"/>
      <dgm:spPr>
        <a:solidFill>
          <a:schemeClr val="accent1"/>
        </a:solidFill>
      </dgm:spPr>
      <dgm:t>
        <a:bodyPr/>
        <a:lstStyle/>
        <a:p>
          <a:r>
            <a:rPr lang="en-US" sz="1800" dirty="0" smtClean="0"/>
            <a:t>Pharmacy  Data</a:t>
          </a:r>
          <a:endParaRPr lang="en-US" sz="1800" dirty="0"/>
        </a:p>
      </dgm:t>
    </dgm:pt>
    <dgm:pt modelId="{09DA56F7-5DC1-4D0E-88CA-DDF6FE7A535F}" type="parTrans" cxnId="{C408C343-7AB5-4284-B8C9-73A4D451CFCA}">
      <dgm:prSet/>
      <dgm:spPr/>
      <dgm:t>
        <a:bodyPr/>
        <a:lstStyle/>
        <a:p>
          <a:endParaRPr lang="en-US"/>
        </a:p>
      </dgm:t>
    </dgm:pt>
    <dgm:pt modelId="{BEB16FB6-CE53-47F6-97DD-B098F09F8431}" type="sibTrans" cxnId="{C408C343-7AB5-4284-B8C9-73A4D451CFCA}">
      <dgm:prSet/>
      <dgm:spPr/>
      <dgm:t>
        <a:bodyPr/>
        <a:lstStyle/>
        <a:p>
          <a:endParaRPr lang="en-US"/>
        </a:p>
      </dgm:t>
    </dgm:pt>
    <dgm:pt modelId="{4F93158D-9076-47BF-AFD0-7F55B91A5F93}">
      <dgm:prSet phldrT="[Text]" custT="1"/>
      <dgm:spPr>
        <a:solidFill>
          <a:schemeClr val="accent1"/>
        </a:solidFill>
      </dgm:spPr>
      <dgm:t>
        <a:bodyPr/>
        <a:lstStyle/>
        <a:p>
          <a:r>
            <a:rPr lang="en-US" sz="1800" dirty="0" smtClean="0"/>
            <a:t>Genetic Information</a:t>
          </a:r>
          <a:endParaRPr lang="en-US" sz="1800" dirty="0"/>
        </a:p>
      </dgm:t>
    </dgm:pt>
    <dgm:pt modelId="{9D6C415F-25C8-47BF-9C99-C4DAAAF1858F}" type="sibTrans" cxnId="{91323C47-A8A8-4C14-8C5A-DB31CE97A489}">
      <dgm:prSet/>
      <dgm:spPr/>
      <dgm:t>
        <a:bodyPr/>
        <a:lstStyle/>
        <a:p>
          <a:endParaRPr lang="en-US"/>
        </a:p>
      </dgm:t>
    </dgm:pt>
    <dgm:pt modelId="{B6547309-8B32-4389-8BF8-96EE854C457C}" type="parTrans" cxnId="{91323C47-A8A8-4C14-8C5A-DB31CE97A489}">
      <dgm:prSet/>
      <dgm:spPr/>
      <dgm:t>
        <a:bodyPr/>
        <a:lstStyle/>
        <a:p>
          <a:endParaRPr lang="en-US"/>
        </a:p>
      </dgm:t>
    </dgm:pt>
    <dgm:pt modelId="{083A71C4-A6CB-4DF9-89EF-4323DC987FCD}">
      <dgm:prSet phldrT="[Text]" custT="1"/>
      <dgm:spPr>
        <a:solidFill>
          <a:schemeClr val="accent1"/>
        </a:solidFill>
      </dgm:spPr>
      <dgm:t>
        <a:bodyPr/>
        <a:lstStyle/>
        <a:p>
          <a:r>
            <a:rPr lang="en-US" sz="1800" dirty="0" smtClean="0"/>
            <a:t>Physician Reports</a:t>
          </a:r>
          <a:endParaRPr lang="en-US" sz="1800" dirty="0"/>
        </a:p>
      </dgm:t>
    </dgm:pt>
    <dgm:pt modelId="{D111664B-252A-4CF6-A82A-91C660C9790D}" type="sibTrans" cxnId="{EA62FB07-930F-42B4-BD19-50525CABBF1E}">
      <dgm:prSet/>
      <dgm:spPr/>
      <dgm:t>
        <a:bodyPr/>
        <a:lstStyle/>
        <a:p>
          <a:endParaRPr lang="en-US"/>
        </a:p>
      </dgm:t>
    </dgm:pt>
    <dgm:pt modelId="{2F92B08D-67DF-4705-9F9E-170FAD17952E}" type="parTrans" cxnId="{EA62FB07-930F-42B4-BD19-50525CABBF1E}">
      <dgm:prSet/>
      <dgm:spPr/>
      <dgm:t>
        <a:bodyPr/>
        <a:lstStyle/>
        <a:p>
          <a:endParaRPr lang="en-US"/>
        </a:p>
      </dgm:t>
    </dgm:pt>
    <dgm:pt modelId="{1CA41E15-76CF-4158-B66A-595B7160D405}" type="pres">
      <dgm:prSet presAssocID="{E3EA64D0-A010-4E2D-88A4-35A82FF1277B}" presName="diagram" presStyleCnt="0">
        <dgm:presLayoutVars>
          <dgm:dir/>
          <dgm:resizeHandles val="exact"/>
        </dgm:presLayoutVars>
      </dgm:prSet>
      <dgm:spPr/>
      <dgm:t>
        <a:bodyPr/>
        <a:lstStyle/>
        <a:p>
          <a:endParaRPr lang="en-US"/>
        </a:p>
      </dgm:t>
    </dgm:pt>
    <dgm:pt modelId="{63245FEF-E1C9-4DEB-A56B-B055C5BA5413}" type="pres">
      <dgm:prSet presAssocID="{AD4FD292-621D-4500-86F1-4F4964F72B98}" presName="node" presStyleLbl="node1" presStyleIdx="0" presStyleCnt="4">
        <dgm:presLayoutVars>
          <dgm:bulletEnabled val="1"/>
        </dgm:presLayoutVars>
      </dgm:prSet>
      <dgm:spPr/>
      <dgm:t>
        <a:bodyPr/>
        <a:lstStyle/>
        <a:p>
          <a:endParaRPr lang="en-US"/>
        </a:p>
      </dgm:t>
    </dgm:pt>
    <dgm:pt modelId="{D498583D-3C9A-49EA-AA24-135D72E81AAF}" type="pres">
      <dgm:prSet presAssocID="{D49A38E4-3837-4284-91C5-1AE057CDF5E1}" presName="sibTrans" presStyleCnt="0"/>
      <dgm:spPr/>
    </dgm:pt>
    <dgm:pt modelId="{C0535408-D015-4FD9-841F-8BE6205CFFFC}" type="pres">
      <dgm:prSet presAssocID="{F8888207-F370-47D5-9914-41297BD326E8}" presName="node" presStyleLbl="node1" presStyleIdx="1" presStyleCnt="4">
        <dgm:presLayoutVars>
          <dgm:bulletEnabled val="1"/>
        </dgm:presLayoutVars>
      </dgm:prSet>
      <dgm:spPr/>
      <dgm:t>
        <a:bodyPr/>
        <a:lstStyle/>
        <a:p>
          <a:endParaRPr lang="en-US"/>
        </a:p>
      </dgm:t>
    </dgm:pt>
    <dgm:pt modelId="{142291CC-F150-49CE-86AA-FF24B56C08B9}" type="pres">
      <dgm:prSet presAssocID="{BEB16FB6-CE53-47F6-97DD-B098F09F8431}" presName="sibTrans" presStyleCnt="0"/>
      <dgm:spPr/>
    </dgm:pt>
    <dgm:pt modelId="{9CDB980B-07C5-4C31-BEDD-7D4CCE381DAB}" type="pres">
      <dgm:prSet presAssocID="{083A71C4-A6CB-4DF9-89EF-4323DC987FCD}" presName="node" presStyleLbl="node1" presStyleIdx="2" presStyleCnt="4">
        <dgm:presLayoutVars>
          <dgm:bulletEnabled val="1"/>
        </dgm:presLayoutVars>
      </dgm:prSet>
      <dgm:spPr/>
      <dgm:t>
        <a:bodyPr/>
        <a:lstStyle/>
        <a:p>
          <a:endParaRPr lang="en-US"/>
        </a:p>
      </dgm:t>
    </dgm:pt>
    <dgm:pt modelId="{F4A5A012-A926-4DAC-A716-9280D5C1D2FB}" type="pres">
      <dgm:prSet presAssocID="{D111664B-252A-4CF6-A82A-91C660C9790D}" presName="sibTrans" presStyleCnt="0"/>
      <dgm:spPr/>
    </dgm:pt>
    <dgm:pt modelId="{C5069C75-25C9-4A39-B613-B251ECCF9C19}" type="pres">
      <dgm:prSet presAssocID="{4F93158D-9076-47BF-AFD0-7F55B91A5F93}" presName="node" presStyleLbl="node1" presStyleIdx="3" presStyleCnt="4">
        <dgm:presLayoutVars>
          <dgm:bulletEnabled val="1"/>
        </dgm:presLayoutVars>
      </dgm:prSet>
      <dgm:spPr/>
      <dgm:t>
        <a:bodyPr/>
        <a:lstStyle/>
        <a:p>
          <a:endParaRPr lang="en-US"/>
        </a:p>
      </dgm:t>
    </dgm:pt>
  </dgm:ptLst>
  <dgm:cxnLst>
    <dgm:cxn modelId="{D1E444FB-B430-46F5-A071-9D2B4AD15E30}" srcId="{E3EA64D0-A010-4E2D-88A4-35A82FF1277B}" destId="{AD4FD292-621D-4500-86F1-4F4964F72B98}" srcOrd="0" destOrd="0" parTransId="{CF8D0956-C890-4CD6-81D1-F5B6F8B94598}" sibTransId="{D49A38E4-3837-4284-91C5-1AE057CDF5E1}"/>
    <dgm:cxn modelId="{EA62FB07-930F-42B4-BD19-50525CABBF1E}" srcId="{E3EA64D0-A010-4E2D-88A4-35A82FF1277B}" destId="{083A71C4-A6CB-4DF9-89EF-4323DC987FCD}" srcOrd="2" destOrd="0" parTransId="{2F92B08D-67DF-4705-9F9E-170FAD17952E}" sibTransId="{D111664B-252A-4CF6-A82A-91C660C9790D}"/>
    <dgm:cxn modelId="{0550C77D-DA7D-4FF1-926D-4E5FE6862ADE}" type="presOf" srcId="{E3EA64D0-A010-4E2D-88A4-35A82FF1277B}" destId="{1CA41E15-76CF-4158-B66A-595B7160D405}" srcOrd="0" destOrd="0" presId="urn:microsoft.com/office/officeart/2005/8/layout/default"/>
    <dgm:cxn modelId="{EA648923-2DE4-4FAB-8564-69A5E75506D9}" type="presOf" srcId="{F8888207-F370-47D5-9914-41297BD326E8}" destId="{C0535408-D015-4FD9-841F-8BE6205CFFFC}" srcOrd="0" destOrd="0" presId="urn:microsoft.com/office/officeart/2005/8/layout/default"/>
    <dgm:cxn modelId="{5A6915DE-62BA-44DD-B521-13B789AEF238}" type="presOf" srcId="{AD4FD292-621D-4500-86F1-4F4964F72B98}" destId="{63245FEF-E1C9-4DEB-A56B-B055C5BA5413}" srcOrd="0" destOrd="0" presId="urn:microsoft.com/office/officeart/2005/8/layout/default"/>
    <dgm:cxn modelId="{91323C47-A8A8-4C14-8C5A-DB31CE97A489}" srcId="{E3EA64D0-A010-4E2D-88A4-35A82FF1277B}" destId="{4F93158D-9076-47BF-AFD0-7F55B91A5F93}" srcOrd="3" destOrd="0" parTransId="{B6547309-8B32-4389-8BF8-96EE854C457C}" sibTransId="{9D6C415F-25C8-47BF-9C99-C4DAAAF1858F}"/>
    <dgm:cxn modelId="{242EF108-A95A-4CD8-B77E-132604B47DE3}" type="presOf" srcId="{083A71C4-A6CB-4DF9-89EF-4323DC987FCD}" destId="{9CDB980B-07C5-4C31-BEDD-7D4CCE381DAB}" srcOrd="0" destOrd="0" presId="urn:microsoft.com/office/officeart/2005/8/layout/default"/>
    <dgm:cxn modelId="{B83CD562-8284-4063-BBAC-D560BD6AFF1E}" type="presOf" srcId="{4F93158D-9076-47BF-AFD0-7F55B91A5F93}" destId="{C5069C75-25C9-4A39-B613-B251ECCF9C19}" srcOrd="0" destOrd="0" presId="urn:microsoft.com/office/officeart/2005/8/layout/default"/>
    <dgm:cxn modelId="{C408C343-7AB5-4284-B8C9-73A4D451CFCA}" srcId="{E3EA64D0-A010-4E2D-88A4-35A82FF1277B}" destId="{F8888207-F370-47D5-9914-41297BD326E8}" srcOrd="1" destOrd="0" parTransId="{09DA56F7-5DC1-4D0E-88CA-DDF6FE7A535F}" sibTransId="{BEB16FB6-CE53-47F6-97DD-B098F09F8431}"/>
    <dgm:cxn modelId="{50867248-4D3D-4A62-8231-210B30C8CAAE}" type="presParOf" srcId="{1CA41E15-76CF-4158-B66A-595B7160D405}" destId="{63245FEF-E1C9-4DEB-A56B-B055C5BA5413}" srcOrd="0" destOrd="0" presId="urn:microsoft.com/office/officeart/2005/8/layout/default"/>
    <dgm:cxn modelId="{F587E4AB-3A86-428C-AD01-82ED26B6EECB}" type="presParOf" srcId="{1CA41E15-76CF-4158-B66A-595B7160D405}" destId="{D498583D-3C9A-49EA-AA24-135D72E81AAF}" srcOrd="1" destOrd="0" presId="urn:microsoft.com/office/officeart/2005/8/layout/default"/>
    <dgm:cxn modelId="{200BAE3F-1238-4F0D-A870-BD6CE790715D}" type="presParOf" srcId="{1CA41E15-76CF-4158-B66A-595B7160D405}" destId="{C0535408-D015-4FD9-841F-8BE6205CFFFC}" srcOrd="2" destOrd="0" presId="urn:microsoft.com/office/officeart/2005/8/layout/default"/>
    <dgm:cxn modelId="{B6327751-B4E5-433C-B977-60C5A85DEAAC}" type="presParOf" srcId="{1CA41E15-76CF-4158-B66A-595B7160D405}" destId="{142291CC-F150-49CE-86AA-FF24B56C08B9}" srcOrd="3" destOrd="0" presId="urn:microsoft.com/office/officeart/2005/8/layout/default"/>
    <dgm:cxn modelId="{F44DAB98-1401-4AE8-8DCF-B2D769BEA2C1}" type="presParOf" srcId="{1CA41E15-76CF-4158-B66A-595B7160D405}" destId="{9CDB980B-07C5-4C31-BEDD-7D4CCE381DAB}" srcOrd="4" destOrd="0" presId="urn:microsoft.com/office/officeart/2005/8/layout/default"/>
    <dgm:cxn modelId="{8CBA2523-8E30-4454-AE4A-086E57EFC173}" type="presParOf" srcId="{1CA41E15-76CF-4158-B66A-595B7160D405}" destId="{F4A5A012-A926-4DAC-A716-9280D5C1D2FB}" srcOrd="5" destOrd="0" presId="urn:microsoft.com/office/officeart/2005/8/layout/default"/>
    <dgm:cxn modelId="{01BB3A2E-DD27-45F9-91A1-FEAAD9C38423}" type="presParOf" srcId="{1CA41E15-76CF-4158-B66A-595B7160D405}" destId="{C5069C75-25C9-4A39-B613-B251ECCF9C19}" srcOrd="6" destOrd="0" presId="urn:microsoft.com/office/officeart/2005/8/layout/defaul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0F3569E-5184-4C9C-837A-40D9D22AE14A}"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E6C808B7-7601-480A-BE8E-658A11DA3F52}">
      <dgm:prSet phldrT="[Text]" custT="1"/>
      <dgm:spPr>
        <a:solidFill>
          <a:srgbClr val="0070C0"/>
        </a:solidFill>
      </dgm:spPr>
      <dgm:t>
        <a:bodyPr/>
        <a:lstStyle/>
        <a:p>
          <a:r>
            <a:rPr lang="en-US" sz="1200" dirty="0" smtClean="0"/>
            <a:t>Import </a:t>
          </a:r>
        </a:p>
        <a:p>
          <a:r>
            <a:rPr lang="en-US" sz="1200" dirty="0" smtClean="0"/>
            <a:t>Data</a:t>
          </a:r>
          <a:endParaRPr lang="en-US" sz="1200" dirty="0"/>
        </a:p>
      </dgm:t>
    </dgm:pt>
    <dgm:pt modelId="{8A78C69B-6808-42FE-ABAC-DD18602DC357}" type="parTrans" cxnId="{454126AA-4CF1-4B7A-8FA7-60C555B44232}">
      <dgm:prSet/>
      <dgm:spPr/>
      <dgm:t>
        <a:bodyPr/>
        <a:lstStyle/>
        <a:p>
          <a:endParaRPr lang="en-US"/>
        </a:p>
      </dgm:t>
    </dgm:pt>
    <dgm:pt modelId="{B5D1C7E5-FE20-40BE-B48C-1766E3EB0C50}" type="sibTrans" cxnId="{454126AA-4CF1-4B7A-8FA7-60C555B44232}">
      <dgm:prSet/>
      <dgm:spPr/>
      <dgm:t>
        <a:bodyPr/>
        <a:lstStyle/>
        <a:p>
          <a:endParaRPr lang="en-US"/>
        </a:p>
      </dgm:t>
    </dgm:pt>
    <dgm:pt modelId="{60D526D6-3154-44AE-A3C2-4DD36C22C42D}">
      <dgm:prSet phldrT="[Text]" custT="1"/>
      <dgm:spPr/>
      <dgm:t>
        <a:bodyPr/>
        <a:lstStyle/>
        <a:p>
          <a:r>
            <a:rPr lang="en-US" sz="1200" dirty="0" smtClean="0"/>
            <a:t>Load data into “PRE_RECORD” table.  Data stored in JSON format.</a:t>
          </a:r>
          <a:endParaRPr lang="en-US" sz="1200" dirty="0"/>
        </a:p>
      </dgm:t>
    </dgm:pt>
    <dgm:pt modelId="{8587E723-936B-4B14-A9E9-527370F08C32}" type="parTrans" cxnId="{69D6BB30-678A-4BDB-9AD3-1EEE9106D6B6}">
      <dgm:prSet/>
      <dgm:spPr/>
      <dgm:t>
        <a:bodyPr/>
        <a:lstStyle/>
        <a:p>
          <a:endParaRPr lang="en-US"/>
        </a:p>
      </dgm:t>
    </dgm:pt>
    <dgm:pt modelId="{A1EE9AEF-1109-43BF-86FC-FDBB887C2F6B}" type="sibTrans" cxnId="{69D6BB30-678A-4BDB-9AD3-1EEE9106D6B6}">
      <dgm:prSet/>
      <dgm:spPr/>
      <dgm:t>
        <a:bodyPr/>
        <a:lstStyle/>
        <a:p>
          <a:endParaRPr lang="en-US"/>
        </a:p>
      </dgm:t>
    </dgm:pt>
    <dgm:pt modelId="{674ED565-63FE-4D72-BCFC-BFFD64F3D9E8}">
      <dgm:prSet phldrT="[Text]" custT="1"/>
      <dgm:spPr>
        <a:solidFill>
          <a:srgbClr val="0070C0"/>
        </a:solidFill>
      </dgm:spPr>
      <dgm:t>
        <a:bodyPr/>
        <a:lstStyle/>
        <a:p>
          <a:r>
            <a:rPr lang="en-US" sz="1200" dirty="0" smtClean="0"/>
            <a:t>Match to </a:t>
          </a:r>
        </a:p>
        <a:p>
          <a:r>
            <a:rPr lang="en-US" sz="1200" dirty="0" smtClean="0"/>
            <a:t>Database</a:t>
          </a:r>
          <a:endParaRPr lang="en-US" sz="1200" dirty="0"/>
        </a:p>
      </dgm:t>
    </dgm:pt>
    <dgm:pt modelId="{A41DE24E-E3FD-43F6-A56F-8596C726DAA5}" type="parTrans" cxnId="{1CA71275-CF90-49CB-B534-19A0C07EB08D}">
      <dgm:prSet/>
      <dgm:spPr/>
      <dgm:t>
        <a:bodyPr/>
        <a:lstStyle/>
        <a:p>
          <a:endParaRPr lang="en-US"/>
        </a:p>
      </dgm:t>
    </dgm:pt>
    <dgm:pt modelId="{28E5DDFD-86F4-4E9D-8C3C-2322F6A701F8}" type="sibTrans" cxnId="{1CA71275-CF90-49CB-B534-19A0C07EB08D}">
      <dgm:prSet/>
      <dgm:spPr/>
      <dgm:t>
        <a:bodyPr/>
        <a:lstStyle/>
        <a:p>
          <a:endParaRPr lang="en-US"/>
        </a:p>
      </dgm:t>
    </dgm:pt>
    <dgm:pt modelId="{0806FFE6-6748-4D4B-A1B4-5D78988783F8}">
      <dgm:prSet phldrT="[Text]" custT="1"/>
      <dgm:spPr/>
      <dgm:t>
        <a:bodyPr/>
        <a:lstStyle/>
        <a:p>
          <a:r>
            <a:rPr lang="en-US" sz="1200" dirty="0" smtClean="0"/>
            <a:t>Match against Patient Sets</a:t>
          </a:r>
          <a:endParaRPr lang="en-US" sz="1200" dirty="0"/>
        </a:p>
      </dgm:t>
    </dgm:pt>
    <dgm:pt modelId="{95FD6078-C81C-41ED-9F17-7CC8A21484C7}" type="parTrans" cxnId="{B0994D9E-4440-4CD1-8319-BA9C20E38318}">
      <dgm:prSet/>
      <dgm:spPr/>
      <dgm:t>
        <a:bodyPr/>
        <a:lstStyle/>
        <a:p>
          <a:endParaRPr lang="en-US"/>
        </a:p>
      </dgm:t>
    </dgm:pt>
    <dgm:pt modelId="{F439E8CC-A1A9-4615-9E2C-ED9729CDC302}" type="sibTrans" cxnId="{B0994D9E-4440-4CD1-8319-BA9C20E38318}">
      <dgm:prSet/>
      <dgm:spPr/>
      <dgm:t>
        <a:bodyPr/>
        <a:lstStyle/>
        <a:p>
          <a:endParaRPr lang="en-US"/>
        </a:p>
      </dgm:t>
    </dgm:pt>
    <dgm:pt modelId="{78BFA138-B435-45AE-8FBD-B74886957DE0}">
      <dgm:prSet phldrT="[Text]" custT="1"/>
      <dgm:spPr>
        <a:solidFill>
          <a:srgbClr val="0070C0"/>
        </a:solidFill>
      </dgm:spPr>
      <dgm:t>
        <a:bodyPr/>
        <a:lstStyle/>
        <a:p>
          <a:r>
            <a:rPr lang="en-US" sz="1200" dirty="0" smtClean="0"/>
            <a:t>Code </a:t>
          </a:r>
        </a:p>
        <a:p>
          <a:r>
            <a:rPr lang="en-US" sz="1200" dirty="0" smtClean="0"/>
            <a:t>Fields</a:t>
          </a:r>
          <a:endParaRPr lang="en-US" sz="1200" dirty="0"/>
        </a:p>
      </dgm:t>
    </dgm:pt>
    <dgm:pt modelId="{DEEF0AD9-7AA1-4385-889A-B4B814D130B9}" type="parTrans" cxnId="{41DACCC5-9673-4546-990E-DCFDBDFAFF51}">
      <dgm:prSet/>
      <dgm:spPr/>
      <dgm:t>
        <a:bodyPr/>
        <a:lstStyle/>
        <a:p>
          <a:endParaRPr lang="en-US"/>
        </a:p>
      </dgm:t>
    </dgm:pt>
    <dgm:pt modelId="{F016E03A-396F-448F-9486-4BEC5EF68C13}" type="sibTrans" cxnId="{41DACCC5-9673-4546-990E-DCFDBDFAFF51}">
      <dgm:prSet/>
      <dgm:spPr/>
      <dgm:t>
        <a:bodyPr/>
        <a:lstStyle/>
        <a:p>
          <a:endParaRPr lang="en-US"/>
        </a:p>
      </dgm:t>
    </dgm:pt>
    <dgm:pt modelId="{C5B6AA13-FDEB-4FD0-AEF4-B72E031E7DF1}">
      <dgm:prSet phldrT="[Text]" custT="1"/>
      <dgm:spPr/>
      <dgm:t>
        <a:bodyPr/>
        <a:lstStyle/>
        <a:p>
          <a:r>
            <a:rPr lang="en-US" sz="1200" dirty="0" smtClean="0"/>
            <a:t>Perform some standardization of the data:  address normalization; conversion to ICD-O-3 codes, etc.</a:t>
          </a:r>
          <a:endParaRPr lang="en-US" sz="1200" dirty="0"/>
        </a:p>
      </dgm:t>
    </dgm:pt>
    <dgm:pt modelId="{730DEDBF-E46F-4151-B600-D089F7E4FB39}" type="parTrans" cxnId="{4A04C4D6-6639-4F7E-AF4E-D88283DCF618}">
      <dgm:prSet/>
      <dgm:spPr/>
      <dgm:t>
        <a:bodyPr/>
        <a:lstStyle/>
        <a:p>
          <a:endParaRPr lang="en-US"/>
        </a:p>
      </dgm:t>
    </dgm:pt>
    <dgm:pt modelId="{3FDB5575-9935-4EB2-9A1A-31734328E4BC}" type="sibTrans" cxnId="{4A04C4D6-6639-4F7E-AF4E-D88283DCF618}">
      <dgm:prSet/>
      <dgm:spPr/>
      <dgm:t>
        <a:bodyPr/>
        <a:lstStyle/>
        <a:p>
          <a:endParaRPr lang="en-US"/>
        </a:p>
      </dgm:t>
    </dgm:pt>
    <dgm:pt modelId="{BF28C55B-0B7A-4956-9672-DB1A45DC4DFA}">
      <dgm:prSet phldrT="[Text]" custT="1"/>
      <dgm:spPr/>
      <dgm:t>
        <a:bodyPr/>
        <a:lstStyle/>
        <a:p>
          <a:r>
            <a:rPr lang="en-US" sz="1200" dirty="0" smtClean="0"/>
            <a:t>Use SEER MP/H rules for tumor level matching</a:t>
          </a:r>
          <a:endParaRPr lang="en-US" sz="1200" dirty="0"/>
        </a:p>
      </dgm:t>
    </dgm:pt>
    <dgm:pt modelId="{58375810-B067-48B2-A346-F2D4842ADE02}" type="parTrans" cxnId="{5AE1CB68-2AE7-4F2B-AC78-564936712CF1}">
      <dgm:prSet/>
      <dgm:spPr/>
      <dgm:t>
        <a:bodyPr/>
        <a:lstStyle/>
        <a:p>
          <a:endParaRPr lang="en-US"/>
        </a:p>
      </dgm:t>
    </dgm:pt>
    <dgm:pt modelId="{ABCFD91E-9FAE-4CC4-8828-FCFCC8A84D51}" type="sibTrans" cxnId="{5AE1CB68-2AE7-4F2B-AC78-564936712CF1}">
      <dgm:prSet/>
      <dgm:spPr/>
      <dgm:t>
        <a:bodyPr/>
        <a:lstStyle/>
        <a:p>
          <a:endParaRPr lang="en-US"/>
        </a:p>
      </dgm:t>
    </dgm:pt>
    <dgm:pt modelId="{320B7BCF-48A4-4231-A3C6-9D7E5B0DF26D}">
      <dgm:prSet phldrT="[Text]" custT="1"/>
      <dgm:spPr/>
      <dgm:t>
        <a:bodyPr/>
        <a:lstStyle/>
        <a:p>
          <a:r>
            <a:rPr lang="en-US" sz="1200" dirty="0" smtClean="0"/>
            <a:t>Sample file formats:     ANSI 837 – 5010A for Claims;   CDA for MU2 data</a:t>
          </a:r>
          <a:endParaRPr lang="en-US" sz="1200" dirty="0"/>
        </a:p>
      </dgm:t>
    </dgm:pt>
    <dgm:pt modelId="{380DFBED-D6DE-43D2-AB54-92F3074B6268}" type="parTrans" cxnId="{96558CAB-9536-4694-BBF8-698661F84FC9}">
      <dgm:prSet/>
      <dgm:spPr/>
      <dgm:t>
        <a:bodyPr/>
        <a:lstStyle/>
        <a:p>
          <a:endParaRPr lang="en-US"/>
        </a:p>
      </dgm:t>
    </dgm:pt>
    <dgm:pt modelId="{485CBF2D-F953-4F1E-A135-5D637A890ECB}" type="sibTrans" cxnId="{96558CAB-9536-4694-BBF8-698661F84FC9}">
      <dgm:prSet/>
      <dgm:spPr/>
      <dgm:t>
        <a:bodyPr/>
        <a:lstStyle/>
        <a:p>
          <a:endParaRPr lang="en-US"/>
        </a:p>
      </dgm:t>
    </dgm:pt>
    <dgm:pt modelId="{0CF3B007-2EBE-4753-B12D-A3D53546D716}">
      <dgm:prSet phldrT="[Text]" custT="1"/>
      <dgm:spPr>
        <a:solidFill>
          <a:srgbClr val="0070C0"/>
        </a:solidFill>
      </dgm:spPr>
      <dgm:t>
        <a:bodyPr/>
        <a:lstStyle/>
        <a:p>
          <a:r>
            <a:rPr lang="en-US" sz="1200" dirty="0" smtClean="0"/>
            <a:t>Evaluate</a:t>
          </a:r>
          <a:endParaRPr lang="en-US" sz="1200" dirty="0"/>
        </a:p>
      </dgm:t>
    </dgm:pt>
    <dgm:pt modelId="{84BAC571-297B-4F84-8BE0-33D67BCB7F04}" type="parTrans" cxnId="{755A0916-2006-447D-AD8E-947A0236162B}">
      <dgm:prSet/>
      <dgm:spPr/>
      <dgm:t>
        <a:bodyPr/>
        <a:lstStyle/>
        <a:p>
          <a:endParaRPr lang="en-US"/>
        </a:p>
      </dgm:t>
    </dgm:pt>
    <dgm:pt modelId="{81CBB502-A796-4245-B31C-B41B098C89AF}" type="sibTrans" cxnId="{755A0916-2006-447D-AD8E-947A0236162B}">
      <dgm:prSet/>
      <dgm:spPr/>
      <dgm:t>
        <a:bodyPr/>
        <a:lstStyle/>
        <a:p>
          <a:endParaRPr lang="en-US"/>
        </a:p>
      </dgm:t>
    </dgm:pt>
    <dgm:pt modelId="{B6BD0E97-1C90-408F-AE81-39AA85FA54B8}">
      <dgm:prSet phldrT="[Text]" custT="1"/>
      <dgm:spPr/>
      <dgm:t>
        <a:bodyPr/>
        <a:lstStyle/>
        <a:p>
          <a:r>
            <a:rPr lang="en-US" sz="1200" dirty="0" smtClean="0"/>
            <a:t>Targeted review of data – identify cases for manual review.   Example:  Manually update treatment data for cases identified via data searches   </a:t>
          </a:r>
          <a:endParaRPr lang="en-US" sz="1200" dirty="0"/>
        </a:p>
      </dgm:t>
    </dgm:pt>
    <dgm:pt modelId="{6FE75508-BA1F-4DB5-A8B0-665A843F9A46}" type="parTrans" cxnId="{6A1B3475-F11D-4D1B-8ACB-F7EC4063AF3F}">
      <dgm:prSet/>
      <dgm:spPr/>
      <dgm:t>
        <a:bodyPr/>
        <a:lstStyle/>
        <a:p>
          <a:endParaRPr lang="en-US"/>
        </a:p>
      </dgm:t>
    </dgm:pt>
    <dgm:pt modelId="{E596EC5A-5328-4DC9-A75D-0193EF1F29A9}" type="sibTrans" cxnId="{6A1B3475-F11D-4D1B-8ACB-F7EC4063AF3F}">
      <dgm:prSet/>
      <dgm:spPr/>
      <dgm:t>
        <a:bodyPr/>
        <a:lstStyle/>
        <a:p>
          <a:endParaRPr lang="en-US"/>
        </a:p>
      </dgm:t>
    </dgm:pt>
    <dgm:pt modelId="{9FE95336-320F-414B-9685-CA78D766B735}">
      <dgm:prSet phldrT="[Text]" custT="1"/>
      <dgm:spPr>
        <a:ln>
          <a:solidFill>
            <a:srgbClr val="0070C0"/>
          </a:solidFill>
        </a:ln>
      </dgm:spPr>
      <dgm:t>
        <a:bodyPr/>
        <a:lstStyle/>
        <a:p>
          <a:r>
            <a:rPr lang="en-US" sz="1200" dirty="0" smtClean="0"/>
            <a:t>Define Automation</a:t>
          </a:r>
          <a:endParaRPr lang="en-US" sz="1200" dirty="0"/>
        </a:p>
      </dgm:t>
    </dgm:pt>
    <dgm:pt modelId="{48770B8D-49AE-4825-AD13-43B9FE09CEE8}" type="parTrans" cxnId="{2418E8BF-BC0A-45A4-BCC5-9389B6F48992}">
      <dgm:prSet/>
      <dgm:spPr/>
      <dgm:t>
        <a:bodyPr/>
        <a:lstStyle/>
        <a:p>
          <a:endParaRPr lang="en-US"/>
        </a:p>
      </dgm:t>
    </dgm:pt>
    <dgm:pt modelId="{F99DFB51-CC5C-44AF-BA48-BD4A2DD2E6B4}" type="sibTrans" cxnId="{2418E8BF-BC0A-45A4-BCC5-9389B6F48992}">
      <dgm:prSet/>
      <dgm:spPr/>
      <dgm:t>
        <a:bodyPr/>
        <a:lstStyle/>
        <a:p>
          <a:endParaRPr lang="en-US"/>
        </a:p>
      </dgm:t>
    </dgm:pt>
    <dgm:pt modelId="{1D0E0BE5-79EE-4351-9AB7-E86F99FE409C}">
      <dgm:prSet phldrT="[Text]" custT="1"/>
      <dgm:spPr/>
      <dgm:t>
        <a:bodyPr/>
        <a:lstStyle/>
        <a:p>
          <a:r>
            <a:rPr lang="en-US" sz="1200" dirty="0" smtClean="0"/>
            <a:t>Based on the manual evaluation and data analysis, define business rules for auto-processing the data.   For example, automatically code chemo fields based on claims data.</a:t>
          </a:r>
          <a:endParaRPr lang="en-US" sz="1200" dirty="0"/>
        </a:p>
      </dgm:t>
    </dgm:pt>
    <dgm:pt modelId="{957079D7-911A-44E3-8408-BB037598EC14}" type="parTrans" cxnId="{26A5B24F-A2B8-4D6A-BED1-4B1C63DCB530}">
      <dgm:prSet/>
      <dgm:spPr/>
      <dgm:t>
        <a:bodyPr/>
        <a:lstStyle/>
        <a:p>
          <a:endParaRPr lang="en-US"/>
        </a:p>
      </dgm:t>
    </dgm:pt>
    <dgm:pt modelId="{9A21AA8B-6D8F-4B2C-948B-C8B8958713E5}" type="sibTrans" cxnId="{26A5B24F-A2B8-4D6A-BED1-4B1C63DCB530}">
      <dgm:prSet/>
      <dgm:spPr/>
      <dgm:t>
        <a:bodyPr/>
        <a:lstStyle/>
        <a:p>
          <a:endParaRPr lang="en-US"/>
        </a:p>
      </dgm:t>
    </dgm:pt>
    <dgm:pt modelId="{F494E63C-5554-4FE7-A508-7B2A3FA85407}">
      <dgm:prSet phldrT="[Text]" custT="1"/>
      <dgm:spPr/>
      <dgm:t>
        <a:bodyPr/>
        <a:lstStyle/>
        <a:p>
          <a:r>
            <a:rPr lang="en-US" sz="1200" dirty="0" smtClean="0"/>
            <a:t>JSON – self-describing; and well-suited for the multi-level data in claims and other data.  One JSON definition for claims; another for MU2, </a:t>
          </a:r>
          <a:r>
            <a:rPr lang="en-US" sz="1200" dirty="0" err="1" smtClean="0"/>
            <a:t>etc</a:t>
          </a:r>
          <a:endParaRPr lang="en-US" sz="1200" dirty="0"/>
        </a:p>
      </dgm:t>
    </dgm:pt>
    <dgm:pt modelId="{AE234C82-7B2C-42B3-88EB-945DB80F7720}" type="parTrans" cxnId="{EDA50F8C-B0E7-4CB6-80BA-0F4426258D73}">
      <dgm:prSet/>
      <dgm:spPr/>
      <dgm:t>
        <a:bodyPr/>
        <a:lstStyle/>
        <a:p>
          <a:endParaRPr lang="en-US"/>
        </a:p>
      </dgm:t>
    </dgm:pt>
    <dgm:pt modelId="{680A4ADB-F205-4564-8CE4-94E081496A17}" type="sibTrans" cxnId="{EDA50F8C-B0E7-4CB6-80BA-0F4426258D73}">
      <dgm:prSet/>
      <dgm:spPr/>
      <dgm:t>
        <a:bodyPr/>
        <a:lstStyle/>
        <a:p>
          <a:endParaRPr lang="en-US"/>
        </a:p>
      </dgm:t>
    </dgm:pt>
    <dgm:pt modelId="{B84AD3AB-0587-4E08-BF87-E59B7906F09D}" type="pres">
      <dgm:prSet presAssocID="{30F3569E-5184-4C9C-837A-40D9D22AE14A}" presName="linearFlow" presStyleCnt="0">
        <dgm:presLayoutVars>
          <dgm:dir/>
          <dgm:animLvl val="lvl"/>
          <dgm:resizeHandles val="exact"/>
        </dgm:presLayoutVars>
      </dgm:prSet>
      <dgm:spPr/>
      <dgm:t>
        <a:bodyPr/>
        <a:lstStyle/>
        <a:p>
          <a:endParaRPr lang="en-US"/>
        </a:p>
      </dgm:t>
    </dgm:pt>
    <dgm:pt modelId="{DBB4FA33-09DA-4F27-8F9E-5AD5E75A9A8D}" type="pres">
      <dgm:prSet presAssocID="{E6C808B7-7601-480A-BE8E-658A11DA3F52}" presName="composite" presStyleCnt="0"/>
      <dgm:spPr/>
    </dgm:pt>
    <dgm:pt modelId="{43FA4BF0-BC7D-4C3E-B3D1-231DAE3777E6}" type="pres">
      <dgm:prSet presAssocID="{E6C808B7-7601-480A-BE8E-658A11DA3F52}" presName="parentText" presStyleLbl="alignNode1" presStyleIdx="0" presStyleCnt="5">
        <dgm:presLayoutVars>
          <dgm:chMax val="1"/>
          <dgm:bulletEnabled val="1"/>
        </dgm:presLayoutVars>
      </dgm:prSet>
      <dgm:spPr/>
      <dgm:t>
        <a:bodyPr/>
        <a:lstStyle/>
        <a:p>
          <a:endParaRPr lang="en-US"/>
        </a:p>
      </dgm:t>
    </dgm:pt>
    <dgm:pt modelId="{BA6C4804-B981-4C97-8AF4-EE271921F6F1}" type="pres">
      <dgm:prSet presAssocID="{E6C808B7-7601-480A-BE8E-658A11DA3F52}" presName="descendantText" presStyleLbl="alignAcc1" presStyleIdx="0" presStyleCnt="5" custScaleY="127940">
        <dgm:presLayoutVars>
          <dgm:bulletEnabled val="1"/>
        </dgm:presLayoutVars>
      </dgm:prSet>
      <dgm:spPr/>
      <dgm:t>
        <a:bodyPr/>
        <a:lstStyle/>
        <a:p>
          <a:endParaRPr lang="en-US"/>
        </a:p>
      </dgm:t>
    </dgm:pt>
    <dgm:pt modelId="{F4E20030-E161-435D-AE45-F75B3C729D72}" type="pres">
      <dgm:prSet presAssocID="{B5D1C7E5-FE20-40BE-B48C-1766E3EB0C50}" presName="sp" presStyleCnt="0"/>
      <dgm:spPr/>
    </dgm:pt>
    <dgm:pt modelId="{94892799-F88F-4A85-B204-825DF75FBEFA}" type="pres">
      <dgm:prSet presAssocID="{78BFA138-B435-45AE-8FBD-B74886957DE0}" presName="composite" presStyleCnt="0"/>
      <dgm:spPr/>
    </dgm:pt>
    <dgm:pt modelId="{C564BBF7-C24D-4C7B-8B49-F8CB00CEB70A}" type="pres">
      <dgm:prSet presAssocID="{78BFA138-B435-45AE-8FBD-B74886957DE0}" presName="parentText" presStyleLbl="alignNode1" presStyleIdx="1" presStyleCnt="5">
        <dgm:presLayoutVars>
          <dgm:chMax val="1"/>
          <dgm:bulletEnabled val="1"/>
        </dgm:presLayoutVars>
      </dgm:prSet>
      <dgm:spPr/>
      <dgm:t>
        <a:bodyPr/>
        <a:lstStyle/>
        <a:p>
          <a:endParaRPr lang="en-US"/>
        </a:p>
      </dgm:t>
    </dgm:pt>
    <dgm:pt modelId="{096E0F58-9ADF-4994-ABA2-CCE11F36365B}" type="pres">
      <dgm:prSet presAssocID="{78BFA138-B435-45AE-8FBD-B74886957DE0}" presName="descendantText" presStyleLbl="alignAcc1" presStyleIdx="1" presStyleCnt="5">
        <dgm:presLayoutVars>
          <dgm:bulletEnabled val="1"/>
        </dgm:presLayoutVars>
      </dgm:prSet>
      <dgm:spPr/>
      <dgm:t>
        <a:bodyPr/>
        <a:lstStyle/>
        <a:p>
          <a:endParaRPr lang="en-US"/>
        </a:p>
      </dgm:t>
    </dgm:pt>
    <dgm:pt modelId="{0D950BBD-08CD-4C03-84A2-E8F20DF8C551}" type="pres">
      <dgm:prSet presAssocID="{F016E03A-396F-448F-9486-4BEC5EF68C13}" presName="sp" presStyleCnt="0"/>
      <dgm:spPr/>
    </dgm:pt>
    <dgm:pt modelId="{75FB343D-4551-4668-89E2-1BA2B26090A9}" type="pres">
      <dgm:prSet presAssocID="{674ED565-63FE-4D72-BCFC-BFFD64F3D9E8}" presName="composite" presStyleCnt="0"/>
      <dgm:spPr/>
    </dgm:pt>
    <dgm:pt modelId="{71B32989-7654-4156-A9CD-A1136C4EFBA7}" type="pres">
      <dgm:prSet presAssocID="{674ED565-63FE-4D72-BCFC-BFFD64F3D9E8}" presName="parentText" presStyleLbl="alignNode1" presStyleIdx="2" presStyleCnt="5">
        <dgm:presLayoutVars>
          <dgm:chMax val="1"/>
          <dgm:bulletEnabled val="1"/>
        </dgm:presLayoutVars>
      </dgm:prSet>
      <dgm:spPr/>
      <dgm:t>
        <a:bodyPr/>
        <a:lstStyle/>
        <a:p>
          <a:endParaRPr lang="en-US"/>
        </a:p>
      </dgm:t>
    </dgm:pt>
    <dgm:pt modelId="{13A7B817-1080-46C3-AD9E-9D678BD4773D}" type="pres">
      <dgm:prSet presAssocID="{674ED565-63FE-4D72-BCFC-BFFD64F3D9E8}" presName="descendantText" presStyleLbl="alignAcc1" presStyleIdx="2" presStyleCnt="5">
        <dgm:presLayoutVars>
          <dgm:bulletEnabled val="1"/>
        </dgm:presLayoutVars>
      </dgm:prSet>
      <dgm:spPr/>
      <dgm:t>
        <a:bodyPr/>
        <a:lstStyle/>
        <a:p>
          <a:endParaRPr lang="en-US"/>
        </a:p>
      </dgm:t>
    </dgm:pt>
    <dgm:pt modelId="{C4836576-F1E6-484B-ABDE-89A39E2E645E}" type="pres">
      <dgm:prSet presAssocID="{28E5DDFD-86F4-4E9D-8C3C-2322F6A701F8}" presName="sp" presStyleCnt="0"/>
      <dgm:spPr/>
    </dgm:pt>
    <dgm:pt modelId="{25E70C88-C7AA-462A-B5E3-322D93BD1EF2}" type="pres">
      <dgm:prSet presAssocID="{0CF3B007-2EBE-4753-B12D-A3D53546D716}" presName="composite" presStyleCnt="0"/>
      <dgm:spPr/>
    </dgm:pt>
    <dgm:pt modelId="{1B039462-824C-425E-846C-12C168B0C8A2}" type="pres">
      <dgm:prSet presAssocID="{0CF3B007-2EBE-4753-B12D-A3D53546D716}" presName="parentText" presStyleLbl="alignNode1" presStyleIdx="3" presStyleCnt="5">
        <dgm:presLayoutVars>
          <dgm:chMax val="1"/>
          <dgm:bulletEnabled val="1"/>
        </dgm:presLayoutVars>
      </dgm:prSet>
      <dgm:spPr/>
      <dgm:t>
        <a:bodyPr/>
        <a:lstStyle/>
        <a:p>
          <a:endParaRPr lang="en-US"/>
        </a:p>
      </dgm:t>
    </dgm:pt>
    <dgm:pt modelId="{BFA83097-5978-4773-A0C5-AB55128F39FA}" type="pres">
      <dgm:prSet presAssocID="{0CF3B007-2EBE-4753-B12D-A3D53546D716}" presName="descendantText" presStyleLbl="alignAcc1" presStyleIdx="3" presStyleCnt="5">
        <dgm:presLayoutVars>
          <dgm:bulletEnabled val="1"/>
        </dgm:presLayoutVars>
      </dgm:prSet>
      <dgm:spPr/>
      <dgm:t>
        <a:bodyPr/>
        <a:lstStyle/>
        <a:p>
          <a:endParaRPr lang="en-US"/>
        </a:p>
      </dgm:t>
    </dgm:pt>
    <dgm:pt modelId="{F8FD22AE-7C81-4CCD-8439-3F894DA24E12}" type="pres">
      <dgm:prSet presAssocID="{81CBB502-A796-4245-B31C-B41B098C89AF}" presName="sp" presStyleCnt="0"/>
      <dgm:spPr/>
    </dgm:pt>
    <dgm:pt modelId="{437F5DBA-38E0-4816-8289-380F8304046F}" type="pres">
      <dgm:prSet presAssocID="{9FE95336-320F-414B-9685-CA78D766B735}" presName="composite" presStyleCnt="0"/>
      <dgm:spPr/>
    </dgm:pt>
    <dgm:pt modelId="{C4B8D401-AB79-4427-8CD5-A2192A5FFC3E}" type="pres">
      <dgm:prSet presAssocID="{9FE95336-320F-414B-9685-CA78D766B735}" presName="parentText" presStyleLbl="alignNode1" presStyleIdx="4" presStyleCnt="5">
        <dgm:presLayoutVars>
          <dgm:chMax val="1"/>
          <dgm:bulletEnabled val="1"/>
        </dgm:presLayoutVars>
      </dgm:prSet>
      <dgm:spPr/>
      <dgm:t>
        <a:bodyPr/>
        <a:lstStyle/>
        <a:p>
          <a:endParaRPr lang="en-US"/>
        </a:p>
      </dgm:t>
    </dgm:pt>
    <dgm:pt modelId="{F2DCCA8B-1926-42B2-931B-7B771079BA50}" type="pres">
      <dgm:prSet presAssocID="{9FE95336-320F-414B-9685-CA78D766B735}" presName="descendantText" presStyleLbl="alignAcc1" presStyleIdx="4" presStyleCnt="5">
        <dgm:presLayoutVars>
          <dgm:bulletEnabled val="1"/>
        </dgm:presLayoutVars>
      </dgm:prSet>
      <dgm:spPr/>
      <dgm:t>
        <a:bodyPr/>
        <a:lstStyle/>
        <a:p>
          <a:endParaRPr lang="en-US"/>
        </a:p>
      </dgm:t>
    </dgm:pt>
  </dgm:ptLst>
  <dgm:cxnLst>
    <dgm:cxn modelId="{B0994D9E-4440-4CD1-8319-BA9C20E38318}" srcId="{674ED565-63FE-4D72-BCFC-BFFD64F3D9E8}" destId="{0806FFE6-6748-4D4B-A1B4-5D78988783F8}" srcOrd="0" destOrd="0" parTransId="{95FD6078-C81C-41ED-9F17-7CC8A21484C7}" sibTransId="{F439E8CC-A1A9-4615-9E2C-ED9729CDC302}"/>
    <dgm:cxn modelId="{626807AC-61BF-4326-8684-7605D180AE63}" type="presOf" srcId="{0CF3B007-2EBE-4753-B12D-A3D53546D716}" destId="{1B039462-824C-425E-846C-12C168B0C8A2}" srcOrd="0" destOrd="0" presId="urn:microsoft.com/office/officeart/2005/8/layout/chevron2"/>
    <dgm:cxn modelId="{755A0916-2006-447D-AD8E-947A0236162B}" srcId="{30F3569E-5184-4C9C-837A-40D9D22AE14A}" destId="{0CF3B007-2EBE-4753-B12D-A3D53546D716}" srcOrd="3" destOrd="0" parTransId="{84BAC571-297B-4F84-8BE0-33D67BCB7F04}" sibTransId="{81CBB502-A796-4245-B31C-B41B098C89AF}"/>
    <dgm:cxn modelId="{6AE72879-C62E-4F6C-AC5B-E560D2AD6436}" type="presOf" srcId="{78BFA138-B435-45AE-8FBD-B74886957DE0}" destId="{C564BBF7-C24D-4C7B-8B49-F8CB00CEB70A}" srcOrd="0" destOrd="0" presId="urn:microsoft.com/office/officeart/2005/8/layout/chevron2"/>
    <dgm:cxn modelId="{96558CAB-9536-4694-BBF8-698661F84FC9}" srcId="{E6C808B7-7601-480A-BE8E-658A11DA3F52}" destId="{320B7BCF-48A4-4231-A3C6-9D7E5B0DF26D}" srcOrd="1" destOrd="0" parTransId="{380DFBED-D6DE-43D2-AB54-92F3074B6268}" sibTransId="{485CBF2D-F953-4F1E-A135-5D637A890ECB}"/>
    <dgm:cxn modelId="{658558CF-652B-4943-AC43-075C4B09EC76}" type="presOf" srcId="{0806FFE6-6748-4D4B-A1B4-5D78988783F8}" destId="{13A7B817-1080-46C3-AD9E-9D678BD4773D}" srcOrd="0" destOrd="0" presId="urn:microsoft.com/office/officeart/2005/8/layout/chevron2"/>
    <dgm:cxn modelId="{4A04C4D6-6639-4F7E-AF4E-D88283DCF618}" srcId="{78BFA138-B435-45AE-8FBD-B74886957DE0}" destId="{C5B6AA13-FDEB-4FD0-AEF4-B72E031E7DF1}" srcOrd="0" destOrd="0" parTransId="{730DEDBF-E46F-4151-B600-D089F7E4FB39}" sibTransId="{3FDB5575-9935-4EB2-9A1A-31734328E4BC}"/>
    <dgm:cxn modelId="{B7D50F83-E7E0-4893-96EA-C8D6910B0A0C}" type="presOf" srcId="{1D0E0BE5-79EE-4351-9AB7-E86F99FE409C}" destId="{F2DCCA8B-1926-42B2-931B-7B771079BA50}" srcOrd="0" destOrd="0" presId="urn:microsoft.com/office/officeart/2005/8/layout/chevron2"/>
    <dgm:cxn modelId="{5AE1CB68-2AE7-4F2B-AC78-564936712CF1}" srcId="{674ED565-63FE-4D72-BCFC-BFFD64F3D9E8}" destId="{BF28C55B-0B7A-4956-9672-DB1A45DC4DFA}" srcOrd="1" destOrd="0" parTransId="{58375810-B067-48B2-A346-F2D4842ADE02}" sibTransId="{ABCFD91E-9FAE-4CC4-8828-FCFCC8A84D51}"/>
    <dgm:cxn modelId="{1CA71275-CF90-49CB-B534-19A0C07EB08D}" srcId="{30F3569E-5184-4C9C-837A-40D9D22AE14A}" destId="{674ED565-63FE-4D72-BCFC-BFFD64F3D9E8}" srcOrd="2" destOrd="0" parTransId="{A41DE24E-E3FD-43F6-A56F-8596C726DAA5}" sibTransId="{28E5DDFD-86F4-4E9D-8C3C-2322F6A701F8}"/>
    <dgm:cxn modelId="{21AD35DD-C62F-4F92-A03B-51F26A726661}" type="presOf" srcId="{9FE95336-320F-414B-9685-CA78D766B735}" destId="{C4B8D401-AB79-4427-8CD5-A2192A5FFC3E}" srcOrd="0" destOrd="0" presId="urn:microsoft.com/office/officeart/2005/8/layout/chevron2"/>
    <dgm:cxn modelId="{454126AA-4CF1-4B7A-8FA7-60C555B44232}" srcId="{30F3569E-5184-4C9C-837A-40D9D22AE14A}" destId="{E6C808B7-7601-480A-BE8E-658A11DA3F52}" srcOrd="0" destOrd="0" parTransId="{8A78C69B-6808-42FE-ABAC-DD18602DC357}" sibTransId="{B5D1C7E5-FE20-40BE-B48C-1766E3EB0C50}"/>
    <dgm:cxn modelId="{9EDA4CE4-4710-4ED4-9016-213D9429E3ED}" type="presOf" srcId="{E6C808B7-7601-480A-BE8E-658A11DA3F52}" destId="{43FA4BF0-BC7D-4C3E-B3D1-231DAE3777E6}" srcOrd="0" destOrd="0" presId="urn:microsoft.com/office/officeart/2005/8/layout/chevron2"/>
    <dgm:cxn modelId="{9880E631-3667-48EA-9FB7-5B11912284A3}" type="presOf" srcId="{F494E63C-5554-4FE7-A508-7B2A3FA85407}" destId="{BA6C4804-B981-4C97-8AF4-EE271921F6F1}" srcOrd="0" destOrd="2" presId="urn:microsoft.com/office/officeart/2005/8/layout/chevron2"/>
    <dgm:cxn modelId="{B80681CE-51EB-4682-A993-7447B8A5FB9B}" type="presOf" srcId="{B6BD0E97-1C90-408F-AE81-39AA85FA54B8}" destId="{BFA83097-5978-4773-A0C5-AB55128F39FA}" srcOrd="0" destOrd="0" presId="urn:microsoft.com/office/officeart/2005/8/layout/chevron2"/>
    <dgm:cxn modelId="{2418E8BF-BC0A-45A4-BCC5-9389B6F48992}" srcId="{30F3569E-5184-4C9C-837A-40D9D22AE14A}" destId="{9FE95336-320F-414B-9685-CA78D766B735}" srcOrd="4" destOrd="0" parTransId="{48770B8D-49AE-4825-AD13-43B9FE09CEE8}" sibTransId="{F99DFB51-CC5C-44AF-BA48-BD4A2DD2E6B4}"/>
    <dgm:cxn modelId="{41DACCC5-9673-4546-990E-DCFDBDFAFF51}" srcId="{30F3569E-5184-4C9C-837A-40D9D22AE14A}" destId="{78BFA138-B435-45AE-8FBD-B74886957DE0}" srcOrd="1" destOrd="0" parTransId="{DEEF0AD9-7AA1-4385-889A-B4B814D130B9}" sibTransId="{F016E03A-396F-448F-9486-4BEC5EF68C13}"/>
    <dgm:cxn modelId="{EDA50F8C-B0E7-4CB6-80BA-0F4426258D73}" srcId="{E6C808B7-7601-480A-BE8E-658A11DA3F52}" destId="{F494E63C-5554-4FE7-A508-7B2A3FA85407}" srcOrd="2" destOrd="0" parTransId="{AE234C82-7B2C-42B3-88EB-945DB80F7720}" sibTransId="{680A4ADB-F205-4564-8CE4-94E081496A17}"/>
    <dgm:cxn modelId="{00484087-38DF-41D2-9778-CA1A7FE63CC8}" type="presOf" srcId="{BF28C55B-0B7A-4956-9672-DB1A45DC4DFA}" destId="{13A7B817-1080-46C3-AD9E-9D678BD4773D}" srcOrd="0" destOrd="1" presId="urn:microsoft.com/office/officeart/2005/8/layout/chevron2"/>
    <dgm:cxn modelId="{69D6BB30-678A-4BDB-9AD3-1EEE9106D6B6}" srcId="{E6C808B7-7601-480A-BE8E-658A11DA3F52}" destId="{60D526D6-3154-44AE-A3C2-4DD36C22C42D}" srcOrd="0" destOrd="0" parTransId="{8587E723-936B-4B14-A9E9-527370F08C32}" sibTransId="{A1EE9AEF-1109-43BF-86FC-FDBB887C2F6B}"/>
    <dgm:cxn modelId="{831C5287-585E-42D2-BF69-78A7D26DA5B2}" type="presOf" srcId="{C5B6AA13-FDEB-4FD0-AEF4-B72E031E7DF1}" destId="{096E0F58-9ADF-4994-ABA2-CCE11F36365B}" srcOrd="0" destOrd="0" presId="urn:microsoft.com/office/officeart/2005/8/layout/chevron2"/>
    <dgm:cxn modelId="{6A1B3475-F11D-4D1B-8ACB-F7EC4063AF3F}" srcId="{0CF3B007-2EBE-4753-B12D-A3D53546D716}" destId="{B6BD0E97-1C90-408F-AE81-39AA85FA54B8}" srcOrd="0" destOrd="0" parTransId="{6FE75508-BA1F-4DB5-A8B0-665A843F9A46}" sibTransId="{E596EC5A-5328-4DC9-A75D-0193EF1F29A9}"/>
    <dgm:cxn modelId="{26A5B24F-A2B8-4D6A-BED1-4B1C63DCB530}" srcId="{9FE95336-320F-414B-9685-CA78D766B735}" destId="{1D0E0BE5-79EE-4351-9AB7-E86F99FE409C}" srcOrd="0" destOrd="0" parTransId="{957079D7-911A-44E3-8408-BB037598EC14}" sibTransId="{9A21AA8B-6D8F-4B2C-948B-C8B8958713E5}"/>
    <dgm:cxn modelId="{A28BF4D2-579E-4FC8-A8CF-E6C7129A96F5}" type="presOf" srcId="{60D526D6-3154-44AE-A3C2-4DD36C22C42D}" destId="{BA6C4804-B981-4C97-8AF4-EE271921F6F1}" srcOrd="0" destOrd="0" presId="urn:microsoft.com/office/officeart/2005/8/layout/chevron2"/>
    <dgm:cxn modelId="{B3B9DF3D-BCDB-43B9-A308-44DE918BEA8A}" type="presOf" srcId="{320B7BCF-48A4-4231-A3C6-9D7E5B0DF26D}" destId="{BA6C4804-B981-4C97-8AF4-EE271921F6F1}" srcOrd="0" destOrd="1" presId="urn:microsoft.com/office/officeart/2005/8/layout/chevron2"/>
    <dgm:cxn modelId="{C357077D-7791-46C5-9604-0EF0E5D2136A}" type="presOf" srcId="{674ED565-63FE-4D72-BCFC-BFFD64F3D9E8}" destId="{71B32989-7654-4156-A9CD-A1136C4EFBA7}" srcOrd="0" destOrd="0" presId="urn:microsoft.com/office/officeart/2005/8/layout/chevron2"/>
    <dgm:cxn modelId="{F3D33949-AC2B-4A31-8167-4822C688A530}" type="presOf" srcId="{30F3569E-5184-4C9C-837A-40D9D22AE14A}" destId="{B84AD3AB-0587-4E08-BF87-E59B7906F09D}" srcOrd="0" destOrd="0" presId="urn:microsoft.com/office/officeart/2005/8/layout/chevron2"/>
    <dgm:cxn modelId="{4BF237F6-80F2-47C4-8B75-8332524D0062}" type="presParOf" srcId="{B84AD3AB-0587-4E08-BF87-E59B7906F09D}" destId="{DBB4FA33-09DA-4F27-8F9E-5AD5E75A9A8D}" srcOrd="0" destOrd="0" presId="urn:microsoft.com/office/officeart/2005/8/layout/chevron2"/>
    <dgm:cxn modelId="{1CCEF6E6-8AD8-4C4A-B7E0-627087AB93EF}" type="presParOf" srcId="{DBB4FA33-09DA-4F27-8F9E-5AD5E75A9A8D}" destId="{43FA4BF0-BC7D-4C3E-B3D1-231DAE3777E6}" srcOrd="0" destOrd="0" presId="urn:microsoft.com/office/officeart/2005/8/layout/chevron2"/>
    <dgm:cxn modelId="{EF956E6B-9914-479E-8B80-E231C80A9A75}" type="presParOf" srcId="{DBB4FA33-09DA-4F27-8F9E-5AD5E75A9A8D}" destId="{BA6C4804-B981-4C97-8AF4-EE271921F6F1}" srcOrd="1" destOrd="0" presId="urn:microsoft.com/office/officeart/2005/8/layout/chevron2"/>
    <dgm:cxn modelId="{6C39FA57-4E3F-4629-8BC5-8F45CC360CDD}" type="presParOf" srcId="{B84AD3AB-0587-4E08-BF87-E59B7906F09D}" destId="{F4E20030-E161-435D-AE45-F75B3C729D72}" srcOrd="1" destOrd="0" presId="urn:microsoft.com/office/officeart/2005/8/layout/chevron2"/>
    <dgm:cxn modelId="{1CE96EEB-0E37-4B28-95F3-D7BA685CDEBF}" type="presParOf" srcId="{B84AD3AB-0587-4E08-BF87-E59B7906F09D}" destId="{94892799-F88F-4A85-B204-825DF75FBEFA}" srcOrd="2" destOrd="0" presId="urn:microsoft.com/office/officeart/2005/8/layout/chevron2"/>
    <dgm:cxn modelId="{DDFCBA0E-D2E0-4335-B881-733100034D91}" type="presParOf" srcId="{94892799-F88F-4A85-B204-825DF75FBEFA}" destId="{C564BBF7-C24D-4C7B-8B49-F8CB00CEB70A}" srcOrd="0" destOrd="0" presId="urn:microsoft.com/office/officeart/2005/8/layout/chevron2"/>
    <dgm:cxn modelId="{8B9BC7A2-716B-4E4A-9B1E-A6A681B0F29B}" type="presParOf" srcId="{94892799-F88F-4A85-B204-825DF75FBEFA}" destId="{096E0F58-9ADF-4994-ABA2-CCE11F36365B}" srcOrd="1" destOrd="0" presId="urn:microsoft.com/office/officeart/2005/8/layout/chevron2"/>
    <dgm:cxn modelId="{3191A2E8-BB7E-4DD7-BAB2-91AE2B8F869E}" type="presParOf" srcId="{B84AD3AB-0587-4E08-BF87-E59B7906F09D}" destId="{0D950BBD-08CD-4C03-84A2-E8F20DF8C551}" srcOrd="3" destOrd="0" presId="urn:microsoft.com/office/officeart/2005/8/layout/chevron2"/>
    <dgm:cxn modelId="{9D8C3536-EE33-45EC-B0F9-888C38BE71F7}" type="presParOf" srcId="{B84AD3AB-0587-4E08-BF87-E59B7906F09D}" destId="{75FB343D-4551-4668-89E2-1BA2B26090A9}" srcOrd="4" destOrd="0" presId="urn:microsoft.com/office/officeart/2005/8/layout/chevron2"/>
    <dgm:cxn modelId="{7987ABF7-FC32-405B-9099-4AD03F46B49F}" type="presParOf" srcId="{75FB343D-4551-4668-89E2-1BA2B26090A9}" destId="{71B32989-7654-4156-A9CD-A1136C4EFBA7}" srcOrd="0" destOrd="0" presId="urn:microsoft.com/office/officeart/2005/8/layout/chevron2"/>
    <dgm:cxn modelId="{7A699DAE-3CE6-46DA-B16A-44F129959B91}" type="presParOf" srcId="{75FB343D-4551-4668-89E2-1BA2B26090A9}" destId="{13A7B817-1080-46C3-AD9E-9D678BD4773D}" srcOrd="1" destOrd="0" presId="urn:microsoft.com/office/officeart/2005/8/layout/chevron2"/>
    <dgm:cxn modelId="{9A7FE538-4BD0-4DB5-8650-9B864CF8A9CF}" type="presParOf" srcId="{B84AD3AB-0587-4E08-BF87-E59B7906F09D}" destId="{C4836576-F1E6-484B-ABDE-89A39E2E645E}" srcOrd="5" destOrd="0" presId="urn:microsoft.com/office/officeart/2005/8/layout/chevron2"/>
    <dgm:cxn modelId="{14ED42E5-1111-4832-9A2D-AE1A3AB57AD9}" type="presParOf" srcId="{B84AD3AB-0587-4E08-BF87-E59B7906F09D}" destId="{25E70C88-C7AA-462A-B5E3-322D93BD1EF2}" srcOrd="6" destOrd="0" presId="urn:microsoft.com/office/officeart/2005/8/layout/chevron2"/>
    <dgm:cxn modelId="{999FAD15-72EF-443F-AFB1-D909E24E595E}" type="presParOf" srcId="{25E70C88-C7AA-462A-B5E3-322D93BD1EF2}" destId="{1B039462-824C-425E-846C-12C168B0C8A2}" srcOrd="0" destOrd="0" presId="urn:microsoft.com/office/officeart/2005/8/layout/chevron2"/>
    <dgm:cxn modelId="{2D81074D-5808-434E-A14D-8A5DA463E457}" type="presParOf" srcId="{25E70C88-C7AA-462A-B5E3-322D93BD1EF2}" destId="{BFA83097-5978-4773-A0C5-AB55128F39FA}" srcOrd="1" destOrd="0" presId="urn:microsoft.com/office/officeart/2005/8/layout/chevron2"/>
    <dgm:cxn modelId="{03C0C2DC-9218-4CE9-BD03-D43916C57E79}" type="presParOf" srcId="{B84AD3AB-0587-4E08-BF87-E59B7906F09D}" destId="{F8FD22AE-7C81-4CCD-8439-3F894DA24E12}" srcOrd="7" destOrd="0" presId="urn:microsoft.com/office/officeart/2005/8/layout/chevron2"/>
    <dgm:cxn modelId="{8669F7C0-9BB0-49CA-B574-D0F989E57F2E}" type="presParOf" srcId="{B84AD3AB-0587-4E08-BF87-E59B7906F09D}" destId="{437F5DBA-38E0-4816-8289-380F8304046F}" srcOrd="8" destOrd="0" presId="urn:microsoft.com/office/officeart/2005/8/layout/chevron2"/>
    <dgm:cxn modelId="{560CC5D0-FFDF-4CAB-8292-1A942E5B5187}" type="presParOf" srcId="{437F5DBA-38E0-4816-8289-380F8304046F}" destId="{C4B8D401-AB79-4427-8CD5-A2192A5FFC3E}" srcOrd="0" destOrd="0" presId="urn:microsoft.com/office/officeart/2005/8/layout/chevron2"/>
    <dgm:cxn modelId="{F7259E71-439A-4CC7-BA62-4A27031C2A2B}" type="presParOf" srcId="{437F5DBA-38E0-4816-8289-380F8304046F}" destId="{F2DCCA8B-1926-42B2-931B-7B771079BA50}"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99C1BB-0018-4F91-BF83-7408753661FD}" type="datetimeFigureOut">
              <a:rPr lang="en-US" smtClean="0"/>
              <a:t>4/13/2017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7CD2B5-3E30-4A7D-A75B-223A7BDDAE6F}" type="slidenum">
              <a:rPr lang="en-US" smtClean="0"/>
              <a:t>‹#›</a:t>
            </a:fld>
            <a:endParaRPr lang="en-US"/>
          </a:p>
        </p:txBody>
      </p:sp>
    </p:spTree>
    <p:extLst>
      <p:ext uri="{BB962C8B-B14F-4D97-AF65-F5344CB8AC3E}">
        <p14:creationId xmlns:p14="http://schemas.microsoft.com/office/powerpoint/2010/main" val="27291688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4/13/2017 4:15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1566074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7CD2B5-3E30-4A7D-A75B-223A7BDDAE6F}" type="slidenum">
              <a:rPr lang="en-US" smtClean="0"/>
              <a:t>2</a:t>
            </a:fld>
            <a:endParaRPr lang="en-US"/>
          </a:p>
        </p:txBody>
      </p:sp>
    </p:spTree>
    <p:extLst>
      <p:ext uri="{BB962C8B-B14F-4D97-AF65-F5344CB8AC3E}">
        <p14:creationId xmlns:p14="http://schemas.microsoft.com/office/powerpoint/2010/main" val="7275451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7CD2B5-3E30-4A7D-A75B-223A7BDDAE6F}" type="slidenum">
              <a:rPr lang="en-US" smtClean="0"/>
              <a:t>4</a:t>
            </a:fld>
            <a:endParaRPr lang="en-US"/>
          </a:p>
        </p:txBody>
      </p:sp>
    </p:spTree>
    <p:extLst>
      <p:ext uri="{BB962C8B-B14F-4D97-AF65-F5344CB8AC3E}">
        <p14:creationId xmlns:p14="http://schemas.microsoft.com/office/powerpoint/2010/main" val="14293092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7CD2B5-3E30-4A7D-A75B-223A7BDDAE6F}" type="slidenum">
              <a:rPr lang="en-US" smtClean="0"/>
              <a:t>6</a:t>
            </a:fld>
            <a:endParaRPr lang="en-US"/>
          </a:p>
        </p:txBody>
      </p:sp>
    </p:spTree>
    <p:extLst>
      <p:ext uri="{BB962C8B-B14F-4D97-AF65-F5344CB8AC3E}">
        <p14:creationId xmlns:p14="http://schemas.microsoft.com/office/powerpoint/2010/main" val="5362561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7CD2B5-3E30-4A7D-A75B-223A7BDDAE6F}" type="slidenum">
              <a:rPr lang="en-US" smtClean="0"/>
              <a:t>16</a:t>
            </a:fld>
            <a:endParaRPr lang="en-US"/>
          </a:p>
        </p:txBody>
      </p:sp>
    </p:spTree>
    <p:extLst>
      <p:ext uri="{BB962C8B-B14F-4D97-AF65-F5344CB8AC3E}">
        <p14:creationId xmlns:p14="http://schemas.microsoft.com/office/powerpoint/2010/main" val="27919132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7CD2B5-3E30-4A7D-A75B-223A7BDDAE6F}" type="slidenum">
              <a:rPr lang="en-US" smtClean="0"/>
              <a:t>18</a:t>
            </a:fld>
            <a:endParaRPr lang="en-US"/>
          </a:p>
        </p:txBody>
      </p:sp>
    </p:spTree>
    <p:extLst>
      <p:ext uri="{BB962C8B-B14F-4D97-AF65-F5344CB8AC3E}">
        <p14:creationId xmlns:p14="http://schemas.microsoft.com/office/powerpoint/2010/main" val="28415768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722313" y="1905000"/>
            <a:ext cx="8040688" cy="2209800"/>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userDrawn="1"/>
        </p:nvPicPr>
        <p:blipFill>
          <a:blip r:embed="rId15"/>
          <a:srcRect/>
          <a:stretch>
            <a:fillRect/>
          </a:stretch>
        </p:blipFill>
        <p:spPr bwMode="auto">
          <a:xfrm>
            <a:off x="-15875" y="6007100"/>
            <a:ext cx="9159875" cy="849313"/>
          </a:xfrm>
          <a:prstGeom prst="rect">
            <a:avLst/>
          </a:prstGeom>
          <a:noFill/>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1.png"/><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spcBef>
                <a:spcPts val="600"/>
              </a:spcBef>
            </a:pPr>
            <a:r>
              <a:rPr lang="en-US" dirty="0" smtClean="0"/>
              <a:t>SEER*DMS CCB</a:t>
            </a:r>
            <a:br>
              <a:rPr lang="en-US" dirty="0" smtClean="0"/>
            </a:br>
            <a:r>
              <a:rPr lang="en-US" sz="1000" dirty="0" smtClean="0"/>
              <a:t>     </a:t>
            </a:r>
            <a:r>
              <a:rPr lang="en-US" dirty="0" smtClean="0"/>
              <a:t/>
            </a:r>
            <a:br>
              <a:rPr lang="en-US" dirty="0" smtClean="0"/>
            </a:br>
            <a:r>
              <a:rPr lang="en-US" sz="2800" dirty="0" smtClean="0"/>
              <a:t>April 13, 2017</a:t>
            </a:r>
            <a:endParaRPr lang="en-US" sz="2800" dirty="0"/>
          </a:p>
        </p:txBody>
      </p:sp>
      <p:sp>
        <p:nvSpPr>
          <p:cNvPr id="4" name="Subtitle 3"/>
          <p:cNvSpPr>
            <a:spLocks noGrp="1"/>
          </p:cNvSpPr>
          <p:nvPr>
            <p:ph type="subTitle" idx="1"/>
          </p:nvPr>
        </p:nvSpPr>
        <p:spPr/>
        <p:txBody>
          <a:bodyPr/>
          <a:lstStyle/>
          <a:p>
            <a:r>
              <a:rPr lang="en-US" dirty="0" smtClean="0"/>
              <a:t>Moderators:</a:t>
            </a:r>
          </a:p>
          <a:p>
            <a:r>
              <a:rPr lang="en-US" dirty="0" smtClean="0"/>
              <a:t>	Linda Coyle</a:t>
            </a:r>
            <a:r>
              <a:rPr lang="en-US" dirty="0"/>
              <a:t>	</a:t>
            </a:r>
            <a:endParaRPr lang="en-US" dirty="0" smtClean="0"/>
          </a:p>
          <a:p>
            <a:r>
              <a:rPr lang="en-US" dirty="0" smtClean="0"/>
              <a:t>	Marina Matatova</a:t>
            </a:r>
          </a:p>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0" y="771567"/>
            <a:ext cx="3733800" cy="3813352"/>
          </a:xfrm>
        </p:spPr>
        <p:txBody>
          <a:bodyPr/>
          <a:lstStyle/>
          <a:p>
            <a:pPr>
              <a:spcBef>
                <a:spcPts val="600"/>
              </a:spcBef>
            </a:pPr>
            <a:r>
              <a:rPr lang="en-US" sz="2000" dirty="0" smtClean="0"/>
              <a:t>National organizations can stream data to a single, dedicated island in an IMS computer center</a:t>
            </a:r>
          </a:p>
          <a:p>
            <a:pPr>
              <a:spcBef>
                <a:spcPts val="1200"/>
              </a:spcBef>
            </a:pPr>
            <a:r>
              <a:rPr lang="en-US" sz="2000" dirty="0" smtClean="0"/>
              <a:t>This island is stand alone; cordoned off from everything else by a firewall</a:t>
            </a:r>
          </a:p>
          <a:p>
            <a:pPr>
              <a:spcBef>
                <a:spcPts val="1200"/>
              </a:spcBef>
            </a:pPr>
            <a:r>
              <a:rPr lang="en-US" sz="2000" dirty="0" smtClean="0"/>
              <a:t>An IMS-maintained service transfers data from the </a:t>
            </a:r>
            <a:r>
              <a:rPr lang="en-US" sz="2000" dirty="0"/>
              <a:t>d</a:t>
            </a:r>
            <a:r>
              <a:rPr lang="en-US" sz="2000" dirty="0" smtClean="0"/>
              <a:t>ata feed island to the appropriate registry island</a:t>
            </a:r>
          </a:p>
          <a:p>
            <a:pPr>
              <a:spcBef>
                <a:spcPts val="1200"/>
              </a:spcBef>
            </a:pPr>
            <a:endParaRPr lang="en-US" sz="2200"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771567"/>
            <a:ext cx="4925552" cy="6067236"/>
          </a:xfrm>
          <a:prstGeom prst="rect">
            <a:avLst/>
          </a:prstGeom>
        </p:spPr>
      </p:pic>
      <p:sp>
        <p:nvSpPr>
          <p:cNvPr id="7" name="Title 1"/>
          <p:cNvSpPr>
            <a:spLocks noGrp="1"/>
          </p:cNvSpPr>
          <p:nvPr>
            <p:ph type="title"/>
          </p:nvPr>
        </p:nvSpPr>
        <p:spPr>
          <a:xfrm>
            <a:off x="152400" y="76200"/>
            <a:ext cx="8610600" cy="553998"/>
          </a:xfrm>
        </p:spPr>
        <p:txBody>
          <a:bodyPr/>
          <a:lstStyle/>
          <a:p>
            <a:r>
              <a:rPr lang="en-US" sz="4000" dirty="0" smtClean="0"/>
              <a:t>Making National Data Available to Registries</a:t>
            </a:r>
            <a:endParaRPr lang="en-US" sz="4000" dirty="0"/>
          </a:p>
        </p:txBody>
      </p:sp>
    </p:spTree>
    <p:extLst>
      <p:ext uri="{BB962C8B-B14F-4D97-AF65-F5344CB8AC3E}">
        <p14:creationId xmlns:p14="http://schemas.microsoft.com/office/powerpoint/2010/main" val="2540683301"/>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0" y="771567"/>
            <a:ext cx="3810000" cy="6811095"/>
          </a:xfrm>
        </p:spPr>
        <p:txBody>
          <a:bodyPr/>
          <a:lstStyle/>
          <a:p>
            <a:pPr>
              <a:spcBef>
                <a:spcPts val="1200"/>
              </a:spcBef>
            </a:pPr>
            <a:r>
              <a:rPr lang="en-US" sz="2000" dirty="0" smtClean="0"/>
              <a:t>Unlimited Systems is now transmitting data for 5 registries (as of March 2017).  </a:t>
            </a:r>
          </a:p>
          <a:p>
            <a:pPr>
              <a:spcBef>
                <a:spcPts val="1200"/>
              </a:spcBef>
            </a:pPr>
            <a:r>
              <a:rPr lang="en-US" sz="2000" dirty="0" smtClean="0"/>
              <a:t>Requirements:</a:t>
            </a:r>
          </a:p>
          <a:p>
            <a:pPr lvl="1">
              <a:spcBef>
                <a:spcPts val="1200"/>
              </a:spcBef>
            </a:pPr>
            <a:r>
              <a:rPr lang="en-US" sz="1600" dirty="0" smtClean="0"/>
              <a:t>A single agreement between IMS and Unlimited Systems.  A similar agreement would need to be made with each national organization.</a:t>
            </a:r>
          </a:p>
          <a:p>
            <a:pPr lvl="1">
              <a:spcBef>
                <a:spcPts val="600"/>
              </a:spcBef>
            </a:pPr>
            <a:r>
              <a:rPr lang="en-US" sz="1600" dirty="0" smtClean="0"/>
              <a:t>An amendment to the Connection Agreement between IMS and the registry.  The intent is for this to cover all national data sources.</a:t>
            </a:r>
          </a:p>
          <a:p>
            <a:pPr>
              <a:spcBef>
                <a:spcPts val="1200"/>
              </a:spcBef>
            </a:pPr>
            <a:r>
              <a:rPr lang="en-US" sz="2000" dirty="0" smtClean="0"/>
              <a:t>Benefits:</a:t>
            </a:r>
          </a:p>
          <a:p>
            <a:pPr lvl="1">
              <a:spcBef>
                <a:spcPts val="1200"/>
              </a:spcBef>
            </a:pPr>
            <a:r>
              <a:rPr lang="en-US" sz="1600" dirty="0" smtClean="0"/>
              <a:t>Saves time and effort for each registry in terms of infrastructure to receive and transmit data.</a:t>
            </a:r>
          </a:p>
          <a:p>
            <a:pPr lvl="1">
              <a:spcBef>
                <a:spcPts val="600"/>
              </a:spcBef>
            </a:pPr>
            <a:r>
              <a:rPr lang="en-US" sz="1600" dirty="0" smtClean="0"/>
              <a:t>National organizations are more likely to onboard – less hassle dealing with one entity (IMS) instead of 4 to 15 registries.</a:t>
            </a:r>
          </a:p>
          <a:p>
            <a:pPr marL="0" indent="0">
              <a:spcBef>
                <a:spcPts val="1200"/>
              </a:spcBef>
              <a:buNone/>
            </a:pPr>
            <a:endParaRPr lang="en-US" sz="2000" dirty="0" smtClean="0"/>
          </a:p>
          <a:p>
            <a:pPr>
              <a:spcBef>
                <a:spcPts val="1200"/>
              </a:spcBef>
            </a:pPr>
            <a:endParaRPr lang="en-US" sz="2200"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771567"/>
            <a:ext cx="4925552" cy="6067236"/>
          </a:xfrm>
          <a:prstGeom prst="rect">
            <a:avLst/>
          </a:prstGeom>
        </p:spPr>
      </p:pic>
      <p:sp>
        <p:nvSpPr>
          <p:cNvPr id="7" name="Title 1"/>
          <p:cNvSpPr>
            <a:spLocks noGrp="1"/>
          </p:cNvSpPr>
          <p:nvPr>
            <p:ph type="title"/>
          </p:nvPr>
        </p:nvSpPr>
        <p:spPr>
          <a:xfrm>
            <a:off x="152400" y="76200"/>
            <a:ext cx="8610600" cy="553998"/>
          </a:xfrm>
        </p:spPr>
        <p:txBody>
          <a:bodyPr/>
          <a:lstStyle/>
          <a:p>
            <a:r>
              <a:rPr lang="en-US" sz="4000" dirty="0" smtClean="0"/>
              <a:t>Making National Data Available to Registries</a:t>
            </a:r>
            <a:endParaRPr lang="en-US" sz="4000" dirty="0"/>
          </a:p>
        </p:txBody>
      </p:sp>
    </p:spTree>
    <p:extLst>
      <p:ext uri="{BB962C8B-B14F-4D97-AF65-F5344CB8AC3E}">
        <p14:creationId xmlns:p14="http://schemas.microsoft.com/office/powerpoint/2010/main" val="3788463219"/>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553998"/>
          </a:xfrm>
        </p:spPr>
        <p:txBody>
          <a:bodyPr/>
          <a:lstStyle/>
          <a:p>
            <a:r>
              <a:rPr lang="en-US" sz="4000" dirty="0" smtClean="0"/>
              <a:t>Workflow for High Volume Data</a:t>
            </a:r>
            <a:endParaRPr lang="en-US" sz="4000" dirty="0"/>
          </a:p>
        </p:txBody>
      </p:sp>
      <p:graphicFrame>
        <p:nvGraphicFramePr>
          <p:cNvPr id="6" name="Content Placeholder 5"/>
          <p:cNvGraphicFramePr>
            <a:graphicFrameLocks noGrp="1"/>
          </p:cNvGraphicFramePr>
          <p:nvPr>
            <p:ph idx="1"/>
            <p:extLst/>
          </p:nvPr>
        </p:nvGraphicFramePr>
        <p:xfrm>
          <a:off x="381000" y="990600"/>
          <a:ext cx="5791200" cy="5715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6"/>
          <p:cNvSpPr/>
          <p:nvPr/>
        </p:nvSpPr>
        <p:spPr bwMode="auto">
          <a:xfrm>
            <a:off x="6553200" y="1371600"/>
            <a:ext cx="2286000" cy="2971800"/>
          </a:xfrm>
          <a:prstGeom prst="rect">
            <a:avLst/>
          </a:prstGeom>
          <a:noFill/>
          <a:ln w="28575">
            <a:solidFill>
              <a:schemeClr val="tx2">
                <a:lumMod val="60000"/>
                <a:lumOff val="40000"/>
              </a:schemeClr>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chemeClr val="tx1"/>
              </a:solidFill>
              <a:latin typeface="Segoe" pitchFamily="34" charset="0"/>
            </a:endParaRPr>
          </a:p>
        </p:txBody>
      </p:sp>
      <p:sp>
        <p:nvSpPr>
          <p:cNvPr id="8" name="TextBox 7"/>
          <p:cNvSpPr txBox="1"/>
          <p:nvPr/>
        </p:nvSpPr>
        <p:spPr>
          <a:xfrm>
            <a:off x="6705601" y="1564838"/>
            <a:ext cx="2057400" cy="2585323"/>
          </a:xfrm>
          <a:prstGeom prst="rect">
            <a:avLst/>
          </a:prstGeom>
          <a:noFill/>
        </p:spPr>
        <p:txBody>
          <a:bodyPr wrap="square" rtlCol="0">
            <a:spAutoFit/>
          </a:bodyPr>
          <a:lstStyle/>
          <a:p>
            <a:r>
              <a:rPr lang="en-US" dirty="0" smtClean="0"/>
              <a:t>This workflow is currently being</a:t>
            </a:r>
          </a:p>
          <a:p>
            <a:r>
              <a:rPr lang="en-US" dirty="0" smtClean="0"/>
              <a:t>used for claims in GA.</a:t>
            </a:r>
          </a:p>
          <a:p>
            <a:endParaRPr lang="en-US" dirty="0"/>
          </a:p>
          <a:p>
            <a:r>
              <a:rPr lang="en-US" dirty="0" smtClean="0"/>
              <a:t>The same principles will be used to evaluate other data sources</a:t>
            </a:r>
            <a:endParaRPr lang="en-US" dirty="0"/>
          </a:p>
        </p:txBody>
      </p:sp>
    </p:spTree>
    <p:extLst>
      <p:ext uri="{BB962C8B-B14F-4D97-AF65-F5344CB8AC3E}">
        <p14:creationId xmlns:p14="http://schemas.microsoft.com/office/powerpoint/2010/main" val="139148668"/>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JSON Data Structure</a:t>
            </a:r>
            <a:endParaRPr lang="en-US" dirty="0"/>
          </a:p>
        </p:txBody>
      </p:sp>
      <p:sp>
        <p:nvSpPr>
          <p:cNvPr id="3" name="Content Placeholder 2"/>
          <p:cNvSpPr>
            <a:spLocks noGrp="1"/>
          </p:cNvSpPr>
          <p:nvPr>
            <p:ph idx="1"/>
          </p:nvPr>
        </p:nvSpPr>
        <p:spPr>
          <a:xfrm>
            <a:off x="4572000" y="990600"/>
            <a:ext cx="4251385" cy="3172903"/>
          </a:xfrm>
        </p:spPr>
        <p:txBody>
          <a:bodyPr>
            <a:normAutofit fontScale="92500" lnSpcReduction="20000"/>
          </a:bodyPr>
          <a:lstStyle/>
          <a:p>
            <a:pPr marL="0" indent="0">
              <a:buNone/>
            </a:pPr>
            <a:r>
              <a:rPr lang="en-US" dirty="0" smtClean="0"/>
              <a:t>Advantages:</a:t>
            </a:r>
          </a:p>
          <a:p>
            <a:pPr lvl="1"/>
            <a:r>
              <a:rPr lang="en-US" sz="2200" dirty="0" smtClean="0"/>
              <a:t>Adding a field is much easier.</a:t>
            </a:r>
          </a:p>
          <a:p>
            <a:pPr lvl="1"/>
            <a:r>
              <a:rPr lang="en-US" sz="2200" dirty="0" smtClean="0"/>
              <a:t>JSON object is one column in the “</a:t>
            </a:r>
            <a:r>
              <a:rPr lang="en-US" sz="2200" dirty="0" err="1" smtClean="0"/>
              <a:t>pre_record</a:t>
            </a:r>
            <a:r>
              <a:rPr lang="en-US" sz="2200" dirty="0" smtClean="0"/>
              <a:t>” table</a:t>
            </a:r>
          </a:p>
          <a:p>
            <a:pPr lvl="1"/>
            <a:r>
              <a:rPr lang="en-US" sz="2200" dirty="0" smtClean="0"/>
              <a:t>Same table can be used for different data types; the JSON column differs by type</a:t>
            </a:r>
            <a:endParaRPr lang="en-US" dirty="0" smtClean="0"/>
          </a:p>
          <a:p>
            <a:pPr marL="0" indent="0">
              <a:spcBef>
                <a:spcPts val="1200"/>
              </a:spcBef>
              <a:buNone/>
            </a:pPr>
            <a:r>
              <a:rPr lang="en-US" dirty="0" smtClean="0"/>
              <a:t>Disadvantage:</a:t>
            </a:r>
          </a:p>
          <a:p>
            <a:pPr lvl="1"/>
            <a:r>
              <a:rPr lang="en-US" sz="2000" dirty="0" smtClean="0"/>
              <a:t>It is harder for typical users to query using SQL.  IMS will provide viewers and data searches.</a:t>
            </a:r>
            <a:endParaRPr lang="en-US" sz="2000" dirty="0"/>
          </a:p>
        </p:txBody>
      </p:sp>
      <p:pic>
        <p:nvPicPr>
          <p:cNvPr id="4" name="Picture 3"/>
          <p:cNvPicPr>
            <a:picLocks noChangeAspect="1"/>
          </p:cNvPicPr>
          <p:nvPr/>
        </p:nvPicPr>
        <p:blipFill>
          <a:blip r:embed="rId2"/>
          <a:stretch>
            <a:fillRect/>
          </a:stretch>
        </p:blipFill>
        <p:spPr>
          <a:xfrm>
            <a:off x="76200" y="914400"/>
            <a:ext cx="4278731" cy="3420918"/>
          </a:xfrm>
          <a:prstGeom prst="rect">
            <a:avLst/>
          </a:prstGeom>
        </p:spPr>
      </p:pic>
      <p:sp>
        <p:nvSpPr>
          <p:cNvPr id="9" name="Content Placeholder 2"/>
          <p:cNvSpPr txBox="1">
            <a:spLocks/>
          </p:cNvSpPr>
          <p:nvPr/>
        </p:nvSpPr>
        <p:spPr>
          <a:xfrm>
            <a:off x="304800" y="4876801"/>
            <a:ext cx="8686800" cy="1143000"/>
          </a:xfrm>
          <a:prstGeom prst="rect">
            <a:avLst/>
          </a:prstGeom>
        </p:spPr>
        <p:txBody>
          <a:bodyPr vert="horz" lIns="0" tIns="0" rIns="0" bIns="0" rtlCol="0">
            <a:normAutofit/>
          </a:bodyPr>
          <a:lstStyle>
            <a:lvl1pPr marL="396875" indent="-396875" algn="l" defTabSz="914363" rtl="0" eaLnBrk="1" latinLnBrk="0" hangingPunct="1">
              <a:lnSpc>
                <a:spcPct val="90000"/>
              </a:lnSpc>
              <a:spcBef>
                <a:spcPct val="20000"/>
              </a:spcBef>
              <a:buFontTx/>
              <a:buBlip>
                <a:blip r:embed="rId3"/>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4"/>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4"/>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4"/>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4"/>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Tx/>
              <a:buNone/>
            </a:pPr>
            <a:r>
              <a:rPr lang="en-US" sz="2700" dirty="0" smtClean="0"/>
              <a:t>This claim indicates chemo was administered on 03-30-2015.  J9310 = Rituximab injection.</a:t>
            </a:r>
          </a:p>
        </p:txBody>
      </p:sp>
      <p:sp>
        <p:nvSpPr>
          <p:cNvPr id="10" name="Rectangle 9"/>
          <p:cNvSpPr/>
          <p:nvPr/>
        </p:nvSpPr>
        <p:spPr bwMode="auto">
          <a:xfrm>
            <a:off x="152400" y="4716319"/>
            <a:ext cx="8839200" cy="1151082"/>
          </a:xfrm>
          <a:prstGeom prst="rect">
            <a:avLst/>
          </a:prstGeom>
          <a:noFill/>
          <a:ln w="28575">
            <a:solidFill>
              <a:schemeClr val="tx2">
                <a:lumMod val="60000"/>
                <a:lumOff val="40000"/>
              </a:schemeClr>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chemeClr val="tx1"/>
              </a:solidFill>
              <a:latin typeface="Segoe" pitchFamily="34" charset="0"/>
            </a:endParaRPr>
          </a:p>
        </p:txBody>
      </p:sp>
    </p:spTree>
    <p:extLst>
      <p:ext uri="{BB962C8B-B14F-4D97-AF65-F5344CB8AC3E}">
        <p14:creationId xmlns:p14="http://schemas.microsoft.com/office/powerpoint/2010/main" val="282605107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SEER*DMS Claims Viewer</a:t>
            </a:r>
            <a:endParaRPr lang="en-US" dirty="0"/>
          </a:p>
        </p:txBody>
      </p:sp>
      <p:pic>
        <p:nvPicPr>
          <p:cNvPr id="4" name="Picture 3"/>
          <p:cNvPicPr>
            <a:picLocks noChangeAspect="1"/>
          </p:cNvPicPr>
          <p:nvPr/>
        </p:nvPicPr>
        <p:blipFill>
          <a:blip r:embed="rId2"/>
          <a:stretch>
            <a:fillRect/>
          </a:stretch>
        </p:blipFill>
        <p:spPr>
          <a:xfrm>
            <a:off x="76200" y="914400"/>
            <a:ext cx="4278731" cy="3420918"/>
          </a:xfrm>
          <a:prstGeom prst="rect">
            <a:avLst/>
          </a:prstGeom>
        </p:spPr>
      </p:pic>
      <p:pic>
        <p:nvPicPr>
          <p:cNvPr id="6" name="Picture 5"/>
          <p:cNvPicPr>
            <a:picLocks noChangeAspect="1"/>
          </p:cNvPicPr>
          <p:nvPr/>
        </p:nvPicPr>
        <p:blipFill>
          <a:blip r:embed="rId3"/>
          <a:stretch>
            <a:fillRect/>
          </a:stretch>
        </p:blipFill>
        <p:spPr>
          <a:xfrm>
            <a:off x="2743200" y="3953825"/>
            <a:ext cx="6376358" cy="2904175"/>
          </a:xfrm>
          <a:prstGeom prst="rect">
            <a:avLst/>
          </a:prstGeom>
        </p:spPr>
      </p:pic>
      <p:sp>
        <p:nvSpPr>
          <p:cNvPr id="11" name="Rectangle 10"/>
          <p:cNvSpPr/>
          <p:nvPr/>
        </p:nvSpPr>
        <p:spPr bwMode="auto">
          <a:xfrm>
            <a:off x="2819400" y="5562600"/>
            <a:ext cx="6248400" cy="457200"/>
          </a:xfrm>
          <a:prstGeom prst="rect">
            <a:avLst/>
          </a:prstGeom>
          <a:noFill/>
          <a:ln w="28575">
            <a:solidFill>
              <a:srgbClr val="FF0000"/>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chemeClr val="tx1"/>
              </a:solidFill>
              <a:latin typeface="Segoe" pitchFamily="34" charset="0"/>
            </a:endParaRPr>
          </a:p>
        </p:txBody>
      </p:sp>
      <p:sp>
        <p:nvSpPr>
          <p:cNvPr id="12" name="Rectangle 11"/>
          <p:cNvSpPr/>
          <p:nvPr/>
        </p:nvSpPr>
        <p:spPr bwMode="auto">
          <a:xfrm>
            <a:off x="762000" y="2971800"/>
            <a:ext cx="2590800" cy="1066800"/>
          </a:xfrm>
          <a:prstGeom prst="rect">
            <a:avLst/>
          </a:prstGeom>
          <a:noFill/>
          <a:ln w="28575">
            <a:solidFill>
              <a:srgbClr val="FF0000"/>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chemeClr val="tx1"/>
              </a:solidFill>
              <a:latin typeface="Segoe" pitchFamily="34" charset="0"/>
            </a:endParaRPr>
          </a:p>
        </p:txBody>
      </p:sp>
      <p:cxnSp>
        <p:nvCxnSpPr>
          <p:cNvPr id="8" name="Straight Arrow Connector 7"/>
          <p:cNvCxnSpPr/>
          <p:nvPr/>
        </p:nvCxnSpPr>
        <p:spPr>
          <a:xfrm flipV="1">
            <a:off x="1371600" y="4038600"/>
            <a:ext cx="0" cy="1143000"/>
          </a:xfrm>
          <a:prstGeom prst="straightConnector1">
            <a:avLst/>
          </a:prstGeom>
          <a:ln>
            <a:solidFill>
              <a:srgbClr val="C00000"/>
            </a:solidFill>
            <a:tailEnd type="triangle"/>
          </a:ln>
        </p:spPr>
        <p:style>
          <a:lnRef idx="3">
            <a:schemeClr val="accent6"/>
          </a:lnRef>
          <a:fillRef idx="0">
            <a:schemeClr val="accent6"/>
          </a:fillRef>
          <a:effectRef idx="2">
            <a:schemeClr val="accent6"/>
          </a:effectRef>
          <a:fontRef idx="minor">
            <a:schemeClr val="tx1"/>
          </a:fontRef>
        </p:style>
      </p:cxnSp>
      <p:cxnSp>
        <p:nvCxnSpPr>
          <p:cNvPr id="13" name="Straight Arrow Connector 12"/>
          <p:cNvCxnSpPr/>
          <p:nvPr/>
        </p:nvCxnSpPr>
        <p:spPr>
          <a:xfrm>
            <a:off x="1371600" y="5181600"/>
            <a:ext cx="1371600" cy="533400"/>
          </a:xfrm>
          <a:prstGeom prst="straightConnector1">
            <a:avLst/>
          </a:prstGeom>
          <a:ln>
            <a:solidFill>
              <a:srgbClr val="C00000"/>
            </a:solidFill>
            <a:tailEnd type="triangle"/>
          </a:ln>
        </p:spPr>
        <p:style>
          <a:lnRef idx="3">
            <a:schemeClr val="accent6"/>
          </a:lnRef>
          <a:fillRef idx="0">
            <a:schemeClr val="accent6"/>
          </a:fillRef>
          <a:effectRef idx="2">
            <a:schemeClr val="accent6"/>
          </a:effectRef>
          <a:fontRef idx="minor">
            <a:schemeClr val="tx1"/>
          </a:fontRef>
        </p:style>
      </p:cxnSp>
      <p:sp>
        <p:nvSpPr>
          <p:cNvPr id="17" name="Content Placeholder 2"/>
          <p:cNvSpPr>
            <a:spLocks noGrp="1"/>
          </p:cNvSpPr>
          <p:nvPr>
            <p:ph idx="1"/>
          </p:nvPr>
        </p:nvSpPr>
        <p:spPr>
          <a:xfrm>
            <a:off x="4724400" y="1192628"/>
            <a:ext cx="4251385" cy="2514600"/>
          </a:xfrm>
        </p:spPr>
        <p:txBody>
          <a:bodyPr>
            <a:normAutofit/>
          </a:bodyPr>
          <a:lstStyle/>
          <a:p>
            <a:pPr marL="0" indent="0">
              <a:buNone/>
            </a:pPr>
            <a:r>
              <a:rPr lang="en-US" sz="2000" dirty="0" smtClean="0"/>
              <a:t>JSON viewer is available – primarily for IMS staff to resolve issues.</a:t>
            </a:r>
          </a:p>
          <a:p>
            <a:pPr marL="0" indent="0">
              <a:buNone/>
            </a:pPr>
            <a:endParaRPr lang="en-US" sz="2000" dirty="0"/>
          </a:p>
          <a:p>
            <a:pPr marL="0" indent="0">
              <a:buNone/>
            </a:pPr>
            <a:r>
              <a:rPr lang="en-US" sz="2000" dirty="0" smtClean="0"/>
              <a:t>Registrars see the Claims Viewer in the right panel of the Patient Set editor.</a:t>
            </a:r>
            <a:endParaRPr lang="en-US" sz="2000" dirty="0"/>
          </a:p>
        </p:txBody>
      </p:sp>
      <p:cxnSp>
        <p:nvCxnSpPr>
          <p:cNvPr id="18" name="Straight Arrow Connector 17"/>
          <p:cNvCxnSpPr/>
          <p:nvPr/>
        </p:nvCxnSpPr>
        <p:spPr>
          <a:xfrm flipH="1">
            <a:off x="3810000" y="1397797"/>
            <a:ext cx="786442" cy="202403"/>
          </a:xfrm>
          <a:prstGeom prst="straightConnector1">
            <a:avLst/>
          </a:prstGeom>
          <a:ln>
            <a:solidFill>
              <a:srgbClr val="C00000"/>
            </a:solidFill>
            <a:tailEnd type="triangle"/>
          </a:ln>
        </p:spPr>
        <p:style>
          <a:lnRef idx="3">
            <a:schemeClr val="accent6"/>
          </a:lnRef>
          <a:fillRef idx="0">
            <a:schemeClr val="accent6"/>
          </a:fillRef>
          <a:effectRef idx="2">
            <a:schemeClr val="accent6"/>
          </a:effectRef>
          <a:fontRef idx="minor">
            <a:schemeClr val="tx1"/>
          </a:fontRef>
        </p:style>
      </p:cxnSp>
      <p:cxnSp>
        <p:nvCxnSpPr>
          <p:cNvPr id="22" name="Straight Arrow Connector 21"/>
          <p:cNvCxnSpPr/>
          <p:nvPr/>
        </p:nvCxnSpPr>
        <p:spPr>
          <a:xfrm>
            <a:off x="6019800" y="2743200"/>
            <a:ext cx="0" cy="880341"/>
          </a:xfrm>
          <a:prstGeom prst="straightConnector1">
            <a:avLst/>
          </a:prstGeom>
          <a:ln>
            <a:solidFill>
              <a:srgbClr val="C00000"/>
            </a:solidFill>
            <a:tailEnd type="triangle"/>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164861881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Claims Workgroup</a:t>
            </a:r>
            <a:endParaRPr lang="en-US" dirty="0"/>
          </a:p>
        </p:txBody>
      </p:sp>
      <p:sp>
        <p:nvSpPr>
          <p:cNvPr id="3" name="Content Placeholder 2"/>
          <p:cNvSpPr>
            <a:spLocks noGrp="1"/>
          </p:cNvSpPr>
          <p:nvPr>
            <p:ph idx="1"/>
          </p:nvPr>
        </p:nvSpPr>
        <p:spPr>
          <a:xfrm>
            <a:off x="381000" y="1412875"/>
            <a:ext cx="8382000" cy="4339650"/>
          </a:xfrm>
        </p:spPr>
        <p:txBody>
          <a:bodyPr/>
          <a:lstStyle/>
          <a:p>
            <a:r>
              <a:rPr lang="en-US" dirty="0" smtClean="0"/>
              <a:t>Registries receiving claims data:</a:t>
            </a:r>
          </a:p>
          <a:p>
            <a:pPr lvl="1"/>
            <a:r>
              <a:rPr lang="en-US" dirty="0" smtClean="0"/>
              <a:t>Georgia</a:t>
            </a:r>
          </a:p>
          <a:p>
            <a:pPr lvl="1"/>
            <a:r>
              <a:rPr lang="en-US" dirty="0" smtClean="0"/>
              <a:t>Kentucky</a:t>
            </a:r>
          </a:p>
          <a:p>
            <a:pPr lvl="1"/>
            <a:r>
              <a:rPr lang="en-US" dirty="0" smtClean="0"/>
              <a:t>New Jersey</a:t>
            </a:r>
          </a:p>
          <a:p>
            <a:pPr lvl="1"/>
            <a:r>
              <a:rPr lang="en-US" dirty="0" smtClean="0"/>
              <a:t>New Mexico</a:t>
            </a:r>
          </a:p>
          <a:p>
            <a:pPr lvl="1"/>
            <a:r>
              <a:rPr lang="en-US" dirty="0" smtClean="0"/>
              <a:t>Utah</a:t>
            </a:r>
          </a:p>
          <a:p>
            <a:r>
              <a:rPr lang="en-US" dirty="0" smtClean="0"/>
              <a:t>IMS will import claims on the registry’s DEV servers.  (Excluding GA – claims are live in GA)</a:t>
            </a:r>
          </a:p>
          <a:p>
            <a:r>
              <a:rPr lang="en-US" dirty="0" smtClean="0"/>
              <a:t>Next step - schedule a kickoff meeting</a:t>
            </a:r>
            <a:endParaRPr lang="en-US" dirty="0"/>
          </a:p>
        </p:txBody>
      </p:sp>
    </p:spTree>
    <p:extLst>
      <p:ext uri="{BB962C8B-B14F-4D97-AF65-F5344CB8AC3E}">
        <p14:creationId xmlns:p14="http://schemas.microsoft.com/office/powerpoint/2010/main" val="2877032503"/>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6" name="Straight Connector 5"/>
          <p:cNvCxnSpPr/>
          <p:nvPr/>
        </p:nvCxnSpPr>
        <p:spPr>
          <a:xfrm>
            <a:off x="5257800" y="0"/>
            <a:ext cx="76200" cy="6858000"/>
          </a:xfrm>
          <a:prstGeom prst="line">
            <a:avLst/>
          </a:prstGeom>
          <a:ln w="50800">
            <a:solidFill>
              <a:srgbClr val="C2BFE7"/>
            </a:solidFill>
          </a:ln>
        </p:spPr>
        <p:style>
          <a:lnRef idx="1">
            <a:schemeClr val="accent1"/>
          </a:lnRef>
          <a:fillRef idx="0">
            <a:schemeClr val="accent1"/>
          </a:fillRef>
          <a:effectRef idx="0">
            <a:schemeClr val="accent1"/>
          </a:effectRef>
          <a:fontRef idx="minor">
            <a:schemeClr val="tx1"/>
          </a:fontRef>
        </p:style>
      </p:cxnSp>
      <p:grpSp>
        <p:nvGrpSpPr>
          <p:cNvPr id="96" name="Group 95"/>
          <p:cNvGrpSpPr/>
          <p:nvPr/>
        </p:nvGrpSpPr>
        <p:grpSpPr>
          <a:xfrm>
            <a:off x="4343400" y="1201168"/>
            <a:ext cx="3234258" cy="507831"/>
            <a:chOff x="5062256" y="1258669"/>
            <a:chExt cx="3234258" cy="507831"/>
          </a:xfrm>
        </p:grpSpPr>
        <p:pic>
          <p:nvPicPr>
            <p:cNvPr id="24" name="Picture 23"/>
            <p:cNvPicPr>
              <a:picLocks noChangeAspect="1"/>
            </p:cNvPicPr>
            <p:nvPr/>
          </p:nvPicPr>
          <p:blipFill>
            <a:blip r:embed="rId3"/>
            <a:stretch>
              <a:fillRect/>
            </a:stretch>
          </p:blipFill>
          <p:spPr>
            <a:xfrm>
              <a:off x="5715000" y="1491520"/>
              <a:ext cx="174802" cy="180629"/>
            </a:xfrm>
            <a:prstGeom prst="rect">
              <a:avLst/>
            </a:prstGeom>
          </p:spPr>
        </p:pic>
        <p:sp>
          <p:nvSpPr>
            <p:cNvPr id="53" name="TextBox 52"/>
            <p:cNvSpPr txBox="1"/>
            <p:nvPr/>
          </p:nvSpPr>
          <p:spPr>
            <a:xfrm>
              <a:off x="5062256" y="1397168"/>
              <a:ext cx="652743" cy="369332"/>
            </a:xfrm>
            <a:prstGeom prst="rect">
              <a:avLst/>
            </a:prstGeom>
            <a:noFill/>
          </p:spPr>
          <p:txBody>
            <a:bodyPr wrap="none" rtlCol="0">
              <a:spAutoFit/>
            </a:bodyPr>
            <a:lstStyle/>
            <a:p>
              <a:r>
                <a:rPr lang="en-US" dirty="0">
                  <a:solidFill>
                    <a:srgbClr val="2D5597"/>
                  </a:solidFill>
                </a:rPr>
                <a:t>2007</a:t>
              </a:r>
            </a:p>
          </p:txBody>
        </p:sp>
        <p:sp>
          <p:nvSpPr>
            <p:cNvPr id="56" name="TextBox 55"/>
            <p:cNvSpPr txBox="1"/>
            <p:nvPr/>
          </p:nvSpPr>
          <p:spPr>
            <a:xfrm>
              <a:off x="6019800" y="1258669"/>
              <a:ext cx="2276714" cy="507831"/>
            </a:xfrm>
            <a:prstGeom prst="rect">
              <a:avLst/>
            </a:prstGeom>
            <a:noFill/>
          </p:spPr>
          <p:txBody>
            <a:bodyPr wrap="none" rtlCol="0">
              <a:spAutoFit/>
            </a:bodyPr>
            <a:lstStyle/>
            <a:p>
              <a:endParaRPr lang="en-US" sz="900" dirty="0" smtClean="0">
                <a:solidFill>
                  <a:srgbClr val="2D5597"/>
                </a:solidFill>
              </a:endParaRPr>
            </a:p>
            <a:p>
              <a:r>
                <a:rPr lang="en-US" dirty="0" smtClean="0">
                  <a:solidFill>
                    <a:srgbClr val="2D5597"/>
                  </a:solidFill>
                </a:rPr>
                <a:t>Hawaii </a:t>
              </a:r>
              <a:r>
                <a:rPr lang="en-US" dirty="0">
                  <a:solidFill>
                    <a:srgbClr val="2D5597"/>
                  </a:solidFill>
                </a:rPr>
                <a:t>Tumor </a:t>
              </a:r>
              <a:r>
                <a:rPr lang="en-US" dirty="0" smtClean="0">
                  <a:solidFill>
                    <a:srgbClr val="2D5597"/>
                  </a:solidFill>
                </a:rPr>
                <a:t>Registry</a:t>
              </a:r>
              <a:endParaRPr lang="en-US" dirty="0">
                <a:solidFill>
                  <a:srgbClr val="2D5597"/>
                </a:solidFill>
              </a:endParaRPr>
            </a:p>
          </p:txBody>
        </p:sp>
      </p:grpSp>
      <p:grpSp>
        <p:nvGrpSpPr>
          <p:cNvPr id="95" name="Group 94"/>
          <p:cNvGrpSpPr/>
          <p:nvPr/>
        </p:nvGrpSpPr>
        <p:grpSpPr>
          <a:xfrm>
            <a:off x="4343400" y="1964451"/>
            <a:ext cx="3856864" cy="646331"/>
            <a:chOff x="5062256" y="1938121"/>
            <a:chExt cx="3856864" cy="646331"/>
          </a:xfrm>
        </p:grpSpPr>
        <p:grpSp>
          <p:nvGrpSpPr>
            <p:cNvPr id="84" name="Group 83"/>
            <p:cNvGrpSpPr/>
            <p:nvPr/>
          </p:nvGrpSpPr>
          <p:grpSpPr>
            <a:xfrm>
              <a:off x="5715000" y="1938121"/>
              <a:ext cx="3204120" cy="646331"/>
              <a:chOff x="5715000" y="1938121"/>
              <a:chExt cx="3204120" cy="646331"/>
            </a:xfrm>
          </p:grpSpPr>
          <p:pic>
            <p:nvPicPr>
              <p:cNvPr id="26" name="Picture 25"/>
              <p:cNvPicPr>
                <a:picLocks noChangeAspect="1"/>
              </p:cNvPicPr>
              <p:nvPr/>
            </p:nvPicPr>
            <p:blipFill>
              <a:blip r:embed="rId3"/>
              <a:stretch>
                <a:fillRect/>
              </a:stretch>
            </p:blipFill>
            <p:spPr>
              <a:xfrm>
                <a:off x="5715000" y="2309472"/>
                <a:ext cx="174802" cy="180629"/>
              </a:xfrm>
              <a:prstGeom prst="rect">
                <a:avLst/>
              </a:prstGeom>
            </p:spPr>
          </p:pic>
          <p:sp>
            <p:nvSpPr>
              <p:cNvPr id="58" name="TextBox 57"/>
              <p:cNvSpPr txBox="1"/>
              <p:nvPr/>
            </p:nvSpPr>
            <p:spPr>
              <a:xfrm>
                <a:off x="6019800" y="1938121"/>
                <a:ext cx="2899320" cy="646331"/>
              </a:xfrm>
              <a:prstGeom prst="rect">
                <a:avLst/>
              </a:prstGeom>
              <a:noFill/>
            </p:spPr>
            <p:txBody>
              <a:bodyPr wrap="none" rtlCol="0">
                <a:spAutoFit/>
              </a:bodyPr>
              <a:lstStyle/>
              <a:p>
                <a:endParaRPr lang="en-US" dirty="0" smtClean="0">
                  <a:solidFill>
                    <a:srgbClr val="2D5597"/>
                  </a:solidFill>
                </a:endParaRPr>
              </a:p>
              <a:p>
                <a:r>
                  <a:rPr lang="en-US" dirty="0" smtClean="0">
                    <a:solidFill>
                      <a:srgbClr val="2D5597"/>
                    </a:solidFill>
                  </a:rPr>
                  <a:t>Alaska </a:t>
                </a:r>
                <a:r>
                  <a:rPr lang="en-US" dirty="0">
                    <a:solidFill>
                      <a:srgbClr val="2D5597"/>
                    </a:solidFill>
                  </a:rPr>
                  <a:t>Native Tumor </a:t>
                </a:r>
                <a:r>
                  <a:rPr lang="en-US" dirty="0" smtClean="0">
                    <a:solidFill>
                      <a:srgbClr val="2D5597"/>
                    </a:solidFill>
                  </a:rPr>
                  <a:t>Registry</a:t>
                </a:r>
              </a:p>
            </p:txBody>
          </p:sp>
        </p:grpSp>
        <p:sp>
          <p:nvSpPr>
            <p:cNvPr id="85" name="TextBox 84"/>
            <p:cNvSpPr txBox="1"/>
            <p:nvPr/>
          </p:nvSpPr>
          <p:spPr>
            <a:xfrm>
              <a:off x="5062256" y="2215120"/>
              <a:ext cx="652743" cy="369332"/>
            </a:xfrm>
            <a:prstGeom prst="rect">
              <a:avLst/>
            </a:prstGeom>
            <a:noFill/>
          </p:spPr>
          <p:txBody>
            <a:bodyPr wrap="none" rtlCol="0">
              <a:spAutoFit/>
            </a:bodyPr>
            <a:lstStyle/>
            <a:p>
              <a:r>
                <a:rPr lang="en-US" dirty="0">
                  <a:solidFill>
                    <a:srgbClr val="2D5597"/>
                  </a:solidFill>
                </a:rPr>
                <a:t>2008</a:t>
              </a:r>
            </a:p>
          </p:txBody>
        </p:sp>
      </p:grpSp>
      <p:grpSp>
        <p:nvGrpSpPr>
          <p:cNvPr id="102" name="Group 101"/>
          <p:cNvGrpSpPr/>
          <p:nvPr/>
        </p:nvGrpSpPr>
        <p:grpSpPr>
          <a:xfrm>
            <a:off x="4343400" y="3977301"/>
            <a:ext cx="3099221" cy="369332"/>
            <a:chOff x="5062256" y="4106876"/>
            <a:chExt cx="3099221" cy="369332"/>
          </a:xfrm>
        </p:grpSpPr>
        <p:grpSp>
          <p:nvGrpSpPr>
            <p:cNvPr id="81" name="Group 80"/>
            <p:cNvGrpSpPr/>
            <p:nvPr/>
          </p:nvGrpSpPr>
          <p:grpSpPr>
            <a:xfrm>
              <a:off x="5715000" y="4106876"/>
              <a:ext cx="2446477" cy="369332"/>
              <a:chOff x="5715000" y="4114274"/>
              <a:chExt cx="2446477" cy="369332"/>
            </a:xfrm>
          </p:grpSpPr>
          <p:pic>
            <p:nvPicPr>
              <p:cNvPr id="29" name="Picture 28"/>
              <p:cNvPicPr>
                <a:picLocks noChangeAspect="1"/>
              </p:cNvPicPr>
              <p:nvPr/>
            </p:nvPicPr>
            <p:blipFill>
              <a:blip r:embed="rId3"/>
              <a:stretch>
                <a:fillRect/>
              </a:stretch>
            </p:blipFill>
            <p:spPr>
              <a:xfrm>
                <a:off x="5715000" y="4208626"/>
                <a:ext cx="174802" cy="180629"/>
              </a:xfrm>
              <a:prstGeom prst="rect">
                <a:avLst/>
              </a:prstGeom>
            </p:spPr>
          </p:pic>
          <p:sp>
            <p:nvSpPr>
              <p:cNvPr id="61" name="TextBox 60"/>
              <p:cNvSpPr txBox="1"/>
              <p:nvPr/>
            </p:nvSpPr>
            <p:spPr>
              <a:xfrm>
                <a:off x="6019800" y="4114274"/>
                <a:ext cx="2141677" cy="369332"/>
              </a:xfrm>
              <a:prstGeom prst="rect">
                <a:avLst/>
              </a:prstGeom>
              <a:noFill/>
            </p:spPr>
            <p:txBody>
              <a:bodyPr wrap="none" rtlCol="0">
                <a:spAutoFit/>
              </a:bodyPr>
              <a:lstStyle/>
              <a:p>
                <a:r>
                  <a:rPr lang="en-US" dirty="0">
                    <a:solidFill>
                      <a:srgbClr val="2D5597"/>
                    </a:solidFill>
                  </a:rPr>
                  <a:t>Utah Cancer Registry</a:t>
                </a:r>
              </a:p>
            </p:txBody>
          </p:sp>
        </p:grpSp>
        <p:sp>
          <p:nvSpPr>
            <p:cNvPr id="88" name="TextBox 87"/>
            <p:cNvSpPr txBox="1"/>
            <p:nvPr/>
          </p:nvSpPr>
          <p:spPr>
            <a:xfrm>
              <a:off x="5062256" y="4106876"/>
              <a:ext cx="652743" cy="369332"/>
            </a:xfrm>
            <a:prstGeom prst="rect">
              <a:avLst/>
            </a:prstGeom>
            <a:noFill/>
          </p:spPr>
          <p:txBody>
            <a:bodyPr wrap="none" rtlCol="0">
              <a:spAutoFit/>
            </a:bodyPr>
            <a:lstStyle/>
            <a:p>
              <a:r>
                <a:rPr lang="en-US" dirty="0">
                  <a:solidFill>
                    <a:srgbClr val="2D5597"/>
                  </a:solidFill>
                </a:rPr>
                <a:t>2011</a:t>
              </a:r>
            </a:p>
          </p:txBody>
        </p:sp>
      </p:grpSp>
      <p:grpSp>
        <p:nvGrpSpPr>
          <p:cNvPr id="101" name="Group 100"/>
          <p:cNvGrpSpPr/>
          <p:nvPr/>
        </p:nvGrpSpPr>
        <p:grpSpPr>
          <a:xfrm>
            <a:off x="4343400" y="4463585"/>
            <a:ext cx="4507618" cy="369332"/>
            <a:chOff x="5062256" y="4607448"/>
            <a:chExt cx="4507618" cy="369332"/>
          </a:xfrm>
        </p:grpSpPr>
        <p:grpSp>
          <p:nvGrpSpPr>
            <p:cNvPr id="80" name="Group 79"/>
            <p:cNvGrpSpPr/>
            <p:nvPr/>
          </p:nvGrpSpPr>
          <p:grpSpPr>
            <a:xfrm>
              <a:off x="5715000" y="4607448"/>
              <a:ext cx="3854874" cy="369332"/>
              <a:chOff x="5715000" y="4618308"/>
              <a:chExt cx="3854874" cy="369332"/>
            </a:xfrm>
          </p:grpSpPr>
          <p:pic>
            <p:nvPicPr>
              <p:cNvPr id="30" name="Picture 29"/>
              <p:cNvPicPr>
                <a:picLocks noChangeAspect="1"/>
              </p:cNvPicPr>
              <p:nvPr/>
            </p:nvPicPr>
            <p:blipFill>
              <a:blip r:embed="rId3"/>
              <a:stretch>
                <a:fillRect/>
              </a:stretch>
            </p:blipFill>
            <p:spPr>
              <a:xfrm>
                <a:off x="5715000" y="4712660"/>
                <a:ext cx="174802" cy="180629"/>
              </a:xfrm>
              <a:prstGeom prst="rect">
                <a:avLst/>
              </a:prstGeom>
            </p:spPr>
          </p:pic>
          <p:sp>
            <p:nvSpPr>
              <p:cNvPr id="62" name="TextBox 61"/>
              <p:cNvSpPr txBox="1"/>
              <p:nvPr/>
            </p:nvSpPr>
            <p:spPr>
              <a:xfrm>
                <a:off x="6019800" y="4618308"/>
                <a:ext cx="3550074" cy="369332"/>
              </a:xfrm>
              <a:prstGeom prst="rect">
                <a:avLst/>
              </a:prstGeom>
              <a:noFill/>
            </p:spPr>
            <p:txBody>
              <a:bodyPr wrap="none" rtlCol="0">
                <a:spAutoFit/>
              </a:bodyPr>
              <a:lstStyle/>
              <a:p>
                <a:r>
                  <a:rPr lang="en-US" dirty="0">
                    <a:solidFill>
                      <a:srgbClr val="2D5597"/>
                    </a:solidFill>
                  </a:rPr>
                  <a:t>Georgia </a:t>
                </a:r>
                <a:r>
                  <a:rPr lang="en-US" dirty="0" smtClean="0">
                    <a:solidFill>
                      <a:srgbClr val="2D5597"/>
                    </a:solidFill>
                  </a:rPr>
                  <a:t>Center for Cancer </a:t>
                </a:r>
                <a:r>
                  <a:rPr lang="en-US" dirty="0">
                    <a:solidFill>
                      <a:srgbClr val="2D5597"/>
                    </a:solidFill>
                  </a:rPr>
                  <a:t>Statistics </a:t>
                </a:r>
              </a:p>
            </p:txBody>
          </p:sp>
        </p:grpSp>
        <p:sp>
          <p:nvSpPr>
            <p:cNvPr id="89" name="TextBox 88"/>
            <p:cNvSpPr txBox="1"/>
            <p:nvPr/>
          </p:nvSpPr>
          <p:spPr>
            <a:xfrm>
              <a:off x="5062256" y="4607448"/>
              <a:ext cx="652743" cy="369332"/>
            </a:xfrm>
            <a:prstGeom prst="rect">
              <a:avLst/>
            </a:prstGeom>
            <a:noFill/>
          </p:spPr>
          <p:txBody>
            <a:bodyPr wrap="none" rtlCol="0">
              <a:spAutoFit/>
            </a:bodyPr>
            <a:lstStyle/>
            <a:p>
              <a:r>
                <a:rPr lang="en-US" dirty="0">
                  <a:solidFill>
                    <a:srgbClr val="2D5597"/>
                  </a:solidFill>
                </a:rPr>
                <a:t>2012</a:t>
              </a:r>
            </a:p>
          </p:txBody>
        </p:sp>
      </p:grpSp>
      <p:grpSp>
        <p:nvGrpSpPr>
          <p:cNvPr id="99" name="Group 98"/>
          <p:cNvGrpSpPr/>
          <p:nvPr/>
        </p:nvGrpSpPr>
        <p:grpSpPr>
          <a:xfrm>
            <a:off x="4343400" y="5436153"/>
            <a:ext cx="4058842" cy="369332"/>
            <a:chOff x="5062256" y="5738325"/>
            <a:chExt cx="4058842" cy="369332"/>
          </a:xfrm>
        </p:grpSpPr>
        <p:grpSp>
          <p:nvGrpSpPr>
            <p:cNvPr id="78" name="Group 77"/>
            <p:cNvGrpSpPr/>
            <p:nvPr/>
          </p:nvGrpSpPr>
          <p:grpSpPr>
            <a:xfrm>
              <a:off x="5715000" y="5738325"/>
              <a:ext cx="3406098" cy="369332"/>
              <a:chOff x="5715000" y="5747508"/>
              <a:chExt cx="3406098" cy="369332"/>
            </a:xfrm>
          </p:grpSpPr>
          <p:pic>
            <p:nvPicPr>
              <p:cNvPr id="32" name="Picture 31"/>
              <p:cNvPicPr>
                <a:picLocks noChangeAspect="1"/>
              </p:cNvPicPr>
              <p:nvPr/>
            </p:nvPicPr>
            <p:blipFill>
              <a:blip r:embed="rId3"/>
              <a:stretch>
                <a:fillRect/>
              </a:stretch>
            </p:blipFill>
            <p:spPr>
              <a:xfrm>
                <a:off x="5715000" y="5841860"/>
                <a:ext cx="174802" cy="180629"/>
              </a:xfrm>
              <a:prstGeom prst="rect">
                <a:avLst/>
              </a:prstGeom>
            </p:spPr>
          </p:pic>
          <p:sp>
            <p:nvSpPr>
              <p:cNvPr id="64" name="TextBox 63"/>
              <p:cNvSpPr txBox="1"/>
              <p:nvPr/>
            </p:nvSpPr>
            <p:spPr>
              <a:xfrm>
                <a:off x="6019800" y="5747508"/>
                <a:ext cx="3101298" cy="369332"/>
              </a:xfrm>
              <a:prstGeom prst="rect">
                <a:avLst/>
              </a:prstGeom>
              <a:noFill/>
            </p:spPr>
            <p:txBody>
              <a:bodyPr wrap="none" rtlCol="0">
                <a:spAutoFit/>
              </a:bodyPr>
              <a:lstStyle/>
              <a:p>
                <a:r>
                  <a:rPr lang="en-US" dirty="0">
                    <a:solidFill>
                      <a:srgbClr val="2D5597"/>
                    </a:solidFill>
                  </a:rPr>
                  <a:t>New</a:t>
                </a:r>
                <a:r>
                  <a:rPr lang="en-US" dirty="0" smtClean="0"/>
                  <a:t> </a:t>
                </a:r>
                <a:r>
                  <a:rPr lang="en-US" dirty="0" smtClean="0">
                    <a:solidFill>
                      <a:srgbClr val="2D5597"/>
                    </a:solidFill>
                  </a:rPr>
                  <a:t>York State Cancer </a:t>
                </a:r>
                <a:r>
                  <a:rPr lang="en-US" dirty="0" smtClean="0">
                    <a:solidFill>
                      <a:srgbClr val="2D5597"/>
                    </a:solidFill>
                  </a:rPr>
                  <a:t>Registry</a:t>
                </a:r>
                <a:endParaRPr lang="en-US" dirty="0">
                  <a:solidFill>
                    <a:srgbClr val="2D5597"/>
                  </a:solidFill>
                </a:endParaRPr>
              </a:p>
            </p:txBody>
          </p:sp>
        </p:grpSp>
        <p:sp>
          <p:nvSpPr>
            <p:cNvPr id="91" name="TextBox 90"/>
            <p:cNvSpPr txBox="1"/>
            <p:nvPr/>
          </p:nvSpPr>
          <p:spPr>
            <a:xfrm>
              <a:off x="5062256" y="5738325"/>
              <a:ext cx="652743" cy="369332"/>
            </a:xfrm>
            <a:prstGeom prst="rect">
              <a:avLst/>
            </a:prstGeom>
            <a:noFill/>
          </p:spPr>
          <p:txBody>
            <a:bodyPr wrap="none" rtlCol="0">
              <a:spAutoFit/>
            </a:bodyPr>
            <a:lstStyle/>
            <a:p>
              <a:r>
                <a:rPr lang="en-US" dirty="0">
                  <a:solidFill>
                    <a:srgbClr val="2D5597"/>
                  </a:solidFill>
                </a:rPr>
                <a:t>2016</a:t>
              </a:r>
            </a:p>
          </p:txBody>
        </p:sp>
      </p:grpSp>
      <p:sp>
        <p:nvSpPr>
          <p:cNvPr id="104" name="TextBox 103"/>
          <p:cNvSpPr txBox="1"/>
          <p:nvPr/>
        </p:nvSpPr>
        <p:spPr>
          <a:xfrm>
            <a:off x="137525" y="228600"/>
            <a:ext cx="4205874" cy="584775"/>
          </a:xfrm>
          <a:prstGeom prst="rect">
            <a:avLst/>
          </a:prstGeom>
          <a:noFill/>
        </p:spPr>
        <p:txBody>
          <a:bodyPr wrap="square" rtlCol="0">
            <a:spAutoFit/>
          </a:bodyPr>
          <a:lstStyle/>
          <a:p>
            <a:r>
              <a:rPr lang="en-US" sz="3200" dirty="0" smtClean="0">
                <a:solidFill>
                  <a:srgbClr val="2D5597"/>
                </a:solidFill>
              </a:rPr>
              <a:t>Auto-linking Workgroup</a:t>
            </a:r>
            <a:endParaRPr lang="en-US" sz="3200" dirty="0">
              <a:solidFill>
                <a:srgbClr val="2D5597"/>
              </a:solidFill>
            </a:endParaRPr>
          </a:p>
        </p:txBody>
      </p:sp>
      <p:grpSp>
        <p:nvGrpSpPr>
          <p:cNvPr id="28" name="Group 27"/>
          <p:cNvGrpSpPr/>
          <p:nvPr/>
        </p:nvGrpSpPr>
        <p:grpSpPr>
          <a:xfrm>
            <a:off x="374861" y="4772987"/>
            <a:ext cx="2382998" cy="646331"/>
            <a:chOff x="5715000" y="6283933"/>
            <a:chExt cx="2382998" cy="646331"/>
          </a:xfrm>
        </p:grpSpPr>
        <p:pic>
          <p:nvPicPr>
            <p:cNvPr id="31" name="Picture 30"/>
            <p:cNvPicPr>
              <a:picLocks noChangeAspect="1"/>
            </p:cNvPicPr>
            <p:nvPr/>
          </p:nvPicPr>
          <p:blipFill>
            <a:blip r:embed="rId3"/>
            <a:stretch>
              <a:fillRect/>
            </a:stretch>
          </p:blipFill>
          <p:spPr>
            <a:xfrm>
              <a:off x="5715000" y="6378285"/>
              <a:ext cx="174802" cy="180629"/>
            </a:xfrm>
            <a:prstGeom prst="rect">
              <a:avLst/>
            </a:prstGeom>
          </p:spPr>
        </p:pic>
        <p:sp>
          <p:nvSpPr>
            <p:cNvPr id="33" name="TextBox 32"/>
            <p:cNvSpPr txBox="1"/>
            <p:nvPr/>
          </p:nvSpPr>
          <p:spPr>
            <a:xfrm>
              <a:off x="6019800" y="6283933"/>
              <a:ext cx="2078198" cy="646331"/>
            </a:xfrm>
            <a:prstGeom prst="rect">
              <a:avLst/>
            </a:prstGeom>
            <a:noFill/>
          </p:spPr>
          <p:txBody>
            <a:bodyPr wrap="none" rtlCol="0">
              <a:spAutoFit/>
            </a:bodyPr>
            <a:lstStyle/>
            <a:p>
              <a:r>
                <a:rPr lang="en-US" dirty="0" smtClean="0">
                  <a:solidFill>
                    <a:srgbClr val="2D5597"/>
                  </a:solidFill>
                </a:rPr>
                <a:t>Group Leader:</a:t>
              </a:r>
            </a:p>
            <a:p>
              <a:r>
                <a:rPr lang="en-US" dirty="0">
                  <a:solidFill>
                    <a:srgbClr val="2D5597"/>
                  </a:solidFill>
                </a:rPr>
                <a:t> </a:t>
              </a:r>
              <a:r>
                <a:rPr lang="en-US" dirty="0" smtClean="0">
                  <a:solidFill>
                    <a:srgbClr val="2D5597"/>
                  </a:solidFill>
                </a:rPr>
                <a:t>   Linda Coyle (IMS)</a:t>
              </a:r>
              <a:r>
                <a:rPr lang="en-US" dirty="0" smtClean="0"/>
                <a:t> </a:t>
              </a:r>
              <a:endParaRPr lang="en-US" dirty="0"/>
            </a:p>
          </p:txBody>
        </p:sp>
      </p:grpSp>
    </p:spTree>
    <p:extLst>
      <p:ext uri="{BB962C8B-B14F-4D97-AF65-F5344CB8AC3E}">
        <p14:creationId xmlns:p14="http://schemas.microsoft.com/office/powerpoint/2010/main" val="1902729158"/>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Auto-linking Workgroup</a:t>
            </a:r>
            <a:endParaRPr lang="en-US" dirty="0"/>
          </a:p>
        </p:txBody>
      </p:sp>
      <p:sp>
        <p:nvSpPr>
          <p:cNvPr id="3" name="Content Placeholder 2"/>
          <p:cNvSpPr>
            <a:spLocks noGrp="1"/>
          </p:cNvSpPr>
          <p:nvPr>
            <p:ph idx="1"/>
          </p:nvPr>
        </p:nvSpPr>
        <p:spPr>
          <a:xfrm>
            <a:off x="381000" y="1412875"/>
            <a:ext cx="8382000" cy="3804118"/>
          </a:xfrm>
        </p:spPr>
        <p:txBody>
          <a:bodyPr/>
          <a:lstStyle/>
          <a:p>
            <a:r>
              <a:rPr lang="en-US" dirty="0" smtClean="0"/>
              <a:t>IMS changed workflow for the participating registries on their DEV servers.</a:t>
            </a:r>
          </a:p>
          <a:p>
            <a:r>
              <a:rPr lang="en-US" dirty="0" smtClean="0"/>
              <a:t>Dev servers were reloaded because of server maintenance;  these are being re-deployed today.</a:t>
            </a:r>
          </a:p>
          <a:p>
            <a:r>
              <a:rPr lang="en-US" dirty="0" smtClean="0"/>
              <a:t>Recommend</a:t>
            </a:r>
          </a:p>
          <a:p>
            <a:pPr lvl="1"/>
            <a:r>
              <a:rPr lang="en-US" dirty="0" smtClean="0"/>
              <a:t>Review data for next few weeks</a:t>
            </a:r>
          </a:p>
          <a:p>
            <a:pPr lvl="1"/>
            <a:r>
              <a:rPr lang="en-US" dirty="0" smtClean="0"/>
              <a:t>Meet in May</a:t>
            </a:r>
            <a:endParaRPr lang="en-US" dirty="0"/>
          </a:p>
        </p:txBody>
      </p:sp>
    </p:spTree>
    <p:extLst>
      <p:ext uri="{BB962C8B-B14F-4D97-AF65-F5344CB8AC3E}">
        <p14:creationId xmlns:p14="http://schemas.microsoft.com/office/powerpoint/2010/main" val="3677880851"/>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6" name="Straight Connector 5"/>
          <p:cNvCxnSpPr/>
          <p:nvPr/>
        </p:nvCxnSpPr>
        <p:spPr>
          <a:xfrm>
            <a:off x="5257800" y="0"/>
            <a:ext cx="76200" cy="6858000"/>
          </a:xfrm>
          <a:prstGeom prst="line">
            <a:avLst/>
          </a:prstGeom>
          <a:ln w="50800">
            <a:solidFill>
              <a:srgbClr val="C2BFE7"/>
            </a:solidFill>
          </a:ln>
        </p:spPr>
        <p:style>
          <a:lnRef idx="1">
            <a:schemeClr val="accent1"/>
          </a:lnRef>
          <a:fillRef idx="0">
            <a:schemeClr val="accent1"/>
          </a:fillRef>
          <a:effectRef idx="0">
            <a:schemeClr val="accent1"/>
          </a:effectRef>
          <a:fontRef idx="minor">
            <a:schemeClr val="tx1"/>
          </a:fontRef>
        </p:style>
      </p:cxnSp>
      <p:grpSp>
        <p:nvGrpSpPr>
          <p:cNvPr id="103" name="Group 102"/>
          <p:cNvGrpSpPr/>
          <p:nvPr/>
        </p:nvGrpSpPr>
        <p:grpSpPr>
          <a:xfrm>
            <a:off x="4343400" y="228600"/>
            <a:ext cx="3487532" cy="369332"/>
            <a:chOff x="5062256" y="307433"/>
            <a:chExt cx="3487532" cy="369332"/>
          </a:xfrm>
        </p:grpSpPr>
        <p:pic>
          <p:nvPicPr>
            <p:cNvPr id="22" name="Picture 21"/>
            <p:cNvPicPr>
              <a:picLocks noChangeAspect="1"/>
            </p:cNvPicPr>
            <p:nvPr/>
          </p:nvPicPr>
          <p:blipFill>
            <a:blip r:embed="rId3"/>
            <a:stretch>
              <a:fillRect/>
            </a:stretch>
          </p:blipFill>
          <p:spPr>
            <a:xfrm>
              <a:off x="5715000" y="401785"/>
              <a:ext cx="174802" cy="180629"/>
            </a:xfrm>
            <a:prstGeom prst="rect">
              <a:avLst/>
            </a:prstGeom>
          </p:spPr>
        </p:pic>
        <p:sp>
          <p:nvSpPr>
            <p:cNvPr id="42" name="TextBox 41"/>
            <p:cNvSpPr txBox="1"/>
            <p:nvPr/>
          </p:nvSpPr>
          <p:spPr>
            <a:xfrm>
              <a:off x="5062256" y="307433"/>
              <a:ext cx="652743" cy="369332"/>
            </a:xfrm>
            <a:prstGeom prst="rect">
              <a:avLst/>
            </a:prstGeom>
            <a:noFill/>
          </p:spPr>
          <p:txBody>
            <a:bodyPr wrap="none" rtlCol="0">
              <a:spAutoFit/>
            </a:bodyPr>
            <a:lstStyle/>
            <a:p>
              <a:r>
                <a:rPr lang="en-US" dirty="0">
                  <a:solidFill>
                    <a:srgbClr val="2D5597"/>
                  </a:solidFill>
                </a:rPr>
                <a:t>2005</a:t>
              </a:r>
            </a:p>
          </p:txBody>
        </p:sp>
        <p:sp>
          <p:nvSpPr>
            <p:cNvPr id="54" name="TextBox 53"/>
            <p:cNvSpPr txBox="1"/>
            <p:nvPr/>
          </p:nvSpPr>
          <p:spPr>
            <a:xfrm>
              <a:off x="6019800" y="307433"/>
              <a:ext cx="2529988" cy="369332"/>
            </a:xfrm>
            <a:prstGeom prst="rect">
              <a:avLst/>
            </a:prstGeom>
            <a:noFill/>
          </p:spPr>
          <p:txBody>
            <a:bodyPr wrap="none" rtlCol="0">
              <a:spAutoFit/>
            </a:bodyPr>
            <a:lstStyle/>
            <a:p>
              <a:r>
                <a:rPr lang="en-US" dirty="0" smtClean="0">
                  <a:solidFill>
                    <a:srgbClr val="2D5597"/>
                  </a:solidFill>
                </a:rPr>
                <a:t>Metropolitan Detroit CSS</a:t>
              </a:r>
              <a:endParaRPr lang="en-US" dirty="0">
                <a:solidFill>
                  <a:srgbClr val="2D5597"/>
                </a:solidFill>
              </a:endParaRPr>
            </a:p>
          </p:txBody>
        </p:sp>
      </p:grpSp>
      <p:grpSp>
        <p:nvGrpSpPr>
          <p:cNvPr id="95" name="Group 94"/>
          <p:cNvGrpSpPr/>
          <p:nvPr/>
        </p:nvGrpSpPr>
        <p:grpSpPr>
          <a:xfrm>
            <a:off x="4343400" y="1964451"/>
            <a:ext cx="3846155" cy="646331"/>
            <a:chOff x="5062256" y="1938121"/>
            <a:chExt cx="3846155" cy="646331"/>
          </a:xfrm>
        </p:grpSpPr>
        <p:grpSp>
          <p:nvGrpSpPr>
            <p:cNvPr id="84" name="Group 83"/>
            <p:cNvGrpSpPr/>
            <p:nvPr/>
          </p:nvGrpSpPr>
          <p:grpSpPr>
            <a:xfrm>
              <a:off x="5715000" y="1938121"/>
              <a:ext cx="3193411" cy="646331"/>
              <a:chOff x="5715000" y="1938121"/>
              <a:chExt cx="3193411" cy="646331"/>
            </a:xfrm>
          </p:grpSpPr>
          <p:pic>
            <p:nvPicPr>
              <p:cNvPr id="26" name="Picture 25"/>
              <p:cNvPicPr>
                <a:picLocks noChangeAspect="1"/>
              </p:cNvPicPr>
              <p:nvPr/>
            </p:nvPicPr>
            <p:blipFill>
              <a:blip r:embed="rId3"/>
              <a:stretch>
                <a:fillRect/>
              </a:stretch>
            </p:blipFill>
            <p:spPr>
              <a:xfrm>
                <a:off x="5715000" y="2309472"/>
                <a:ext cx="174802" cy="180629"/>
              </a:xfrm>
              <a:prstGeom prst="rect">
                <a:avLst/>
              </a:prstGeom>
            </p:spPr>
          </p:pic>
          <p:sp>
            <p:nvSpPr>
              <p:cNvPr id="58" name="TextBox 57"/>
              <p:cNvSpPr txBox="1"/>
              <p:nvPr/>
            </p:nvSpPr>
            <p:spPr>
              <a:xfrm>
                <a:off x="6019800" y="1938121"/>
                <a:ext cx="2888611" cy="646331"/>
              </a:xfrm>
              <a:prstGeom prst="rect">
                <a:avLst/>
              </a:prstGeom>
              <a:noFill/>
            </p:spPr>
            <p:txBody>
              <a:bodyPr wrap="none" rtlCol="0">
                <a:spAutoFit/>
              </a:bodyPr>
              <a:lstStyle/>
              <a:p>
                <a:endParaRPr lang="en-US" dirty="0" smtClean="0">
                  <a:solidFill>
                    <a:srgbClr val="2D5597"/>
                  </a:solidFill>
                </a:endParaRPr>
              </a:p>
              <a:p>
                <a:r>
                  <a:rPr lang="en-US" dirty="0" smtClean="0">
                    <a:solidFill>
                      <a:srgbClr val="2D5597"/>
                    </a:solidFill>
                  </a:rPr>
                  <a:t>State </a:t>
                </a:r>
                <a:r>
                  <a:rPr lang="en-US" dirty="0">
                    <a:solidFill>
                      <a:srgbClr val="2D5597"/>
                    </a:solidFill>
                  </a:rPr>
                  <a:t>Health Registry of Iowa</a:t>
                </a:r>
              </a:p>
            </p:txBody>
          </p:sp>
        </p:grpSp>
        <p:sp>
          <p:nvSpPr>
            <p:cNvPr id="85" name="TextBox 84"/>
            <p:cNvSpPr txBox="1"/>
            <p:nvPr/>
          </p:nvSpPr>
          <p:spPr>
            <a:xfrm>
              <a:off x="5062256" y="2215120"/>
              <a:ext cx="652743" cy="369332"/>
            </a:xfrm>
            <a:prstGeom prst="rect">
              <a:avLst/>
            </a:prstGeom>
            <a:noFill/>
          </p:spPr>
          <p:txBody>
            <a:bodyPr wrap="none" rtlCol="0">
              <a:spAutoFit/>
            </a:bodyPr>
            <a:lstStyle/>
            <a:p>
              <a:r>
                <a:rPr lang="en-US" dirty="0">
                  <a:solidFill>
                    <a:srgbClr val="2D5597"/>
                  </a:solidFill>
                </a:rPr>
                <a:t>2008</a:t>
              </a:r>
            </a:p>
          </p:txBody>
        </p:sp>
      </p:grpSp>
      <p:grpSp>
        <p:nvGrpSpPr>
          <p:cNvPr id="102" name="Group 101"/>
          <p:cNvGrpSpPr/>
          <p:nvPr/>
        </p:nvGrpSpPr>
        <p:grpSpPr>
          <a:xfrm>
            <a:off x="4343400" y="3977301"/>
            <a:ext cx="3099221" cy="369332"/>
            <a:chOff x="5062256" y="4106876"/>
            <a:chExt cx="3099221" cy="369332"/>
          </a:xfrm>
        </p:grpSpPr>
        <p:grpSp>
          <p:nvGrpSpPr>
            <p:cNvPr id="81" name="Group 80"/>
            <p:cNvGrpSpPr/>
            <p:nvPr/>
          </p:nvGrpSpPr>
          <p:grpSpPr>
            <a:xfrm>
              <a:off x="5715000" y="4106876"/>
              <a:ext cx="2446477" cy="369332"/>
              <a:chOff x="5715000" y="4114274"/>
              <a:chExt cx="2446477" cy="369332"/>
            </a:xfrm>
          </p:grpSpPr>
          <p:pic>
            <p:nvPicPr>
              <p:cNvPr id="29" name="Picture 28"/>
              <p:cNvPicPr>
                <a:picLocks noChangeAspect="1"/>
              </p:cNvPicPr>
              <p:nvPr/>
            </p:nvPicPr>
            <p:blipFill>
              <a:blip r:embed="rId3"/>
              <a:stretch>
                <a:fillRect/>
              </a:stretch>
            </p:blipFill>
            <p:spPr>
              <a:xfrm>
                <a:off x="5715000" y="4208626"/>
                <a:ext cx="174802" cy="180629"/>
              </a:xfrm>
              <a:prstGeom prst="rect">
                <a:avLst/>
              </a:prstGeom>
            </p:spPr>
          </p:pic>
          <p:sp>
            <p:nvSpPr>
              <p:cNvPr id="61" name="TextBox 60"/>
              <p:cNvSpPr txBox="1"/>
              <p:nvPr/>
            </p:nvSpPr>
            <p:spPr>
              <a:xfrm>
                <a:off x="6019800" y="4114274"/>
                <a:ext cx="2141677" cy="369332"/>
              </a:xfrm>
              <a:prstGeom prst="rect">
                <a:avLst/>
              </a:prstGeom>
              <a:noFill/>
            </p:spPr>
            <p:txBody>
              <a:bodyPr wrap="none" rtlCol="0">
                <a:spAutoFit/>
              </a:bodyPr>
              <a:lstStyle/>
              <a:p>
                <a:r>
                  <a:rPr lang="en-US" dirty="0">
                    <a:solidFill>
                      <a:srgbClr val="2D5597"/>
                    </a:solidFill>
                  </a:rPr>
                  <a:t>Utah Cancer Registry</a:t>
                </a:r>
              </a:p>
            </p:txBody>
          </p:sp>
        </p:grpSp>
        <p:sp>
          <p:nvSpPr>
            <p:cNvPr id="88" name="TextBox 87"/>
            <p:cNvSpPr txBox="1"/>
            <p:nvPr/>
          </p:nvSpPr>
          <p:spPr>
            <a:xfrm>
              <a:off x="5062256" y="4106876"/>
              <a:ext cx="652743" cy="369332"/>
            </a:xfrm>
            <a:prstGeom prst="rect">
              <a:avLst/>
            </a:prstGeom>
            <a:noFill/>
          </p:spPr>
          <p:txBody>
            <a:bodyPr wrap="none" rtlCol="0">
              <a:spAutoFit/>
            </a:bodyPr>
            <a:lstStyle/>
            <a:p>
              <a:r>
                <a:rPr lang="en-US" dirty="0">
                  <a:solidFill>
                    <a:srgbClr val="2D5597"/>
                  </a:solidFill>
                </a:rPr>
                <a:t>2011</a:t>
              </a:r>
            </a:p>
          </p:txBody>
        </p:sp>
      </p:grpSp>
      <p:grpSp>
        <p:nvGrpSpPr>
          <p:cNvPr id="100" name="Group 99"/>
          <p:cNvGrpSpPr/>
          <p:nvPr/>
        </p:nvGrpSpPr>
        <p:grpSpPr>
          <a:xfrm>
            <a:off x="4343400" y="4949869"/>
            <a:ext cx="4230941" cy="369332"/>
            <a:chOff x="5062256" y="5208022"/>
            <a:chExt cx="4230941" cy="369332"/>
          </a:xfrm>
        </p:grpSpPr>
        <p:grpSp>
          <p:nvGrpSpPr>
            <p:cNvPr id="77" name="Group 76"/>
            <p:cNvGrpSpPr/>
            <p:nvPr/>
          </p:nvGrpSpPr>
          <p:grpSpPr>
            <a:xfrm>
              <a:off x="5715000" y="5208022"/>
              <a:ext cx="3578197" cy="369332"/>
              <a:chOff x="5715000" y="5211084"/>
              <a:chExt cx="3578197" cy="369332"/>
            </a:xfrm>
          </p:grpSpPr>
          <p:pic>
            <p:nvPicPr>
              <p:cNvPr id="31" name="Picture 30"/>
              <p:cNvPicPr>
                <a:picLocks noChangeAspect="1"/>
              </p:cNvPicPr>
              <p:nvPr/>
            </p:nvPicPr>
            <p:blipFill>
              <a:blip r:embed="rId3"/>
              <a:stretch>
                <a:fillRect/>
              </a:stretch>
            </p:blipFill>
            <p:spPr>
              <a:xfrm>
                <a:off x="5715000" y="5305436"/>
                <a:ext cx="174802" cy="180629"/>
              </a:xfrm>
              <a:prstGeom prst="rect">
                <a:avLst/>
              </a:prstGeom>
            </p:spPr>
          </p:pic>
          <p:sp>
            <p:nvSpPr>
              <p:cNvPr id="63" name="TextBox 62"/>
              <p:cNvSpPr txBox="1"/>
              <p:nvPr/>
            </p:nvSpPr>
            <p:spPr>
              <a:xfrm>
                <a:off x="6019800" y="5211084"/>
                <a:ext cx="3273397" cy="369332"/>
              </a:xfrm>
              <a:prstGeom prst="rect">
                <a:avLst/>
              </a:prstGeom>
              <a:noFill/>
            </p:spPr>
            <p:txBody>
              <a:bodyPr wrap="none" rtlCol="0">
                <a:spAutoFit/>
              </a:bodyPr>
              <a:lstStyle/>
              <a:p>
                <a:r>
                  <a:rPr lang="en-US" dirty="0">
                    <a:solidFill>
                      <a:srgbClr val="2D5597"/>
                    </a:solidFill>
                  </a:rPr>
                  <a:t>New</a:t>
                </a:r>
                <a:r>
                  <a:rPr lang="en-US" dirty="0" smtClean="0"/>
                  <a:t> </a:t>
                </a:r>
                <a:r>
                  <a:rPr lang="en-US" dirty="0" smtClean="0">
                    <a:solidFill>
                      <a:srgbClr val="2D5597"/>
                    </a:solidFill>
                  </a:rPr>
                  <a:t>Jersey State Cancer Registry</a:t>
                </a:r>
                <a:endParaRPr lang="en-US" dirty="0">
                  <a:solidFill>
                    <a:srgbClr val="2D5597"/>
                  </a:solidFill>
                </a:endParaRPr>
              </a:p>
            </p:txBody>
          </p:sp>
        </p:grpSp>
        <p:sp>
          <p:nvSpPr>
            <p:cNvPr id="90" name="TextBox 89"/>
            <p:cNvSpPr txBox="1"/>
            <p:nvPr/>
          </p:nvSpPr>
          <p:spPr>
            <a:xfrm>
              <a:off x="5062256" y="5208022"/>
              <a:ext cx="652743" cy="369332"/>
            </a:xfrm>
            <a:prstGeom prst="rect">
              <a:avLst/>
            </a:prstGeom>
            <a:noFill/>
          </p:spPr>
          <p:txBody>
            <a:bodyPr wrap="none" rtlCol="0">
              <a:spAutoFit/>
            </a:bodyPr>
            <a:lstStyle/>
            <a:p>
              <a:r>
                <a:rPr lang="en-US" dirty="0">
                  <a:solidFill>
                    <a:srgbClr val="2D5597"/>
                  </a:solidFill>
                </a:rPr>
                <a:t>2013</a:t>
              </a:r>
            </a:p>
          </p:txBody>
        </p:sp>
      </p:grpSp>
      <p:sp>
        <p:nvSpPr>
          <p:cNvPr id="104" name="TextBox 103"/>
          <p:cNvSpPr txBox="1"/>
          <p:nvPr/>
        </p:nvSpPr>
        <p:spPr>
          <a:xfrm>
            <a:off x="137525" y="228600"/>
            <a:ext cx="4119021" cy="584775"/>
          </a:xfrm>
          <a:prstGeom prst="rect">
            <a:avLst/>
          </a:prstGeom>
          <a:noFill/>
        </p:spPr>
        <p:txBody>
          <a:bodyPr wrap="square" rtlCol="0">
            <a:spAutoFit/>
          </a:bodyPr>
          <a:lstStyle/>
          <a:p>
            <a:r>
              <a:rPr lang="en-US" sz="3200" dirty="0" smtClean="0">
                <a:solidFill>
                  <a:srgbClr val="2D5597"/>
                </a:solidFill>
              </a:rPr>
              <a:t>Auto-cons Workgroup</a:t>
            </a:r>
            <a:endParaRPr lang="en-US" sz="3200" dirty="0">
              <a:solidFill>
                <a:srgbClr val="2D5597"/>
              </a:solidFill>
            </a:endParaRPr>
          </a:p>
        </p:txBody>
      </p:sp>
      <p:grpSp>
        <p:nvGrpSpPr>
          <p:cNvPr id="107" name="Group 106"/>
          <p:cNvGrpSpPr/>
          <p:nvPr/>
        </p:nvGrpSpPr>
        <p:grpSpPr>
          <a:xfrm>
            <a:off x="4343400" y="6408718"/>
            <a:ext cx="3554217" cy="369332"/>
            <a:chOff x="5062256" y="6283530"/>
            <a:chExt cx="3554217" cy="369332"/>
          </a:xfrm>
        </p:grpSpPr>
        <p:grpSp>
          <p:nvGrpSpPr>
            <p:cNvPr id="108" name="Group 107"/>
            <p:cNvGrpSpPr/>
            <p:nvPr/>
          </p:nvGrpSpPr>
          <p:grpSpPr>
            <a:xfrm>
              <a:off x="5715000" y="6283530"/>
              <a:ext cx="2901473" cy="369332"/>
              <a:chOff x="5715000" y="6283933"/>
              <a:chExt cx="2901473" cy="369332"/>
            </a:xfrm>
          </p:grpSpPr>
          <p:pic>
            <p:nvPicPr>
              <p:cNvPr id="110" name="Picture 109"/>
              <p:cNvPicPr>
                <a:picLocks noChangeAspect="1"/>
              </p:cNvPicPr>
              <p:nvPr/>
            </p:nvPicPr>
            <p:blipFill>
              <a:blip r:embed="rId3"/>
              <a:stretch>
                <a:fillRect/>
              </a:stretch>
            </p:blipFill>
            <p:spPr>
              <a:xfrm>
                <a:off x="5715000" y="6378285"/>
                <a:ext cx="174802" cy="180629"/>
              </a:xfrm>
              <a:prstGeom prst="rect">
                <a:avLst/>
              </a:prstGeom>
            </p:spPr>
          </p:pic>
          <p:sp>
            <p:nvSpPr>
              <p:cNvPr id="111" name="TextBox 110"/>
              <p:cNvSpPr txBox="1"/>
              <p:nvPr/>
            </p:nvSpPr>
            <p:spPr>
              <a:xfrm>
                <a:off x="6019800" y="6283933"/>
                <a:ext cx="2596673" cy="369332"/>
              </a:xfrm>
              <a:prstGeom prst="rect">
                <a:avLst/>
              </a:prstGeom>
              <a:noFill/>
            </p:spPr>
            <p:txBody>
              <a:bodyPr wrap="none" rtlCol="0">
                <a:spAutoFit/>
              </a:bodyPr>
              <a:lstStyle/>
              <a:p>
                <a:r>
                  <a:rPr lang="en-US" dirty="0" smtClean="0">
                    <a:solidFill>
                      <a:srgbClr val="2D5597"/>
                    </a:solidFill>
                  </a:rPr>
                  <a:t>Kentucky Cancer Registry</a:t>
                </a:r>
                <a:r>
                  <a:rPr lang="en-US" dirty="0" smtClean="0"/>
                  <a:t> </a:t>
                </a:r>
                <a:endParaRPr lang="en-US" dirty="0"/>
              </a:p>
            </p:txBody>
          </p:sp>
        </p:grpSp>
        <p:sp>
          <p:nvSpPr>
            <p:cNvPr id="109" name="TextBox 108"/>
            <p:cNvSpPr txBox="1"/>
            <p:nvPr/>
          </p:nvSpPr>
          <p:spPr>
            <a:xfrm>
              <a:off x="5062256" y="6283530"/>
              <a:ext cx="652743" cy="369332"/>
            </a:xfrm>
            <a:prstGeom prst="rect">
              <a:avLst/>
            </a:prstGeom>
            <a:noFill/>
          </p:spPr>
          <p:txBody>
            <a:bodyPr wrap="none" rtlCol="0">
              <a:spAutoFit/>
            </a:bodyPr>
            <a:lstStyle/>
            <a:p>
              <a:r>
                <a:rPr lang="en-US" dirty="0" smtClean="0">
                  <a:solidFill>
                    <a:srgbClr val="2D5597"/>
                  </a:solidFill>
                </a:rPr>
                <a:t>2018</a:t>
              </a:r>
              <a:endParaRPr lang="en-US" dirty="0">
                <a:solidFill>
                  <a:srgbClr val="2D5597"/>
                </a:solidFill>
              </a:endParaRPr>
            </a:p>
          </p:txBody>
        </p:sp>
      </p:grpSp>
      <p:grpSp>
        <p:nvGrpSpPr>
          <p:cNvPr id="105" name="Group 104"/>
          <p:cNvGrpSpPr/>
          <p:nvPr/>
        </p:nvGrpSpPr>
        <p:grpSpPr>
          <a:xfrm>
            <a:off x="374861" y="4772987"/>
            <a:ext cx="2318621" cy="923330"/>
            <a:chOff x="5715000" y="6283933"/>
            <a:chExt cx="2318621" cy="923330"/>
          </a:xfrm>
        </p:grpSpPr>
        <p:pic>
          <p:nvPicPr>
            <p:cNvPr id="106" name="Picture 105"/>
            <p:cNvPicPr>
              <a:picLocks noChangeAspect="1"/>
            </p:cNvPicPr>
            <p:nvPr/>
          </p:nvPicPr>
          <p:blipFill>
            <a:blip r:embed="rId3"/>
            <a:stretch>
              <a:fillRect/>
            </a:stretch>
          </p:blipFill>
          <p:spPr>
            <a:xfrm>
              <a:off x="5715000" y="6378285"/>
              <a:ext cx="174802" cy="180629"/>
            </a:xfrm>
            <a:prstGeom prst="rect">
              <a:avLst/>
            </a:prstGeom>
          </p:spPr>
        </p:pic>
        <p:sp>
          <p:nvSpPr>
            <p:cNvPr id="112" name="TextBox 111"/>
            <p:cNvSpPr txBox="1"/>
            <p:nvPr/>
          </p:nvSpPr>
          <p:spPr>
            <a:xfrm>
              <a:off x="6019800" y="6283933"/>
              <a:ext cx="2013821" cy="923330"/>
            </a:xfrm>
            <a:prstGeom prst="rect">
              <a:avLst/>
            </a:prstGeom>
            <a:noFill/>
          </p:spPr>
          <p:txBody>
            <a:bodyPr wrap="none" rtlCol="0">
              <a:spAutoFit/>
            </a:bodyPr>
            <a:lstStyle/>
            <a:p>
              <a:r>
                <a:rPr lang="en-US" dirty="0" smtClean="0">
                  <a:solidFill>
                    <a:srgbClr val="2D5597"/>
                  </a:solidFill>
                </a:rPr>
                <a:t>Group Leaders:</a:t>
              </a:r>
            </a:p>
            <a:p>
              <a:r>
                <a:rPr lang="en-US" dirty="0">
                  <a:solidFill>
                    <a:srgbClr val="2D5597"/>
                  </a:solidFill>
                </a:rPr>
                <a:t> </a:t>
              </a:r>
              <a:r>
                <a:rPr lang="en-US" dirty="0" smtClean="0">
                  <a:solidFill>
                    <a:srgbClr val="2D5597"/>
                  </a:solidFill>
                </a:rPr>
                <a:t>   Bobbi Matt (IA)</a:t>
              </a:r>
              <a:r>
                <a:rPr lang="en-US" dirty="0" smtClean="0"/>
                <a:t> </a:t>
              </a:r>
            </a:p>
            <a:p>
              <a:r>
                <a:rPr lang="en-US" dirty="0"/>
                <a:t> </a:t>
              </a:r>
              <a:r>
                <a:rPr lang="en-US" dirty="0" smtClean="0"/>
                <a:t>   </a:t>
              </a:r>
              <a:r>
                <a:rPr lang="en-US" dirty="0">
                  <a:solidFill>
                    <a:srgbClr val="2D5597"/>
                  </a:solidFill>
                </a:rPr>
                <a:t>Frances</a:t>
              </a:r>
              <a:r>
                <a:rPr lang="en-US" dirty="0" smtClean="0"/>
                <a:t> </a:t>
              </a:r>
              <a:r>
                <a:rPr lang="en-US" dirty="0">
                  <a:solidFill>
                    <a:srgbClr val="2D5597"/>
                  </a:solidFill>
                </a:rPr>
                <a:t>Ross</a:t>
              </a:r>
              <a:r>
                <a:rPr lang="en-US" dirty="0" smtClean="0"/>
                <a:t> </a:t>
              </a:r>
              <a:r>
                <a:rPr lang="en-US" dirty="0">
                  <a:solidFill>
                    <a:srgbClr val="2D5597"/>
                  </a:solidFill>
                </a:rPr>
                <a:t>(KY)</a:t>
              </a:r>
            </a:p>
          </p:txBody>
        </p:sp>
      </p:grpSp>
      <p:grpSp>
        <p:nvGrpSpPr>
          <p:cNvPr id="113" name="Group 112"/>
          <p:cNvGrpSpPr/>
          <p:nvPr/>
        </p:nvGrpSpPr>
        <p:grpSpPr>
          <a:xfrm>
            <a:off x="4343400" y="3004733"/>
            <a:ext cx="3482081" cy="369332"/>
            <a:chOff x="5062256" y="2988711"/>
            <a:chExt cx="3482081" cy="369332"/>
          </a:xfrm>
        </p:grpSpPr>
        <p:grpSp>
          <p:nvGrpSpPr>
            <p:cNvPr id="114" name="Group 113"/>
            <p:cNvGrpSpPr/>
            <p:nvPr/>
          </p:nvGrpSpPr>
          <p:grpSpPr>
            <a:xfrm>
              <a:off x="5715000" y="2988711"/>
              <a:ext cx="2829337" cy="369332"/>
              <a:chOff x="5715000" y="3001549"/>
              <a:chExt cx="2829337" cy="369332"/>
            </a:xfrm>
          </p:grpSpPr>
          <p:pic>
            <p:nvPicPr>
              <p:cNvPr id="116" name="Picture 115"/>
              <p:cNvPicPr>
                <a:picLocks noChangeAspect="1"/>
              </p:cNvPicPr>
              <p:nvPr/>
            </p:nvPicPr>
            <p:blipFill>
              <a:blip r:embed="rId3"/>
              <a:stretch>
                <a:fillRect/>
              </a:stretch>
            </p:blipFill>
            <p:spPr>
              <a:xfrm>
                <a:off x="5715000" y="3095901"/>
                <a:ext cx="174802" cy="180629"/>
              </a:xfrm>
              <a:prstGeom prst="rect">
                <a:avLst/>
              </a:prstGeom>
            </p:spPr>
          </p:pic>
          <p:sp>
            <p:nvSpPr>
              <p:cNvPr id="117" name="TextBox 116"/>
              <p:cNvSpPr txBox="1"/>
              <p:nvPr/>
            </p:nvSpPr>
            <p:spPr>
              <a:xfrm>
                <a:off x="6019800" y="3001549"/>
                <a:ext cx="2524537" cy="369332"/>
              </a:xfrm>
              <a:prstGeom prst="rect">
                <a:avLst/>
              </a:prstGeom>
              <a:noFill/>
            </p:spPr>
            <p:txBody>
              <a:bodyPr wrap="none" rtlCol="0">
                <a:spAutoFit/>
              </a:bodyPr>
              <a:lstStyle/>
              <a:p>
                <a:r>
                  <a:rPr lang="en-US" dirty="0">
                    <a:solidFill>
                      <a:srgbClr val="2D5597"/>
                    </a:solidFill>
                  </a:rPr>
                  <a:t>Louisiana Tumor Registry</a:t>
                </a:r>
              </a:p>
            </p:txBody>
          </p:sp>
        </p:grpSp>
        <p:sp>
          <p:nvSpPr>
            <p:cNvPr id="115" name="TextBox 114"/>
            <p:cNvSpPr txBox="1"/>
            <p:nvPr/>
          </p:nvSpPr>
          <p:spPr>
            <a:xfrm>
              <a:off x="5062256" y="2988711"/>
              <a:ext cx="652743" cy="369332"/>
            </a:xfrm>
            <a:prstGeom prst="rect">
              <a:avLst/>
            </a:prstGeom>
            <a:noFill/>
          </p:spPr>
          <p:txBody>
            <a:bodyPr wrap="none" rtlCol="0">
              <a:spAutoFit/>
            </a:bodyPr>
            <a:lstStyle/>
            <a:p>
              <a:r>
                <a:rPr lang="en-US" dirty="0">
                  <a:solidFill>
                    <a:srgbClr val="2D5597"/>
                  </a:solidFill>
                </a:rPr>
                <a:t>2009</a:t>
              </a:r>
            </a:p>
          </p:txBody>
        </p:sp>
      </p:grpSp>
    </p:spTree>
    <p:extLst>
      <p:ext uri="{BB962C8B-B14F-4D97-AF65-F5344CB8AC3E}">
        <p14:creationId xmlns:p14="http://schemas.microsoft.com/office/powerpoint/2010/main" val="1467994476"/>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Auto-cons Workgroup - Update</a:t>
            </a:r>
            <a:endParaRPr lang="en-US" dirty="0"/>
          </a:p>
        </p:txBody>
      </p:sp>
      <p:sp>
        <p:nvSpPr>
          <p:cNvPr id="3" name="Content Placeholder 2"/>
          <p:cNvSpPr>
            <a:spLocks noGrp="1"/>
          </p:cNvSpPr>
          <p:nvPr>
            <p:ph idx="1"/>
          </p:nvPr>
        </p:nvSpPr>
        <p:spPr>
          <a:xfrm>
            <a:off x="381000" y="1412875"/>
            <a:ext cx="8382000" cy="1560427"/>
          </a:xfrm>
        </p:spPr>
        <p:txBody>
          <a:bodyPr/>
          <a:lstStyle/>
          <a:p>
            <a:r>
              <a:rPr lang="en-US" dirty="0" smtClean="0"/>
              <a:t>1</a:t>
            </a:r>
            <a:r>
              <a:rPr lang="en-US" baseline="30000" dirty="0" smtClean="0"/>
              <a:t>st</a:t>
            </a:r>
            <a:r>
              <a:rPr lang="en-US" dirty="0" smtClean="0"/>
              <a:t> meeting is scheduled for May 9, 2017</a:t>
            </a:r>
          </a:p>
          <a:p>
            <a:pPr>
              <a:spcBef>
                <a:spcPts val="1800"/>
              </a:spcBef>
            </a:pPr>
            <a:r>
              <a:rPr lang="en-US" dirty="0" smtClean="0"/>
              <a:t>In the meantime, IMS staff have been meeting to review technical implementation.  </a:t>
            </a:r>
            <a:endParaRPr lang="en-US" dirty="0"/>
          </a:p>
        </p:txBody>
      </p:sp>
    </p:spTree>
    <p:extLst>
      <p:ext uri="{BB962C8B-B14F-4D97-AF65-F5344CB8AC3E}">
        <p14:creationId xmlns:p14="http://schemas.microsoft.com/office/powerpoint/2010/main" val="1053158784"/>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6" name="Straight Connector 5"/>
          <p:cNvCxnSpPr/>
          <p:nvPr/>
        </p:nvCxnSpPr>
        <p:spPr>
          <a:xfrm>
            <a:off x="5257800" y="0"/>
            <a:ext cx="76200" cy="6858000"/>
          </a:xfrm>
          <a:prstGeom prst="line">
            <a:avLst/>
          </a:prstGeom>
          <a:ln w="50800">
            <a:solidFill>
              <a:srgbClr val="C2BFE7"/>
            </a:solidFill>
          </a:ln>
        </p:spPr>
        <p:style>
          <a:lnRef idx="1">
            <a:schemeClr val="accent1"/>
          </a:lnRef>
          <a:fillRef idx="0">
            <a:schemeClr val="accent1"/>
          </a:fillRef>
          <a:effectRef idx="0">
            <a:schemeClr val="accent1"/>
          </a:effectRef>
          <a:fontRef idx="minor">
            <a:schemeClr val="tx1"/>
          </a:fontRef>
        </p:style>
      </p:cxnSp>
      <p:grpSp>
        <p:nvGrpSpPr>
          <p:cNvPr id="103" name="Group 102"/>
          <p:cNvGrpSpPr/>
          <p:nvPr/>
        </p:nvGrpSpPr>
        <p:grpSpPr>
          <a:xfrm>
            <a:off x="4343400" y="228600"/>
            <a:ext cx="3487532" cy="369332"/>
            <a:chOff x="5062256" y="307433"/>
            <a:chExt cx="3487532" cy="369332"/>
          </a:xfrm>
        </p:grpSpPr>
        <p:pic>
          <p:nvPicPr>
            <p:cNvPr id="22" name="Picture 21"/>
            <p:cNvPicPr>
              <a:picLocks noChangeAspect="1"/>
            </p:cNvPicPr>
            <p:nvPr/>
          </p:nvPicPr>
          <p:blipFill>
            <a:blip r:embed="rId3"/>
            <a:stretch>
              <a:fillRect/>
            </a:stretch>
          </p:blipFill>
          <p:spPr>
            <a:xfrm>
              <a:off x="5715000" y="401785"/>
              <a:ext cx="174802" cy="180629"/>
            </a:xfrm>
            <a:prstGeom prst="rect">
              <a:avLst/>
            </a:prstGeom>
          </p:spPr>
        </p:pic>
        <p:sp>
          <p:nvSpPr>
            <p:cNvPr id="42" name="TextBox 41"/>
            <p:cNvSpPr txBox="1"/>
            <p:nvPr/>
          </p:nvSpPr>
          <p:spPr>
            <a:xfrm>
              <a:off x="5062256" y="307433"/>
              <a:ext cx="652743" cy="369332"/>
            </a:xfrm>
            <a:prstGeom prst="rect">
              <a:avLst/>
            </a:prstGeom>
            <a:noFill/>
          </p:spPr>
          <p:txBody>
            <a:bodyPr wrap="none" rtlCol="0">
              <a:spAutoFit/>
            </a:bodyPr>
            <a:lstStyle/>
            <a:p>
              <a:r>
                <a:rPr lang="en-US" dirty="0">
                  <a:solidFill>
                    <a:srgbClr val="2D5597"/>
                  </a:solidFill>
                </a:rPr>
                <a:t>2005</a:t>
              </a:r>
            </a:p>
          </p:txBody>
        </p:sp>
        <p:sp>
          <p:nvSpPr>
            <p:cNvPr id="54" name="TextBox 53"/>
            <p:cNvSpPr txBox="1"/>
            <p:nvPr/>
          </p:nvSpPr>
          <p:spPr>
            <a:xfrm>
              <a:off x="6019800" y="307433"/>
              <a:ext cx="2529988" cy="369332"/>
            </a:xfrm>
            <a:prstGeom prst="rect">
              <a:avLst/>
            </a:prstGeom>
            <a:noFill/>
          </p:spPr>
          <p:txBody>
            <a:bodyPr wrap="none" rtlCol="0">
              <a:spAutoFit/>
            </a:bodyPr>
            <a:lstStyle/>
            <a:p>
              <a:r>
                <a:rPr lang="en-US" dirty="0" smtClean="0">
                  <a:solidFill>
                    <a:srgbClr val="2D5597"/>
                  </a:solidFill>
                </a:rPr>
                <a:t>Metropolitan Detroit CSS</a:t>
              </a:r>
              <a:endParaRPr lang="en-US" dirty="0">
                <a:solidFill>
                  <a:srgbClr val="2D5597"/>
                </a:solidFill>
              </a:endParaRPr>
            </a:p>
          </p:txBody>
        </p:sp>
      </p:grpSp>
      <p:grpSp>
        <p:nvGrpSpPr>
          <p:cNvPr id="97" name="Group 96"/>
          <p:cNvGrpSpPr/>
          <p:nvPr/>
        </p:nvGrpSpPr>
        <p:grpSpPr>
          <a:xfrm>
            <a:off x="4343400" y="714884"/>
            <a:ext cx="3730547" cy="369332"/>
            <a:chOff x="5062256" y="815666"/>
            <a:chExt cx="3730547" cy="369332"/>
          </a:xfrm>
        </p:grpSpPr>
        <p:pic>
          <p:nvPicPr>
            <p:cNvPr id="23" name="Picture 22"/>
            <p:cNvPicPr>
              <a:picLocks noChangeAspect="1"/>
            </p:cNvPicPr>
            <p:nvPr/>
          </p:nvPicPr>
          <p:blipFill>
            <a:blip r:embed="rId3"/>
            <a:stretch>
              <a:fillRect/>
            </a:stretch>
          </p:blipFill>
          <p:spPr>
            <a:xfrm>
              <a:off x="5715000" y="910018"/>
              <a:ext cx="174802" cy="180629"/>
            </a:xfrm>
            <a:prstGeom prst="rect">
              <a:avLst/>
            </a:prstGeom>
          </p:spPr>
        </p:pic>
        <p:sp>
          <p:nvSpPr>
            <p:cNvPr id="52" name="TextBox 51"/>
            <p:cNvSpPr txBox="1"/>
            <p:nvPr/>
          </p:nvSpPr>
          <p:spPr>
            <a:xfrm>
              <a:off x="5062256" y="815666"/>
              <a:ext cx="652743" cy="369332"/>
            </a:xfrm>
            <a:prstGeom prst="rect">
              <a:avLst/>
            </a:prstGeom>
            <a:noFill/>
          </p:spPr>
          <p:txBody>
            <a:bodyPr wrap="none" rtlCol="0">
              <a:spAutoFit/>
            </a:bodyPr>
            <a:lstStyle/>
            <a:p>
              <a:r>
                <a:rPr lang="en-US" dirty="0">
                  <a:solidFill>
                    <a:srgbClr val="2D5597"/>
                  </a:solidFill>
                </a:rPr>
                <a:t>2006</a:t>
              </a:r>
            </a:p>
          </p:txBody>
        </p:sp>
        <p:sp>
          <p:nvSpPr>
            <p:cNvPr id="55" name="TextBox 54"/>
            <p:cNvSpPr txBox="1"/>
            <p:nvPr/>
          </p:nvSpPr>
          <p:spPr>
            <a:xfrm>
              <a:off x="6019800" y="815666"/>
              <a:ext cx="2773003" cy="369332"/>
            </a:xfrm>
            <a:prstGeom prst="rect">
              <a:avLst/>
            </a:prstGeom>
            <a:noFill/>
          </p:spPr>
          <p:txBody>
            <a:bodyPr wrap="none" rtlCol="0">
              <a:spAutoFit/>
            </a:bodyPr>
            <a:lstStyle/>
            <a:p>
              <a:r>
                <a:rPr lang="en-US" dirty="0">
                  <a:solidFill>
                    <a:srgbClr val="2D5597"/>
                  </a:solidFill>
                </a:rPr>
                <a:t>Connecticut</a:t>
              </a:r>
              <a:r>
                <a:rPr lang="en-US" dirty="0" smtClean="0"/>
                <a:t> </a:t>
              </a:r>
              <a:r>
                <a:rPr lang="en-US" dirty="0">
                  <a:solidFill>
                    <a:srgbClr val="2D5597"/>
                  </a:solidFill>
                </a:rPr>
                <a:t>Tumor</a:t>
              </a:r>
              <a:r>
                <a:rPr lang="en-US" dirty="0" smtClean="0"/>
                <a:t> </a:t>
              </a:r>
              <a:r>
                <a:rPr lang="en-US" dirty="0">
                  <a:solidFill>
                    <a:srgbClr val="2D5597"/>
                  </a:solidFill>
                </a:rPr>
                <a:t>Registry</a:t>
              </a:r>
            </a:p>
          </p:txBody>
        </p:sp>
      </p:grpSp>
      <p:grpSp>
        <p:nvGrpSpPr>
          <p:cNvPr id="96" name="Group 95"/>
          <p:cNvGrpSpPr/>
          <p:nvPr/>
        </p:nvGrpSpPr>
        <p:grpSpPr>
          <a:xfrm>
            <a:off x="4343400" y="1201168"/>
            <a:ext cx="3762479" cy="646331"/>
            <a:chOff x="5062256" y="1258669"/>
            <a:chExt cx="3762479" cy="646331"/>
          </a:xfrm>
        </p:grpSpPr>
        <p:pic>
          <p:nvPicPr>
            <p:cNvPr id="24" name="Picture 23"/>
            <p:cNvPicPr>
              <a:picLocks noChangeAspect="1"/>
            </p:cNvPicPr>
            <p:nvPr/>
          </p:nvPicPr>
          <p:blipFill>
            <a:blip r:embed="rId3"/>
            <a:stretch>
              <a:fillRect/>
            </a:stretch>
          </p:blipFill>
          <p:spPr>
            <a:xfrm>
              <a:off x="5715000" y="1491520"/>
              <a:ext cx="174802" cy="180629"/>
            </a:xfrm>
            <a:prstGeom prst="rect">
              <a:avLst/>
            </a:prstGeom>
          </p:spPr>
        </p:pic>
        <p:sp>
          <p:nvSpPr>
            <p:cNvPr id="53" name="TextBox 52"/>
            <p:cNvSpPr txBox="1"/>
            <p:nvPr/>
          </p:nvSpPr>
          <p:spPr>
            <a:xfrm>
              <a:off x="5062256" y="1397168"/>
              <a:ext cx="652743" cy="369332"/>
            </a:xfrm>
            <a:prstGeom prst="rect">
              <a:avLst/>
            </a:prstGeom>
            <a:noFill/>
          </p:spPr>
          <p:txBody>
            <a:bodyPr wrap="none" rtlCol="0">
              <a:spAutoFit/>
            </a:bodyPr>
            <a:lstStyle/>
            <a:p>
              <a:r>
                <a:rPr lang="en-US" dirty="0">
                  <a:solidFill>
                    <a:srgbClr val="2D5597"/>
                  </a:solidFill>
                </a:rPr>
                <a:t>2007</a:t>
              </a:r>
            </a:p>
          </p:txBody>
        </p:sp>
        <p:sp>
          <p:nvSpPr>
            <p:cNvPr id="56" name="TextBox 55"/>
            <p:cNvSpPr txBox="1"/>
            <p:nvPr/>
          </p:nvSpPr>
          <p:spPr>
            <a:xfrm>
              <a:off x="6019800" y="1258669"/>
              <a:ext cx="2804935" cy="646331"/>
            </a:xfrm>
            <a:prstGeom prst="rect">
              <a:avLst/>
            </a:prstGeom>
            <a:noFill/>
          </p:spPr>
          <p:txBody>
            <a:bodyPr wrap="none" rtlCol="0">
              <a:spAutoFit/>
            </a:bodyPr>
            <a:lstStyle/>
            <a:p>
              <a:r>
                <a:rPr lang="en-US" dirty="0">
                  <a:solidFill>
                    <a:srgbClr val="2D5597"/>
                  </a:solidFill>
                </a:rPr>
                <a:t>Hawaii Tumor Registry</a:t>
              </a:r>
            </a:p>
            <a:p>
              <a:r>
                <a:rPr lang="en-US" dirty="0">
                  <a:solidFill>
                    <a:srgbClr val="2D5597"/>
                  </a:solidFill>
                </a:rPr>
                <a:t>New Mexico Tumor Registry</a:t>
              </a:r>
            </a:p>
          </p:txBody>
        </p:sp>
      </p:grpSp>
      <p:grpSp>
        <p:nvGrpSpPr>
          <p:cNvPr id="95" name="Group 94"/>
          <p:cNvGrpSpPr/>
          <p:nvPr/>
        </p:nvGrpSpPr>
        <p:grpSpPr>
          <a:xfrm>
            <a:off x="4343400" y="1964451"/>
            <a:ext cx="4263962" cy="923330"/>
            <a:chOff x="5062256" y="1938121"/>
            <a:chExt cx="4263962" cy="923330"/>
          </a:xfrm>
        </p:grpSpPr>
        <p:grpSp>
          <p:nvGrpSpPr>
            <p:cNvPr id="84" name="Group 83"/>
            <p:cNvGrpSpPr/>
            <p:nvPr/>
          </p:nvGrpSpPr>
          <p:grpSpPr>
            <a:xfrm>
              <a:off x="5715000" y="1938121"/>
              <a:ext cx="3611218" cy="923330"/>
              <a:chOff x="5715000" y="1938121"/>
              <a:chExt cx="3611218" cy="923330"/>
            </a:xfrm>
          </p:grpSpPr>
          <p:pic>
            <p:nvPicPr>
              <p:cNvPr id="26" name="Picture 25"/>
              <p:cNvPicPr>
                <a:picLocks noChangeAspect="1"/>
              </p:cNvPicPr>
              <p:nvPr/>
            </p:nvPicPr>
            <p:blipFill>
              <a:blip r:embed="rId3"/>
              <a:stretch>
                <a:fillRect/>
              </a:stretch>
            </p:blipFill>
            <p:spPr>
              <a:xfrm>
                <a:off x="5715000" y="2309472"/>
                <a:ext cx="174802" cy="180629"/>
              </a:xfrm>
              <a:prstGeom prst="rect">
                <a:avLst/>
              </a:prstGeom>
            </p:spPr>
          </p:pic>
          <p:sp>
            <p:nvSpPr>
              <p:cNvPr id="58" name="TextBox 57"/>
              <p:cNvSpPr txBox="1"/>
              <p:nvPr/>
            </p:nvSpPr>
            <p:spPr>
              <a:xfrm>
                <a:off x="6019800" y="1938121"/>
                <a:ext cx="3306418" cy="923330"/>
              </a:xfrm>
              <a:prstGeom prst="rect">
                <a:avLst/>
              </a:prstGeom>
              <a:noFill/>
            </p:spPr>
            <p:txBody>
              <a:bodyPr wrap="none" rtlCol="0">
                <a:spAutoFit/>
              </a:bodyPr>
              <a:lstStyle/>
              <a:p>
                <a:r>
                  <a:rPr lang="en-US" dirty="0">
                    <a:solidFill>
                      <a:srgbClr val="2D5597"/>
                    </a:solidFill>
                  </a:rPr>
                  <a:t>Alaska Native Tumor Registry</a:t>
                </a:r>
              </a:p>
              <a:p>
                <a:r>
                  <a:rPr lang="en-US" dirty="0">
                    <a:solidFill>
                      <a:srgbClr val="2D5597"/>
                    </a:solidFill>
                  </a:rPr>
                  <a:t>Cherokee Nation Cancer Program</a:t>
                </a:r>
              </a:p>
              <a:p>
                <a:r>
                  <a:rPr lang="en-US" dirty="0">
                    <a:solidFill>
                      <a:srgbClr val="2D5597"/>
                    </a:solidFill>
                  </a:rPr>
                  <a:t>State Health Registry of Iowa</a:t>
                </a:r>
              </a:p>
            </p:txBody>
          </p:sp>
        </p:grpSp>
        <p:sp>
          <p:nvSpPr>
            <p:cNvPr id="85" name="TextBox 84"/>
            <p:cNvSpPr txBox="1"/>
            <p:nvPr/>
          </p:nvSpPr>
          <p:spPr>
            <a:xfrm>
              <a:off x="5062256" y="2215120"/>
              <a:ext cx="652743" cy="369332"/>
            </a:xfrm>
            <a:prstGeom prst="rect">
              <a:avLst/>
            </a:prstGeom>
            <a:noFill/>
          </p:spPr>
          <p:txBody>
            <a:bodyPr wrap="none" rtlCol="0">
              <a:spAutoFit/>
            </a:bodyPr>
            <a:lstStyle/>
            <a:p>
              <a:r>
                <a:rPr lang="en-US" dirty="0">
                  <a:solidFill>
                    <a:srgbClr val="2D5597"/>
                  </a:solidFill>
                </a:rPr>
                <a:t>2008</a:t>
              </a:r>
            </a:p>
          </p:txBody>
        </p:sp>
      </p:grpSp>
      <p:grpSp>
        <p:nvGrpSpPr>
          <p:cNvPr id="94" name="Group 93"/>
          <p:cNvGrpSpPr/>
          <p:nvPr/>
        </p:nvGrpSpPr>
        <p:grpSpPr>
          <a:xfrm>
            <a:off x="4343400" y="3004733"/>
            <a:ext cx="3482081" cy="369332"/>
            <a:chOff x="5062256" y="2988711"/>
            <a:chExt cx="3482081" cy="369332"/>
          </a:xfrm>
        </p:grpSpPr>
        <p:grpSp>
          <p:nvGrpSpPr>
            <p:cNvPr id="83" name="Group 82"/>
            <p:cNvGrpSpPr/>
            <p:nvPr/>
          </p:nvGrpSpPr>
          <p:grpSpPr>
            <a:xfrm>
              <a:off x="5715000" y="2988711"/>
              <a:ext cx="2829337" cy="369332"/>
              <a:chOff x="5715000" y="3001549"/>
              <a:chExt cx="2829337" cy="369332"/>
            </a:xfrm>
          </p:grpSpPr>
          <p:pic>
            <p:nvPicPr>
              <p:cNvPr id="27" name="Picture 26"/>
              <p:cNvPicPr>
                <a:picLocks noChangeAspect="1"/>
              </p:cNvPicPr>
              <p:nvPr/>
            </p:nvPicPr>
            <p:blipFill>
              <a:blip r:embed="rId3"/>
              <a:stretch>
                <a:fillRect/>
              </a:stretch>
            </p:blipFill>
            <p:spPr>
              <a:xfrm>
                <a:off x="5715000" y="3095901"/>
                <a:ext cx="174802" cy="180629"/>
              </a:xfrm>
              <a:prstGeom prst="rect">
                <a:avLst/>
              </a:prstGeom>
            </p:spPr>
          </p:pic>
          <p:sp>
            <p:nvSpPr>
              <p:cNvPr id="59" name="TextBox 58"/>
              <p:cNvSpPr txBox="1"/>
              <p:nvPr/>
            </p:nvSpPr>
            <p:spPr>
              <a:xfrm>
                <a:off x="6019800" y="3001549"/>
                <a:ext cx="2524537" cy="369332"/>
              </a:xfrm>
              <a:prstGeom prst="rect">
                <a:avLst/>
              </a:prstGeom>
              <a:noFill/>
            </p:spPr>
            <p:txBody>
              <a:bodyPr wrap="none" rtlCol="0">
                <a:spAutoFit/>
              </a:bodyPr>
              <a:lstStyle/>
              <a:p>
                <a:r>
                  <a:rPr lang="en-US" dirty="0">
                    <a:solidFill>
                      <a:srgbClr val="2D5597"/>
                    </a:solidFill>
                  </a:rPr>
                  <a:t>Louisiana Tumor Registry</a:t>
                </a:r>
              </a:p>
            </p:txBody>
          </p:sp>
        </p:grpSp>
        <p:sp>
          <p:nvSpPr>
            <p:cNvPr id="86" name="TextBox 85"/>
            <p:cNvSpPr txBox="1"/>
            <p:nvPr/>
          </p:nvSpPr>
          <p:spPr>
            <a:xfrm>
              <a:off x="5062256" y="2988711"/>
              <a:ext cx="652743" cy="369332"/>
            </a:xfrm>
            <a:prstGeom prst="rect">
              <a:avLst/>
            </a:prstGeom>
            <a:noFill/>
          </p:spPr>
          <p:txBody>
            <a:bodyPr wrap="none" rtlCol="0">
              <a:spAutoFit/>
            </a:bodyPr>
            <a:lstStyle/>
            <a:p>
              <a:r>
                <a:rPr lang="en-US" dirty="0">
                  <a:solidFill>
                    <a:srgbClr val="2D5597"/>
                  </a:solidFill>
                </a:rPr>
                <a:t>2009</a:t>
              </a:r>
            </a:p>
          </p:txBody>
        </p:sp>
      </p:grpSp>
      <p:grpSp>
        <p:nvGrpSpPr>
          <p:cNvPr id="93" name="Group 92"/>
          <p:cNvGrpSpPr/>
          <p:nvPr/>
        </p:nvGrpSpPr>
        <p:grpSpPr>
          <a:xfrm>
            <a:off x="4343400" y="3491017"/>
            <a:ext cx="4449718" cy="369332"/>
            <a:chOff x="5062256" y="3522155"/>
            <a:chExt cx="4449718" cy="369332"/>
          </a:xfrm>
        </p:grpSpPr>
        <p:grpSp>
          <p:nvGrpSpPr>
            <p:cNvPr id="82" name="Group 81"/>
            <p:cNvGrpSpPr/>
            <p:nvPr/>
          </p:nvGrpSpPr>
          <p:grpSpPr>
            <a:xfrm>
              <a:off x="5715000" y="3522155"/>
              <a:ext cx="3796974" cy="369332"/>
              <a:chOff x="5715000" y="3541646"/>
              <a:chExt cx="3796974" cy="369332"/>
            </a:xfrm>
          </p:grpSpPr>
          <p:pic>
            <p:nvPicPr>
              <p:cNvPr id="28" name="Picture 27"/>
              <p:cNvPicPr>
                <a:picLocks noChangeAspect="1"/>
              </p:cNvPicPr>
              <p:nvPr/>
            </p:nvPicPr>
            <p:blipFill>
              <a:blip r:embed="rId3"/>
              <a:stretch>
                <a:fillRect/>
              </a:stretch>
            </p:blipFill>
            <p:spPr>
              <a:xfrm>
                <a:off x="5715000" y="3635998"/>
                <a:ext cx="174802" cy="180629"/>
              </a:xfrm>
              <a:prstGeom prst="rect">
                <a:avLst/>
              </a:prstGeom>
            </p:spPr>
          </p:pic>
          <p:sp>
            <p:nvSpPr>
              <p:cNvPr id="60" name="TextBox 59"/>
              <p:cNvSpPr txBox="1"/>
              <p:nvPr/>
            </p:nvSpPr>
            <p:spPr>
              <a:xfrm>
                <a:off x="6019800" y="3541646"/>
                <a:ext cx="3492174" cy="369332"/>
              </a:xfrm>
              <a:prstGeom prst="rect">
                <a:avLst/>
              </a:prstGeom>
              <a:noFill/>
            </p:spPr>
            <p:txBody>
              <a:bodyPr wrap="none" rtlCol="0">
                <a:spAutoFit/>
              </a:bodyPr>
              <a:lstStyle/>
              <a:p>
                <a:r>
                  <a:rPr lang="en-US" dirty="0" smtClean="0">
                    <a:solidFill>
                      <a:srgbClr val="2D5597"/>
                    </a:solidFill>
                  </a:rPr>
                  <a:t>Seattle Cancer Surveillance System </a:t>
                </a:r>
                <a:endParaRPr lang="en-US" dirty="0">
                  <a:solidFill>
                    <a:srgbClr val="2D5597"/>
                  </a:solidFill>
                </a:endParaRPr>
              </a:p>
            </p:txBody>
          </p:sp>
        </p:grpSp>
        <p:sp>
          <p:nvSpPr>
            <p:cNvPr id="87" name="TextBox 86"/>
            <p:cNvSpPr txBox="1"/>
            <p:nvPr/>
          </p:nvSpPr>
          <p:spPr>
            <a:xfrm>
              <a:off x="5062256" y="3522155"/>
              <a:ext cx="652743" cy="369332"/>
            </a:xfrm>
            <a:prstGeom prst="rect">
              <a:avLst/>
            </a:prstGeom>
            <a:noFill/>
          </p:spPr>
          <p:txBody>
            <a:bodyPr wrap="none" rtlCol="0">
              <a:spAutoFit/>
            </a:bodyPr>
            <a:lstStyle/>
            <a:p>
              <a:r>
                <a:rPr lang="en-US" dirty="0">
                  <a:solidFill>
                    <a:srgbClr val="2D5597"/>
                  </a:solidFill>
                </a:rPr>
                <a:t>2010</a:t>
              </a:r>
            </a:p>
          </p:txBody>
        </p:sp>
      </p:grpSp>
      <p:grpSp>
        <p:nvGrpSpPr>
          <p:cNvPr id="102" name="Group 101"/>
          <p:cNvGrpSpPr/>
          <p:nvPr/>
        </p:nvGrpSpPr>
        <p:grpSpPr>
          <a:xfrm>
            <a:off x="4343400" y="3977301"/>
            <a:ext cx="3099221" cy="369332"/>
            <a:chOff x="5062256" y="4106876"/>
            <a:chExt cx="3099221" cy="369332"/>
          </a:xfrm>
        </p:grpSpPr>
        <p:grpSp>
          <p:nvGrpSpPr>
            <p:cNvPr id="81" name="Group 80"/>
            <p:cNvGrpSpPr/>
            <p:nvPr/>
          </p:nvGrpSpPr>
          <p:grpSpPr>
            <a:xfrm>
              <a:off x="5715000" y="4106876"/>
              <a:ext cx="2446477" cy="369332"/>
              <a:chOff x="5715000" y="4114274"/>
              <a:chExt cx="2446477" cy="369332"/>
            </a:xfrm>
          </p:grpSpPr>
          <p:pic>
            <p:nvPicPr>
              <p:cNvPr id="29" name="Picture 28"/>
              <p:cNvPicPr>
                <a:picLocks noChangeAspect="1"/>
              </p:cNvPicPr>
              <p:nvPr/>
            </p:nvPicPr>
            <p:blipFill>
              <a:blip r:embed="rId3"/>
              <a:stretch>
                <a:fillRect/>
              </a:stretch>
            </p:blipFill>
            <p:spPr>
              <a:xfrm>
                <a:off x="5715000" y="4208626"/>
                <a:ext cx="174802" cy="180629"/>
              </a:xfrm>
              <a:prstGeom prst="rect">
                <a:avLst/>
              </a:prstGeom>
            </p:spPr>
          </p:pic>
          <p:sp>
            <p:nvSpPr>
              <p:cNvPr id="61" name="TextBox 60"/>
              <p:cNvSpPr txBox="1"/>
              <p:nvPr/>
            </p:nvSpPr>
            <p:spPr>
              <a:xfrm>
                <a:off x="6019800" y="4114274"/>
                <a:ext cx="2141677" cy="369332"/>
              </a:xfrm>
              <a:prstGeom prst="rect">
                <a:avLst/>
              </a:prstGeom>
              <a:noFill/>
            </p:spPr>
            <p:txBody>
              <a:bodyPr wrap="none" rtlCol="0">
                <a:spAutoFit/>
              </a:bodyPr>
              <a:lstStyle/>
              <a:p>
                <a:r>
                  <a:rPr lang="en-US" dirty="0">
                    <a:solidFill>
                      <a:srgbClr val="2D5597"/>
                    </a:solidFill>
                  </a:rPr>
                  <a:t>Utah Cancer Registry</a:t>
                </a:r>
              </a:p>
            </p:txBody>
          </p:sp>
        </p:grpSp>
        <p:sp>
          <p:nvSpPr>
            <p:cNvPr id="88" name="TextBox 87"/>
            <p:cNvSpPr txBox="1"/>
            <p:nvPr/>
          </p:nvSpPr>
          <p:spPr>
            <a:xfrm>
              <a:off x="5062256" y="4106876"/>
              <a:ext cx="652743" cy="369332"/>
            </a:xfrm>
            <a:prstGeom prst="rect">
              <a:avLst/>
            </a:prstGeom>
            <a:noFill/>
          </p:spPr>
          <p:txBody>
            <a:bodyPr wrap="none" rtlCol="0">
              <a:spAutoFit/>
            </a:bodyPr>
            <a:lstStyle/>
            <a:p>
              <a:r>
                <a:rPr lang="en-US" dirty="0">
                  <a:solidFill>
                    <a:srgbClr val="2D5597"/>
                  </a:solidFill>
                </a:rPr>
                <a:t>2011</a:t>
              </a:r>
            </a:p>
          </p:txBody>
        </p:sp>
      </p:grpSp>
      <p:grpSp>
        <p:nvGrpSpPr>
          <p:cNvPr id="101" name="Group 100"/>
          <p:cNvGrpSpPr/>
          <p:nvPr/>
        </p:nvGrpSpPr>
        <p:grpSpPr>
          <a:xfrm>
            <a:off x="4343400" y="4463585"/>
            <a:ext cx="4507618" cy="369332"/>
            <a:chOff x="5062256" y="4607448"/>
            <a:chExt cx="4507618" cy="369332"/>
          </a:xfrm>
        </p:grpSpPr>
        <p:grpSp>
          <p:nvGrpSpPr>
            <p:cNvPr id="80" name="Group 79"/>
            <p:cNvGrpSpPr/>
            <p:nvPr/>
          </p:nvGrpSpPr>
          <p:grpSpPr>
            <a:xfrm>
              <a:off x="5715000" y="4607448"/>
              <a:ext cx="3854874" cy="369332"/>
              <a:chOff x="5715000" y="4618308"/>
              <a:chExt cx="3854874" cy="369332"/>
            </a:xfrm>
          </p:grpSpPr>
          <p:pic>
            <p:nvPicPr>
              <p:cNvPr id="30" name="Picture 29"/>
              <p:cNvPicPr>
                <a:picLocks noChangeAspect="1"/>
              </p:cNvPicPr>
              <p:nvPr/>
            </p:nvPicPr>
            <p:blipFill>
              <a:blip r:embed="rId3"/>
              <a:stretch>
                <a:fillRect/>
              </a:stretch>
            </p:blipFill>
            <p:spPr>
              <a:xfrm>
                <a:off x="5715000" y="4712660"/>
                <a:ext cx="174802" cy="180629"/>
              </a:xfrm>
              <a:prstGeom prst="rect">
                <a:avLst/>
              </a:prstGeom>
            </p:spPr>
          </p:pic>
          <p:sp>
            <p:nvSpPr>
              <p:cNvPr id="62" name="TextBox 61"/>
              <p:cNvSpPr txBox="1"/>
              <p:nvPr/>
            </p:nvSpPr>
            <p:spPr>
              <a:xfrm>
                <a:off x="6019800" y="4618308"/>
                <a:ext cx="3550074" cy="369332"/>
              </a:xfrm>
              <a:prstGeom prst="rect">
                <a:avLst/>
              </a:prstGeom>
              <a:noFill/>
            </p:spPr>
            <p:txBody>
              <a:bodyPr wrap="none" rtlCol="0">
                <a:spAutoFit/>
              </a:bodyPr>
              <a:lstStyle/>
              <a:p>
                <a:r>
                  <a:rPr lang="en-US" dirty="0">
                    <a:solidFill>
                      <a:srgbClr val="2D5597"/>
                    </a:solidFill>
                  </a:rPr>
                  <a:t>Georgia </a:t>
                </a:r>
                <a:r>
                  <a:rPr lang="en-US" dirty="0" smtClean="0">
                    <a:solidFill>
                      <a:srgbClr val="2D5597"/>
                    </a:solidFill>
                  </a:rPr>
                  <a:t>Center for Cancer </a:t>
                </a:r>
                <a:r>
                  <a:rPr lang="en-US" dirty="0">
                    <a:solidFill>
                      <a:srgbClr val="2D5597"/>
                    </a:solidFill>
                  </a:rPr>
                  <a:t>Statistics </a:t>
                </a:r>
              </a:p>
            </p:txBody>
          </p:sp>
        </p:grpSp>
        <p:sp>
          <p:nvSpPr>
            <p:cNvPr id="89" name="TextBox 88"/>
            <p:cNvSpPr txBox="1"/>
            <p:nvPr/>
          </p:nvSpPr>
          <p:spPr>
            <a:xfrm>
              <a:off x="5062256" y="4607448"/>
              <a:ext cx="652743" cy="369332"/>
            </a:xfrm>
            <a:prstGeom prst="rect">
              <a:avLst/>
            </a:prstGeom>
            <a:noFill/>
          </p:spPr>
          <p:txBody>
            <a:bodyPr wrap="none" rtlCol="0">
              <a:spAutoFit/>
            </a:bodyPr>
            <a:lstStyle/>
            <a:p>
              <a:r>
                <a:rPr lang="en-US" dirty="0">
                  <a:solidFill>
                    <a:srgbClr val="2D5597"/>
                  </a:solidFill>
                </a:rPr>
                <a:t>2012</a:t>
              </a:r>
            </a:p>
          </p:txBody>
        </p:sp>
      </p:grpSp>
      <p:grpSp>
        <p:nvGrpSpPr>
          <p:cNvPr id="100" name="Group 99"/>
          <p:cNvGrpSpPr/>
          <p:nvPr/>
        </p:nvGrpSpPr>
        <p:grpSpPr>
          <a:xfrm>
            <a:off x="4343400" y="4949869"/>
            <a:ext cx="4230941" cy="369332"/>
            <a:chOff x="5062256" y="5208022"/>
            <a:chExt cx="4230941" cy="369332"/>
          </a:xfrm>
        </p:grpSpPr>
        <p:grpSp>
          <p:nvGrpSpPr>
            <p:cNvPr id="77" name="Group 76"/>
            <p:cNvGrpSpPr/>
            <p:nvPr/>
          </p:nvGrpSpPr>
          <p:grpSpPr>
            <a:xfrm>
              <a:off x="5715000" y="5208022"/>
              <a:ext cx="3578197" cy="369332"/>
              <a:chOff x="5715000" y="5211084"/>
              <a:chExt cx="3578197" cy="369332"/>
            </a:xfrm>
          </p:grpSpPr>
          <p:pic>
            <p:nvPicPr>
              <p:cNvPr id="31" name="Picture 30"/>
              <p:cNvPicPr>
                <a:picLocks noChangeAspect="1"/>
              </p:cNvPicPr>
              <p:nvPr/>
            </p:nvPicPr>
            <p:blipFill>
              <a:blip r:embed="rId3"/>
              <a:stretch>
                <a:fillRect/>
              </a:stretch>
            </p:blipFill>
            <p:spPr>
              <a:xfrm>
                <a:off x="5715000" y="5305436"/>
                <a:ext cx="174802" cy="180629"/>
              </a:xfrm>
              <a:prstGeom prst="rect">
                <a:avLst/>
              </a:prstGeom>
            </p:spPr>
          </p:pic>
          <p:sp>
            <p:nvSpPr>
              <p:cNvPr id="63" name="TextBox 62"/>
              <p:cNvSpPr txBox="1"/>
              <p:nvPr/>
            </p:nvSpPr>
            <p:spPr>
              <a:xfrm>
                <a:off x="6019800" y="5211084"/>
                <a:ext cx="3273397" cy="369332"/>
              </a:xfrm>
              <a:prstGeom prst="rect">
                <a:avLst/>
              </a:prstGeom>
              <a:noFill/>
            </p:spPr>
            <p:txBody>
              <a:bodyPr wrap="none" rtlCol="0">
                <a:spAutoFit/>
              </a:bodyPr>
              <a:lstStyle/>
              <a:p>
                <a:r>
                  <a:rPr lang="en-US" dirty="0">
                    <a:solidFill>
                      <a:srgbClr val="2D5597"/>
                    </a:solidFill>
                  </a:rPr>
                  <a:t>New</a:t>
                </a:r>
                <a:r>
                  <a:rPr lang="en-US" dirty="0" smtClean="0"/>
                  <a:t> </a:t>
                </a:r>
                <a:r>
                  <a:rPr lang="en-US" dirty="0" smtClean="0">
                    <a:solidFill>
                      <a:srgbClr val="2D5597"/>
                    </a:solidFill>
                  </a:rPr>
                  <a:t>Jersey State Cancer Registry</a:t>
                </a:r>
                <a:endParaRPr lang="en-US" dirty="0">
                  <a:solidFill>
                    <a:srgbClr val="2D5597"/>
                  </a:solidFill>
                </a:endParaRPr>
              </a:p>
            </p:txBody>
          </p:sp>
        </p:grpSp>
        <p:sp>
          <p:nvSpPr>
            <p:cNvPr id="90" name="TextBox 89"/>
            <p:cNvSpPr txBox="1"/>
            <p:nvPr/>
          </p:nvSpPr>
          <p:spPr>
            <a:xfrm>
              <a:off x="5062256" y="5208022"/>
              <a:ext cx="652743" cy="369332"/>
            </a:xfrm>
            <a:prstGeom prst="rect">
              <a:avLst/>
            </a:prstGeom>
            <a:noFill/>
          </p:spPr>
          <p:txBody>
            <a:bodyPr wrap="none" rtlCol="0">
              <a:spAutoFit/>
            </a:bodyPr>
            <a:lstStyle/>
            <a:p>
              <a:r>
                <a:rPr lang="en-US" dirty="0">
                  <a:solidFill>
                    <a:srgbClr val="2D5597"/>
                  </a:solidFill>
                </a:rPr>
                <a:t>2013</a:t>
              </a:r>
            </a:p>
          </p:txBody>
        </p:sp>
      </p:grpSp>
      <p:grpSp>
        <p:nvGrpSpPr>
          <p:cNvPr id="99" name="Group 98"/>
          <p:cNvGrpSpPr/>
          <p:nvPr/>
        </p:nvGrpSpPr>
        <p:grpSpPr>
          <a:xfrm>
            <a:off x="4343400" y="5436153"/>
            <a:ext cx="4058842" cy="369332"/>
            <a:chOff x="5062256" y="5738325"/>
            <a:chExt cx="4058842" cy="369332"/>
          </a:xfrm>
        </p:grpSpPr>
        <p:grpSp>
          <p:nvGrpSpPr>
            <p:cNvPr id="78" name="Group 77"/>
            <p:cNvGrpSpPr/>
            <p:nvPr/>
          </p:nvGrpSpPr>
          <p:grpSpPr>
            <a:xfrm>
              <a:off x="5715000" y="5738325"/>
              <a:ext cx="3406098" cy="369332"/>
              <a:chOff x="5715000" y="5747508"/>
              <a:chExt cx="3406098" cy="369332"/>
            </a:xfrm>
          </p:grpSpPr>
          <p:pic>
            <p:nvPicPr>
              <p:cNvPr id="32" name="Picture 31"/>
              <p:cNvPicPr>
                <a:picLocks noChangeAspect="1"/>
              </p:cNvPicPr>
              <p:nvPr/>
            </p:nvPicPr>
            <p:blipFill>
              <a:blip r:embed="rId3"/>
              <a:stretch>
                <a:fillRect/>
              </a:stretch>
            </p:blipFill>
            <p:spPr>
              <a:xfrm>
                <a:off x="5715000" y="5841860"/>
                <a:ext cx="174802" cy="180629"/>
              </a:xfrm>
              <a:prstGeom prst="rect">
                <a:avLst/>
              </a:prstGeom>
            </p:spPr>
          </p:pic>
          <p:sp>
            <p:nvSpPr>
              <p:cNvPr id="64" name="TextBox 63"/>
              <p:cNvSpPr txBox="1"/>
              <p:nvPr/>
            </p:nvSpPr>
            <p:spPr>
              <a:xfrm>
                <a:off x="6019800" y="5747508"/>
                <a:ext cx="3101298" cy="369332"/>
              </a:xfrm>
              <a:prstGeom prst="rect">
                <a:avLst/>
              </a:prstGeom>
              <a:noFill/>
            </p:spPr>
            <p:txBody>
              <a:bodyPr wrap="none" rtlCol="0">
                <a:spAutoFit/>
              </a:bodyPr>
              <a:lstStyle/>
              <a:p>
                <a:r>
                  <a:rPr lang="en-US" dirty="0">
                    <a:solidFill>
                      <a:srgbClr val="2D5597"/>
                    </a:solidFill>
                  </a:rPr>
                  <a:t>New</a:t>
                </a:r>
                <a:r>
                  <a:rPr lang="en-US" dirty="0" smtClean="0"/>
                  <a:t> </a:t>
                </a:r>
                <a:r>
                  <a:rPr lang="en-US" dirty="0" smtClean="0">
                    <a:solidFill>
                      <a:srgbClr val="2D5597"/>
                    </a:solidFill>
                  </a:rPr>
                  <a:t>York State Cancer </a:t>
                </a:r>
                <a:r>
                  <a:rPr lang="en-US" dirty="0" smtClean="0">
                    <a:solidFill>
                      <a:srgbClr val="2D5597"/>
                    </a:solidFill>
                  </a:rPr>
                  <a:t>Registry</a:t>
                </a:r>
                <a:endParaRPr lang="en-US" dirty="0">
                  <a:solidFill>
                    <a:srgbClr val="2D5597"/>
                  </a:solidFill>
                </a:endParaRPr>
              </a:p>
            </p:txBody>
          </p:sp>
        </p:grpSp>
        <p:sp>
          <p:nvSpPr>
            <p:cNvPr id="91" name="TextBox 90"/>
            <p:cNvSpPr txBox="1"/>
            <p:nvPr/>
          </p:nvSpPr>
          <p:spPr>
            <a:xfrm>
              <a:off x="5062256" y="5738325"/>
              <a:ext cx="652743" cy="369332"/>
            </a:xfrm>
            <a:prstGeom prst="rect">
              <a:avLst/>
            </a:prstGeom>
            <a:noFill/>
          </p:spPr>
          <p:txBody>
            <a:bodyPr wrap="none" rtlCol="0">
              <a:spAutoFit/>
            </a:bodyPr>
            <a:lstStyle/>
            <a:p>
              <a:r>
                <a:rPr lang="en-US" dirty="0">
                  <a:solidFill>
                    <a:srgbClr val="2D5597"/>
                  </a:solidFill>
                </a:rPr>
                <a:t>2016</a:t>
              </a:r>
            </a:p>
          </p:txBody>
        </p:sp>
      </p:grpSp>
      <p:grpSp>
        <p:nvGrpSpPr>
          <p:cNvPr id="98" name="Group 97"/>
          <p:cNvGrpSpPr/>
          <p:nvPr/>
        </p:nvGrpSpPr>
        <p:grpSpPr>
          <a:xfrm>
            <a:off x="4343400" y="5922437"/>
            <a:ext cx="4806546" cy="369332"/>
            <a:chOff x="5062256" y="6283530"/>
            <a:chExt cx="4806546" cy="369332"/>
          </a:xfrm>
        </p:grpSpPr>
        <p:grpSp>
          <p:nvGrpSpPr>
            <p:cNvPr id="79" name="Group 78"/>
            <p:cNvGrpSpPr/>
            <p:nvPr/>
          </p:nvGrpSpPr>
          <p:grpSpPr>
            <a:xfrm>
              <a:off x="5715000" y="6283530"/>
              <a:ext cx="4153802" cy="369332"/>
              <a:chOff x="5715000" y="6283933"/>
              <a:chExt cx="4153802" cy="369332"/>
            </a:xfrm>
          </p:grpSpPr>
          <p:pic>
            <p:nvPicPr>
              <p:cNvPr id="33" name="Picture 32"/>
              <p:cNvPicPr>
                <a:picLocks noChangeAspect="1"/>
              </p:cNvPicPr>
              <p:nvPr/>
            </p:nvPicPr>
            <p:blipFill>
              <a:blip r:embed="rId3"/>
              <a:stretch>
                <a:fillRect/>
              </a:stretch>
            </p:blipFill>
            <p:spPr>
              <a:xfrm>
                <a:off x="5715000" y="6378285"/>
                <a:ext cx="174802" cy="180629"/>
              </a:xfrm>
              <a:prstGeom prst="rect">
                <a:avLst/>
              </a:prstGeom>
            </p:spPr>
          </p:pic>
          <p:sp>
            <p:nvSpPr>
              <p:cNvPr id="65" name="TextBox 64"/>
              <p:cNvSpPr txBox="1"/>
              <p:nvPr/>
            </p:nvSpPr>
            <p:spPr>
              <a:xfrm>
                <a:off x="6019800" y="6283933"/>
                <a:ext cx="3849002" cy="369332"/>
              </a:xfrm>
              <a:prstGeom prst="rect">
                <a:avLst/>
              </a:prstGeom>
              <a:noFill/>
            </p:spPr>
            <p:txBody>
              <a:bodyPr wrap="none" rtlCol="0">
                <a:spAutoFit/>
              </a:bodyPr>
              <a:lstStyle/>
              <a:p>
                <a:r>
                  <a:rPr lang="en-US" dirty="0" smtClean="0">
                    <a:solidFill>
                      <a:srgbClr val="2D5597"/>
                    </a:solidFill>
                  </a:rPr>
                  <a:t>Minnesota Cancer Surveillance System</a:t>
                </a:r>
                <a:r>
                  <a:rPr lang="en-US" dirty="0" smtClean="0"/>
                  <a:t> </a:t>
                </a:r>
                <a:endParaRPr lang="en-US" dirty="0"/>
              </a:p>
            </p:txBody>
          </p:sp>
        </p:grpSp>
        <p:sp>
          <p:nvSpPr>
            <p:cNvPr id="92" name="TextBox 91"/>
            <p:cNvSpPr txBox="1"/>
            <p:nvPr/>
          </p:nvSpPr>
          <p:spPr>
            <a:xfrm>
              <a:off x="5062256" y="6283530"/>
              <a:ext cx="652743" cy="369332"/>
            </a:xfrm>
            <a:prstGeom prst="rect">
              <a:avLst/>
            </a:prstGeom>
            <a:noFill/>
          </p:spPr>
          <p:txBody>
            <a:bodyPr wrap="none" rtlCol="0">
              <a:spAutoFit/>
            </a:bodyPr>
            <a:lstStyle/>
            <a:p>
              <a:r>
                <a:rPr lang="en-US" dirty="0">
                  <a:solidFill>
                    <a:srgbClr val="2D5597"/>
                  </a:solidFill>
                </a:rPr>
                <a:t>2017</a:t>
              </a:r>
            </a:p>
          </p:txBody>
        </p:sp>
      </p:grpSp>
      <p:sp>
        <p:nvSpPr>
          <p:cNvPr id="104" name="TextBox 103"/>
          <p:cNvSpPr txBox="1"/>
          <p:nvPr/>
        </p:nvSpPr>
        <p:spPr>
          <a:xfrm>
            <a:off x="137525" y="228600"/>
            <a:ext cx="4119021" cy="584775"/>
          </a:xfrm>
          <a:prstGeom prst="rect">
            <a:avLst/>
          </a:prstGeom>
          <a:noFill/>
        </p:spPr>
        <p:txBody>
          <a:bodyPr wrap="square" rtlCol="0">
            <a:spAutoFit/>
          </a:bodyPr>
          <a:lstStyle/>
          <a:p>
            <a:r>
              <a:rPr lang="en-US" sz="3200" dirty="0">
                <a:solidFill>
                  <a:srgbClr val="2D5597"/>
                </a:solidFill>
              </a:rPr>
              <a:t>SEER*DMS </a:t>
            </a:r>
            <a:r>
              <a:rPr lang="en-US" sz="3200" dirty="0" smtClean="0">
                <a:solidFill>
                  <a:srgbClr val="2D5597"/>
                </a:solidFill>
              </a:rPr>
              <a:t>Registries</a:t>
            </a:r>
            <a:endParaRPr lang="en-US" sz="3200" dirty="0">
              <a:solidFill>
                <a:srgbClr val="2D5597"/>
              </a:solidFill>
            </a:endParaRPr>
          </a:p>
        </p:txBody>
      </p:sp>
      <p:grpSp>
        <p:nvGrpSpPr>
          <p:cNvPr id="107" name="Group 106"/>
          <p:cNvGrpSpPr/>
          <p:nvPr/>
        </p:nvGrpSpPr>
        <p:grpSpPr>
          <a:xfrm>
            <a:off x="4343400" y="6408718"/>
            <a:ext cx="3554217" cy="369332"/>
            <a:chOff x="5062256" y="6283530"/>
            <a:chExt cx="3554217" cy="369332"/>
          </a:xfrm>
        </p:grpSpPr>
        <p:grpSp>
          <p:nvGrpSpPr>
            <p:cNvPr id="108" name="Group 107"/>
            <p:cNvGrpSpPr/>
            <p:nvPr/>
          </p:nvGrpSpPr>
          <p:grpSpPr>
            <a:xfrm>
              <a:off x="5715000" y="6283530"/>
              <a:ext cx="2901473" cy="369332"/>
              <a:chOff x="5715000" y="6283933"/>
              <a:chExt cx="2901473" cy="369332"/>
            </a:xfrm>
          </p:grpSpPr>
          <p:pic>
            <p:nvPicPr>
              <p:cNvPr id="110" name="Picture 109"/>
              <p:cNvPicPr>
                <a:picLocks noChangeAspect="1"/>
              </p:cNvPicPr>
              <p:nvPr/>
            </p:nvPicPr>
            <p:blipFill>
              <a:blip r:embed="rId3"/>
              <a:stretch>
                <a:fillRect/>
              </a:stretch>
            </p:blipFill>
            <p:spPr>
              <a:xfrm>
                <a:off x="5715000" y="6378285"/>
                <a:ext cx="174802" cy="180629"/>
              </a:xfrm>
              <a:prstGeom prst="rect">
                <a:avLst/>
              </a:prstGeom>
            </p:spPr>
          </p:pic>
          <p:sp>
            <p:nvSpPr>
              <p:cNvPr id="111" name="TextBox 110"/>
              <p:cNvSpPr txBox="1"/>
              <p:nvPr/>
            </p:nvSpPr>
            <p:spPr>
              <a:xfrm>
                <a:off x="6019800" y="6283933"/>
                <a:ext cx="2596673" cy="369332"/>
              </a:xfrm>
              <a:prstGeom prst="rect">
                <a:avLst/>
              </a:prstGeom>
              <a:noFill/>
            </p:spPr>
            <p:txBody>
              <a:bodyPr wrap="none" rtlCol="0">
                <a:spAutoFit/>
              </a:bodyPr>
              <a:lstStyle/>
              <a:p>
                <a:r>
                  <a:rPr lang="en-US" dirty="0" smtClean="0">
                    <a:solidFill>
                      <a:srgbClr val="2D5597"/>
                    </a:solidFill>
                  </a:rPr>
                  <a:t>Kentucky Cancer Registry</a:t>
                </a:r>
                <a:r>
                  <a:rPr lang="en-US" dirty="0" smtClean="0"/>
                  <a:t> </a:t>
                </a:r>
                <a:endParaRPr lang="en-US" dirty="0"/>
              </a:p>
            </p:txBody>
          </p:sp>
        </p:grpSp>
        <p:sp>
          <p:nvSpPr>
            <p:cNvPr id="109" name="TextBox 108"/>
            <p:cNvSpPr txBox="1"/>
            <p:nvPr/>
          </p:nvSpPr>
          <p:spPr>
            <a:xfrm>
              <a:off x="5062256" y="6283530"/>
              <a:ext cx="652743" cy="369332"/>
            </a:xfrm>
            <a:prstGeom prst="rect">
              <a:avLst/>
            </a:prstGeom>
            <a:noFill/>
          </p:spPr>
          <p:txBody>
            <a:bodyPr wrap="none" rtlCol="0">
              <a:spAutoFit/>
            </a:bodyPr>
            <a:lstStyle/>
            <a:p>
              <a:r>
                <a:rPr lang="en-US" dirty="0" smtClean="0">
                  <a:solidFill>
                    <a:srgbClr val="2D5597"/>
                  </a:solidFill>
                </a:rPr>
                <a:t>2018</a:t>
              </a:r>
              <a:endParaRPr lang="en-US" dirty="0">
                <a:solidFill>
                  <a:srgbClr val="2D5597"/>
                </a:solidFill>
              </a:endParaRPr>
            </a:p>
          </p:txBody>
        </p:sp>
      </p:gr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0263" y="990600"/>
            <a:ext cx="3082537" cy="2380667"/>
          </a:xfrm>
          <a:prstGeom prst="rect">
            <a:avLst/>
          </a:prstGeom>
        </p:spPr>
      </p:pic>
      <p:grpSp>
        <p:nvGrpSpPr>
          <p:cNvPr id="67" name="Group 66"/>
          <p:cNvGrpSpPr/>
          <p:nvPr/>
        </p:nvGrpSpPr>
        <p:grpSpPr>
          <a:xfrm>
            <a:off x="374861" y="4772987"/>
            <a:ext cx="903041" cy="369332"/>
            <a:chOff x="5715000" y="6283933"/>
            <a:chExt cx="903041" cy="369332"/>
          </a:xfrm>
        </p:grpSpPr>
        <p:pic>
          <p:nvPicPr>
            <p:cNvPr id="69" name="Picture 68"/>
            <p:cNvPicPr>
              <a:picLocks noChangeAspect="1"/>
            </p:cNvPicPr>
            <p:nvPr/>
          </p:nvPicPr>
          <p:blipFill>
            <a:blip r:embed="rId3"/>
            <a:stretch>
              <a:fillRect/>
            </a:stretch>
          </p:blipFill>
          <p:spPr>
            <a:xfrm>
              <a:off x="5715000" y="6378285"/>
              <a:ext cx="174802" cy="180629"/>
            </a:xfrm>
            <a:prstGeom prst="rect">
              <a:avLst/>
            </a:prstGeom>
          </p:spPr>
        </p:pic>
        <p:sp>
          <p:nvSpPr>
            <p:cNvPr id="70" name="TextBox 69"/>
            <p:cNvSpPr txBox="1"/>
            <p:nvPr/>
          </p:nvSpPr>
          <p:spPr>
            <a:xfrm>
              <a:off x="6019800" y="6283933"/>
              <a:ext cx="598241" cy="369332"/>
            </a:xfrm>
            <a:prstGeom prst="rect">
              <a:avLst/>
            </a:prstGeom>
            <a:noFill/>
          </p:spPr>
          <p:txBody>
            <a:bodyPr wrap="none" rtlCol="0">
              <a:spAutoFit/>
            </a:bodyPr>
            <a:lstStyle/>
            <a:p>
              <a:r>
                <a:rPr lang="en-US" dirty="0" smtClean="0">
                  <a:solidFill>
                    <a:srgbClr val="2D5597"/>
                  </a:solidFill>
                </a:rPr>
                <a:t>IMS</a:t>
              </a:r>
              <a:r>
                <a:rPr lang="en-US" dirty="0" smtClean="0"/>
                <a:t> </a:t>
              </a:r>
              <a:endParaRPr lang="en-US" dirty="0"/>
            </a:p>
          </p:txBody>
        </p:sp>
      </p:grpSp>
      <p:grpSp>
        <p:nvGrpSpPr>
          <p:cNvPr id="71" name="Group 70"/>
          <p:cNvGrpSpPr/>
          <p:nvPr/>
        </p:nvGrpSpPr>
        <p:grpSpPr>
          <a:xfrm>
            <a:off x="374861" y="5285909"/>
            <a:ext cx="819685" cy="369332"/>
            <a:chOff x="5715000" y="6283933"/>
            <a:chExt cx="819685" cy="369332"/>
          </a:xfrm>
        </p:grpSpPr>
        <p:pic>
          <p:nvPicPr>
            <p:cNvPr id="72" name="Picture 71"/>
            <p:cNvPicPr>
              <a:picLocks noChangeAspect="1"/>
            </p:cNvPicPr>
            <p:nvPr/>
          </p:nvPicPr>
          <p:blipFill>
            <a:blip r:embed="rId3"/>
            <a:stretch>
              <a:fillRect/>
            </a:stretch>
          </p:blipFill>
          <p:spPr>
            <a:xfrm>
              <a:off x="5715000" y="6378285"/>
              <a:ext cx="174802" cy="180629"/>
            </a:xfrm>
            <a:prstGeom prst="rect">
              <a:avLst/>
            </a:prstGeom>
          </p:spPr>
        </p:pic>
        <p:sp>
          <p:nvSpPr>
            <p:cNvPr id="73" name="TextBox 72"/>
            <p:cNvSpPr txBox="1"/>
            <p:nvPr/>
          </p:nvSpPr>
          <p:spPr>
            <a:xfrm>
              <a:off x="6019800" y="6283933"/>
              <a:ext cx="514885" cy="369332"/>
            </a:xfrm>
            <a:prstGeom prst="rect">
              <a:avLst/>
            </a:prstGeom>
            <a:noFill/>
          </p:spPr>
          <p:txBody>
            <a:bodyPr wrap="none" rtlCol="0">
              <a:spAutoFit/>
            </a:bodyPr>
            <a:lstStyle/>
            <a:p>
              <a:r>
                <a:rPr lang="en-US" dirty="0" smtClean="0">
                  <a:solidFill>
                    <a:srgbClr val="2D5597"/>
                  </a:solidFill>
                </a:rPr>
                <a:t>NCI</a:t>
              </a:r>
              <a:endParaRPr lang="en-US" dirty="0"/>
            </a:p>
          </p:txBody>
        </p:sp>
      </p:grpSp>
      <p:grpSp>
        <p:nvGrpSpPr>
          <p:cNvPr id="74" name="Group 73"/>
          <p:cNvGrpSpPr/>
          <p:nvPr/>
        </p:nvGrpSpPr>
        <p:grpSpPr>
          <a:xfrm>
            <a:off x="374861" y="5802868"/>
            <a:ext cx="862517" cy="369332"/>
            <a:chOff x="5715000" y="6283933"/>
            <a:chExt cx="862517" cy="369332"/>
          </a:xfrm>
        </p:grpSpPr>
        <p:pic>
          <p:nvPicPr>
            <p:cNvPr id="75" name="Picture 74"/>
            <p:cNvPicPr>
              <a:picLocks noChangeAspect="1"/>
            </p:cNvPicPr>
            <p:nvPr/>
          </p:nvPicPr>
          <p:blipFill>
            <a:blip r:embed="rId3"/>
            <a:stretch>
              <a:fillRect/>
            </a:stretch>
          </p:blipFill>
          <p:spPr>
            <a:xfrm>
              <a:off x="5715000" y="6378285"/>
              <a:ext cx="174802" cy="180629"/>
            </a:xfrm>
            <a:prstGeom prst="rect">
              <a:avLst/>
            </a:prstGeom>
          </p:spPr>
        </p:pic>
        <p:sp>
          <p:nvSpPr>
            <p:cNvPr id="76" name="TextBox 75"/>
            <p:cNvSpPr txBox="1"/>
            <p:nvPr/>
          </p:nvSpPr>
          <p:spPr>
            <a:xfrm>
              <a:off x="6019800" y="6283933"/>
              <a:ext cx="557717" cy="369332"/>
            </a:xfrm>
            <a:prstGeom prst="rect">
              <a:avLst/>
            </a:prstGeom>
            <a:noFill/>
          </p:spPr>
          <p:txBody>
            <a:bodyPr wrap="none" rtlCol="0">
              <a:spAutoFit/>
            </a:bodyPr>
            <a:lstStyle/>
            <a:p>
              <a:r>
                <a:rPr lang="en-US" dirty="0" smtClean="0">
                  <a:solidFill>
                    <a:srgbClr val="2D5597"/>
                  </a:solidFill>
                </a:rPr>
                <a:t>SCG</a:t>
              </a:r>
              <a:endParaRPr lang="en-US" dirty="0"/>
            </a:p>
          </p:txBody>
        </p:sp>
      </p:grpSp>
    </p:spTree>
    <p:extLst>
      <p:ext uri="{BB962C8B-B14F-4D97-AF65-F5344CB8AC3E}">
        <p14:creationId xmlns:p14="http://schemas.microsoft.com/office/powerpoint/2010/main" val="36174830"/>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Productivity Reports</a:t>
            </a:r>
            <a:endParaRPr lang="en-US" dirty="0"/>
          </a:p>
        </p:txBody>
      </p:sp>
      <p:sp>
        <p:nvSpPr>
          <p:cNvPr id="3" name="Content Placeholder 2"/>
          <p:cNvSpPr>
            <a:spLocks noGrp="1"/>
          </p:cNvSpPr>
          <p:nvPr>
            <p:ph idx="1"/>
          </p:nvPr>
        </p:nvSpPr>
        <p:spPr>
          <a:xfrm>
            <a:off x="381000" y="1412875"/>
            <a:ext cx="8382000" cy="4690515"/>
          </a:xfrm>
        </p:spPr>
        <p:txBody>
          <a:bodyPr/>
          <a:lstStyle/>
          <a:p>
            <a:r>
              <a:rPr lang="en-US" sz="2800" dirty="0" smtClean="0"/>
              <a:t>Reminder:  </a:t>
            </a:r>
            <a:endParaRPr lang="en-US" sz="2800" dirty="0"/>
          </a:p>
          <a:p>
            <a:pPr lvl="1"/>
            <a:r>
              <a:rPr lang="en-US" sz="2400" dirty="0" smtClean="0"/>
              <a:t>Team registries were asked to define use cases for productivity reports.  Please update Squish 5241.</a:t>
            </a:r>
          </a:p>
          <a:p>
            <a:pPr>
              <a:spcBef>
                <a:spcPts val="1200"/>
              </a:spcBef>
            </a:pPr>
            <a:r>
              <a:rPr lang="en-US" sz="2800" dirty="0" smtClean="0"/>
              <a:t>Seattle and Georgia presented reports in </a:t>
            </a:r>
            <a:r>
              <a:rPr lang="en-US" sz="2800" smtClean="0"/>
              <a:t>the </a:t>
            </a:r>
            <a:r>
              <a:rPr lang="en-US" sz="2800" smtClean="0"/>
              <a:t>March </a:t>
            </a:r>
            <a:r>
              <a:rPr lang="en-US" sz="2800" dirty="0" smtClean="0"/>
              <a:t>meeting.  Other registries will discuss their productivity measures in the next meeting.</a:t>
            </a:r>
          </a:p>
          <a:p>
            <a:pPr>
              <a:spcBef>
                <a:spcPts val="1200"/>
              </a:spcBef>
            </a:pPr>
            <a:r>
              <a:rPr lang="en-US" sz="2800" dirty="0" smtClean="0"/>
              <a:t>IMS staff implemented a “new” productivity report for managers to review.  RPT-153.  Changes were made based on the March meeting.  We will review it again in April.</a:t>
            </a:r>
          </a:p>
          <a:p>
            <a:pPr>
              <a:spcBef>
                <a:spcPts val="1200"/>
              </a:spcBef>
            </a:pPr>
            <a:r>
              <a:rPr lang="en-US" sz="2800" dirty="0" smtClean="0"/>
              <a:t>Next meeting:   April 20th</a:t>
            </a:r>
            <a:endParaRPr lang="en-US" sz="2800" dirty="0"/>
          </a:p>
        </p:txBody>
      </p:sp>
    </p:spTree>
    <p:extLst>
      <p:ext uri="{BB962C8B-B14F-4D97-AF65-F5344CB8AC3E}">
        <p14:creationId xmlns:p14="http://schemas.microsoft.com/office/powerpoint/2010/main" val="1262351276"/>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r>
              <a:rPr lang="en-US" dirty="0" smtClean="0"/>
              <a:t>SEER*DMS Meeting</a:t>
            </a:r>
            <a:endParaRPr lang="en-US" dirty="0"/>
          </a:p>
        </p:txBody>
      </p:sp>
      <p:sp>
        <p:nvSpPr>
          <p:cNvPr id="3" name="Content Placeholder 2"/>
          <p:cNvSpPr>
            <a:spLocks noGrp="1"/>
          </p:cNvSpPr>
          <p:nvPr>
            <p:ph idx="1"/>
          </p:nvPr>
        </p:nvSpPr>
        <p:spPr>
          <a:xfrm>
            <a:off x="381000" y="1412875"/>
            <a:ext cx="8382000" cy="1858970"/>
          </a:xfrm>
        </p:spPr>
        <p:txBody>
          <a:bodyPr/>
          <a:lstStyle/>
          <a:p>
            <a:r>
              <a:rPr lang="en-US" sz="2800" dirty="0" smtClean="0"/>
              <a:t>The SEER*DMS in-person meeting will be held July 12-14, 2017.</a:t>
            </a:r>
          </a:p>
          <a:p>
            <a:pPr>
              <a:spcBef>
                <a:spcPts val="1200"/>
              </a:spcBef>
            </a:pPr>
            <a:r>
              <a:rPr lang="en-US" sz="2800" dirty="0" smtClean="0"/>
              <a:t>Save the date…</a:t>
            </a:r>
          </a:p>
          <a:p>
            <a:pPr>
              <a:spcBef>
                <a:spcPts val="1200"/>
              </a:spcBef>
            </a:pPr>
            <a:r>
              <a:rPr lang="en-US" sz="2800" dirty="0" smtClean="0"/>
              <a:t>Agenda and hotel recommendations coming soon</a:t>
            </a:r>
            <a:endParaRPr lang="en-US" sz="2800" dirty="0"/>
          </a:p>
        </p:txBody>
      </p:sp>
    </p:spTree>
    <p:extLst>
      <p:ext uri="{BB962C8B-B14F-4D97-AF65-F5344CB8AC3E}">
        <p14:creationId xmlns:p14="http://schemas.microsoft.com/office/powerpoint/2010/main" val="515824129"/>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Physician Addresses</a:t>
            </a:r>
            <a:endParaRPr lang="en-US" dirty="0"/>
          </a:p>
        </p:txBody>
      </p:sp>
      <p:sp>
        <p:nvSpPr>
          <p:cNvPr id="3" name="Content Placeholder 2"/>
          <p:cNvSpPr>
            <a:spLocks noGrp="1"/>
          </p:cNvSpPr>
          <p:nvPr>
            <p:ph idx="1"/>
          </p:nvPr>
        </p:nvSpPr>
        <p:spPr>
          <a:xfrm>
            <a:off x="381000" y="1066801"/>
            <a:ext cx="8382000" cy="4093428"/>
          </a:xfrm>
        </p:spPr>
        <p:txBody>
          <a:bodyPr/>
          <a:lstStyle/>
          <a:p>
            <a:r>
              <a:rPr lang="en-US" sz="2800" dirty="0" smtClean="0"/>
              <a:t>Physicians work at multiple locations.</a:t>
            </a:r>
          </a:p>
          <a:p>
            <a:r>
              <a:rPr lang="en-US" sz="2800" dirty="0" smtClean="0"/>
              <a:t>Physicians are stored in the SEER*DMS Contact list.</a:t>
            </a:r>
          </a:p>
          <a:p>
            <a:r>
              <a:rPr lang="en-US" sz="2800" dirty="0" smtClean="0"/>
              <a:t>In 2015:</a:t>
            </a:r>
          </a:p>
          <a:p>
            <a:pPr lvl="1"/>
            <a:r>
              <a:rPr lang="en-US" sz="2400" dirty="0" smtClean="0"/>
              <a:t>CCB considered adding multiple addresses to the Contact list for physicians.</a:t>
            </a:r>
          </a:p>
          <a:p>
            <a:pPr lvl="1"/>
            <a:r>
              <a:rPr lang="en-US" sz="2400" dirty="0" smtClean="0"/>
              <a:t>It was decided that registries would try using the facility list. One facility for each of the physician’s practices.</a:t>
            </a:r>
          </a:p>
          <a:p>
            <a:pPr lvl="1"/>
            <a:r>
              <a:rPr lang="en-US" sz="2400" dirty="0" smtClean="0"/>
              <a:t>For each physician, create a list of facility affiliations in the Contact Editor.</a:t>
            </a:r>
          </a:p>
          <a:p>
            <a:r>
              <a:rPr lang="en-US" dirty="0" smtClean="0"/>
              <a:t>Is this solution working?</a:t>
            </a:r>
            <a:endParaRPr lang="en-US" dirty="0"/>
          </a:p>
        </p:txBody>
      </p:sp>
    </p:spTree>
    <p:extLst>
      <p:ext uri="{BB962C8B-B14F-4D97-AF65-F5344CB8AC3E}">
        <p14:creationId xmlns:p14="http://schemas.microsoft.com/office/powerpoint/2010/main" val="4274709209"/>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Physician Addresses</a:t>
            </a:r>
            <a:endParaRPr lang="en-US" dirty="0"/>
          </a:p>
        </p:txBody>
      </p:sp>
      <p:sp>
        <p:nvSpPr>
          <p:cNvPr id="3" name="Content Placeholder 2"/>
          <p:cNvSpPr>
            <a:spLocks noGrp="1"/>
          </p:cNvSpPr>
          <p:nvPr>
            <p:ph idx="1"/>
          </p:nvPr>
        </p:nvSpPr>
        <p:spPr>
          <a:xfrm>
            <a:off x="381000" y="1066801"/>
            <a:ext cx="8382000" cy="5053691"/>
          </a:xfrm>
        </p:spPr>
        <p:txBody>
          <a:bodyPr/>
          <a:lstStyle/>
          <a:p>
            <a:r>
              <a:rPr lang="en-US" sz="2800" dirty="0" smtClean="0"/>
              <a:t>If a change is needed to the way that physician addresses are stored, we should review the business rules.</a:t>
            </a:r>
          </a:p>
          <a:p>
            <a:pPr lvl="1"/>
            <a:r>
              <a:rPr lang="en-US" sz="2400" dirty="0" smtClean="0"/>
              <a:t>Are these addresses used for follow-back?</a:t>
            </a:r>
          </a:p>
          <a:p>
            <a:pPr lvl="1"/>
            <a:r>
              <a:rPr lang="en-US" sz="2400" dirty="0" smtClean="0"/>
              <a:t>What other reasons do you use physician addresses/</a:t>
            </a:r>
          </a:p>
          <a:p>
            <a:pPr lvl="1"/>
            <a:r>
              <a:rPr lang="en-US" sz="2400" dirty="0" smtClean="0"/>
              <a:t>How do you select an address when a doctor has multiple addresses?</a:t>
            </a:r>
          </a:p>
          <a:p>
            <a:pPr lvl="1"/>
            <a:r>
              <a:rPr lang="en-US" sz="2400" dirty="0" smtClean="0"/>
              <a:t>Do you consider a facility coded in the record or CTC?</a:t>
            </a:r>
          </a:p>
          <a:p>
            <a:pPr lvl="1"/>
            <a:r>
              <a:rPr lang="en-US" sz="2400" dirty="0" smtClean="0"/>
              <a:t>What other questions should we consider?</a:t>
            </a:r>
          </a:p>
          <a:p>
            <a:r>
              <a:rPr lang="en-US" dirty="0" smtClean="0"/>
              <a:t>Please update Squish 5262 with your registry’s information.</a:t>
            </a:r>
          </a:p>
          <a:p>
            <a:endParaRPr lang="en-US" dirty="0" smtClean="0"/>
          </a:p>
        </p:txBody>
      </p:sp>
    </p:spTree>
    <p:extLst>
      <p:ext uri="{BB962C8B-B14F-4D97-AF65-F5344CB8AC3E}">
        <p14:creationId xmlns:p14="http://schemas.microsoft.com/office/powerpoint/2010/main" val="2359111247"/>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r>
              <a:rPr lang="en-US" dirty="0" smtClean="0"/>
              <a:t>Census Block</a:t>
            </a:r>
            <a:endParaRPr lang="en-US" dirty="0"/>
          </a:p>
        </p:txBody>
      </p:sp>
      <p:sp>
        <p:nvSpPr>
          <p:cNvPr id="3" name="Content Placeholder 2"/>
          <p:cNvSpPr>
            <a:spLocks noGrp="1"/>
          </p:cNvSpPr>
          <p:nvPr>
            <p:ph idx="1"/>
          </p:nvPr>
        </p:nvSpPr>
        <p:spPr>
          <a:xfrm>
            <a:off x="381000" y="1412875"/>
            <a:ext cx="8382000" cy="4493538"/>
          </a:xfrm>
        </p:spPr>
        <p:txBody>
          <a:bodyPr/>
          <a:lstStyle/>
          <a:p>
            <a:r>
              <a:rPr lang="en-US" sz="2800" dirty="0" smtClean="0"/>
              <a:t>See Squish 5111</a:t>
            </a:r>
          </a:p>
          <a:p>
            <a:pPr>
              <a:spcBef>
                <a:spcPts val="1200"/>
              </a:spcBef>
            </a:pPr>
            <a:r>
              <a:rPr lang="en-US" sz="2800" dirty="0" smtClean="0"/>
              <a:t>Census block field was changed from 1 char to 4 char in 2012.</a:t>
            </a:r>
          </a:p>
          <a:p>
            <a:pPr>
              <a:spcBef>
                <a:spcPts val="1200"/>
              </a:spcBef>
            </a:pPr>
            <a:r>
              <a:rPr lang="en-US" sz="2800" dirty="0" smtClean="0"/>
              <a:t>Data were not updated at that time.</a:t>
            </a:r>
          </a:p>
          <a:p>
            <a:pPr>
              <a:spcBef>
                <a:spcPts val="1200"/>
              </a:spcBef>
            </a:pPr>
            <a:r>
              <a:rPr lang="en-US" sz="2800" dirty="0" smtClean="0"/>
              <a:t>In 2017, IMS added ability to update missing or incomplete geocoding fields.  Therefore, a system task can be run to convert from 1 char to 4 char block.</a:t>
            </a:r>
          </a:p>
          <a:p>
            <a:pPr>
              <a:spcBef>
                <a:spcPts val="1200"/>
              </a:spcBef>
            </a:pPr>
            <a:r>
              <a:rPr lang="en-US" sz="2800" dirty="0" smtClean="0"/>
              <a:t>Each registry should review issue 5111 and indicate if you want IMS help to run the geocoding task; and review changes with your staff. </a:t>
            </a:r>
            <a:endParaRPr lang="en-US" sz="2800" dirty="0"/>
          </a:p>
        </p:txBody>
      </p:sp>
    </p:spTree>
    <p:extLst>
      <p:ext uri="{BB962C8B-B14F-4D97-AF65-F5344CB8AC3E}">
        <p14:creationId xmlns:p14="http://schemas.microsoft.com/office/powerpoint/2010/main" val="96024999"/>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r>
              <a:rPr lang="en-US" dirty="0" smtClean="0"/>
              <a:t>CCB Meeting Topics – May 2017</a:t>
            </a:r>
            <a:endParaRPr lang="en-US" dirty="0"/>
          </a:p>
        </p:txBody>
      </p:sp>
      <p:sp>
        <p:nvSpPr>
          <p:cNvPr id="3" name="Content Placeholder 2"/>
          <p:cNvSpPr>
            <a:spLocks noGrp="1"/>
          </p:cNvSpPr>
          <p:nvPr>
            <p:ph idx="1"/>
          </p:nvPr>
        </p:nvSpPr>
        <p:spPr>
          <a:xfrm>
            <a:off x="381000" y="1412875"/>
            <a:ext cx="8382000" cy="2246769"/>
          </a:xfrm>
        </p:spPr>
        <p:txBody>
          <a:bodyPr/>
          <a:lstStyle/>
          <a:p>
            <a:pPr>
              <a:spcBef>
                <a:spcPts val="1200"/>
              </a:spcBef>
            </a:pPr>
            <a:r>
              <a:rPr lang="en-US" sz="2800" dirty="0" smtClean="0"/>
              <a:t>Site-specific factors – DMS configurations for displaying SSFs for different years of diagnosis</a:t>
            </a:r>
          </a:p>
          <a:p>
            <a:pPr>
              <a:spcBef>
                <a:spcPts val="1200"/>
              </a:spcBef>
            </a:pPr>
            <a:r>
              <a:rPr lang="en-US" sz="2800" dirty="0" smtClean="0"/>
              <a:t>Registry discussion related to processing that registries do before loading data into SEER*DMS.</a:t>
            </a:r>
          </a:p>
          <a:p>
            <a:pPr>
              <a:spcBef>
                <a:spcPts val="1200"/>
              </a:spcBef>
            </a:pPr>
            <a:r>
              <a:rPr lang="en-US" sz="2800" dirty="0" smtClean="0"/>
              <a:t>Please submit other CCB topics via Squish or email!</a:t>
            </a:r>
            <a:endParaRPr lang="en-US" sz="2800" dirty="0"/>
          </a:p>
        </p:txBody>
      </p:sp>
    </p:spTree>
    <p:extLst>
      <p:ext uri="{BB962C8B-B14F-4D97-AF65-F5344CB8AC3E}">
        <p14:creationId xmlns:p14="http://schemas.microsoft.com/office/powerpoint/2010/main" val="3203214083"/>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8185150" cy="1523495"/>
          </a:xfrm>
        </p:spPr>
        <p:txBody>
          <a:bodyPr/>
          <a:lstStyle/>
          <a:p>
            <a:r>
              <a:rPr lang="en-US" dirty="0" smtClean="0"/>
              <a:t>Updates - CCB Workgroups</a:t>
            </a:r>
            <a:endParaRPr lang="en-US"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29913708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6" name="Straight Connector 5"/>
          <p:cNvCxnSpPr/>
          <p:nvPr/>
        </p:nvCxnSpPr>
        <p:spPr>
          <a:xfrm>
            <a:off x="5257800" y="0"/>
            <a:ext cx="76200" cy="6858000"/>
          </a:xfrm>
          <a:prstGeom prst="line">
            <a:avLst/>
          </a:prstGeom>
          <a:ln w="50800">
            <a:solidFill>
              <a:srgbClr val="C2BFE7"/>
            </a:solidFill>
          </a:ln>
        </p:spPr>
        <p:style>
          <a:lnRef idx="1">
            <a:schemeClr val="accent1"/>
          </a:lnRef>
          <a:fillRef idx="0">
            <a:schemeClr val="accent1"/>
          </a:fillRef>
          <a:effectRef idx="0">
            <a:schemeClr val="accent1"/>
          </a:effectRef>
          <a:fontRef idx="minor">
            <a:schemeClr val="tx1"/>
          </a:fontRef>
        </p:style>
      </p:cxnSp>
      <p:grpSp>
        <p:nvGrpSpPr>
          <p:cNvPr id="97" name="Group 96"/>
          <p:cNvGrpSpPr/>
          <p:nvPr/>
        </p:nvGrpSpPr>
        <p:grpSpPr>
          <a:xfrm>
            <a:off x="4343400" y="714884"/>
            <a:ext cx="3730547" cy="369332"/>
            <a:chOff x="5062256" y="815666"/>
            <a:chExt cx="3730547" cy="369332"/>
          </a:xfrm>
        </p:grpSpPr>
        <p:pic>
          <p:nvPicPr>
            <p:cNvPr id="23" name="Picture 22"/>
            <p:cNvPicPr>
              <a:picLocks noChangeAspect="1"/>
            </p:cNvPicPr>
            <p:nvPr/>
          </p:nvPicPr>
          <p:blipFill>
            <a:blip r:embed="rId3"/>
            <a:stretch>
              <a:fillRect/>
            </a:stretch>
          </p:blipFill>
          <p:spPr>
            <a:xfrm>
              <a:off x="5715000" y="910018"/>
              <a:ext cx="174802" cy="180629"/>
            </a:xfrm>
            <a:prstGeom prst="rect">
              <a:avLst/>
            </a:prstGeom>
          </p:spPr>
        </p:pic>
        <p:sp>
          <p:nvSpPr>
            <p:cNvPr id="52" name="TextBox 51"/>
            <p:cNvSpPr txBox="1"/>
            <p:nvPr/>
          </p:nvSpPr>
          <p:spPr>
            <a:xfrm>
              <a:off x="5062256" y="815666"/>
              <a:ext cx="652743" cy="369332"/>
            </a:xfrm>
            <a:prstGeom prst="rect">
              <a:avLst/>
            </a:prstGeom>
            <a:noFill/>
          </p:spPr>
          <p:txBody>
            <a:bodyPr wrap="none" rtlCol="0">
              <a:spAutoFit/>
            </a:bodyPr>
            <a:lstStyle/>
            <a:p>
              <a:r>
                <a:rPr lang="en-US" dirty="0">
                  <a:solidFill>
                    <a:srgbClr val="2D5597"/>
                  </a:solidFill>
                </a:rPr>
                <a:t>2006</a:t>
              </a:r>
            </a:p>
          </p:txBody>
        </p:sp>
        <p:sp>
          <p:nvSpPr>
            <p:cNvPr id="55" name="TextBox 54"/>
            <p:cNvSpPr txBox="1"/>
            <p:nvPr/>
          </p:nvSpPr>
          <p:spPr>
            <a:xfrm>
              <a:off x="6019800" y="815666"/>
              <a:ext cx="2773003" cy="369332"/>
            </a:xfrm>
            <a:prstGeom prst="rect">
              <a:avLst/>
            </a:prstGeom>
            <a:noFill/>
          </p:spPr>
          <p:txBody>
            <a:bodyPr wrap="none" rtlCol="0">
              <a:spAutoFit/>
            </a:bodyPr>
            <a:lstStyle/>
            <a:p>
              <a:r>
                <a:rPr lang="en-US" dirty="0">
                  <a:solidFill>
                    <a:srgbClr val="2D5597"/>
                  </a:solidFill>
                </a:rPr>
                <a:t>Connecticut</a:t>
              </a:r>
              <a:r>
                <a:rPr lang="en-US" dirty="0" smtClean="0"/>
                <a:t> </a:t>
              </a:r>
              <a:r>
                <a:rPr lang="en-US" dirty="0">
                  <a:solidFill>
                    <a:srgbClr val="2D5597"/>
                  </a:solidFill>
                </a:rPr>
                <a:t>Tumor</a:t>
              </a:r>
              <a:r>
                <a:rPr lang="en-US" dirty="0" smtClean="0"/>
                <a:t> </a:t>
              </a:r>
              <a:r>
                <a:rPr lang="en-US" dirty="0">
                  <a:solidFill>
                    <a:srgbClr val="2D5597"/>
                  </a:solidFill>
                </a:rPr>
                <a:t>Registry</a:t>
              </a:r>
            </a:p>
          </p:txBody>
        </p:sp>
      </p:grpSp>
      <p:grpSp>
        <p:nvGrpSpPr>
          <p:cNvPr id="96" name="Group 95"/>
          <p:cNvGrpSpPr/>
          <p:nvPr/>
        </p:nvGrpSpPr>
        <p:grpSpPr>
          <a:xfrm>
            <a:off x="4343400" y="1201168"/>
            <a:ext cx="3762479" cy="646331"/>
            <a:chOff x="5062256" y="1258669"/>
            <a:chExt cx="3762479" cy="646331"/>
          </a:xfrm>
        </p:grpSpPr>
        <p:pic>
          <p:nvPicPr>
            <p:cNvPr id="24" name="Picture 23"/>
            <p:cNvPicPr>
              <a:picLocks noChangeAspect="1"/>
            </p:cNvPicPr>
            <p:nvPr/>
          </p:nvPicPr>
          <p:blipFill>
            <a:blip r:embed="rId3"/>
            <a:stretch>
              <a:fillRect/>
            </a:stretch>
          </p:blipFill>
          <p:spPr>
            <a:xfrm>
              <a:off x="5715000" y="1491520"/>
              <a:ext cx="174802" cy="180629"/>
            </a:xfrm>
            <a:prstGeom prst="rect">
              <a:avLst/>
            </a:prstGeom>
          </p:spPr>
        </p:pic>
        <p:sp>
          <p:nvSpPr>
            <p:cNvPr id="53" name="TextBox 52"/>
            <p:cNvSpPr txBox="1"/>
            <p:nvPr/>
          </p:nvSpPr>
          <p:spPr>
            <a:xfrm>
              <a:off x="5062256" y="1397168"/>
              <a:ext cx="652743" cy="369332"/>
            </a:xfrm>
            <a:prstGeom prst="rect">
              <a:avLst/>
            </a:prstGeom>
            <a:noFill/>
          </p:spPr>
          <p:txBody>
            <a:bodyPr wrap="none" rtlCol="0">
              <a:spAutoFit/>
            </a:bodyPr>
            <a:lstStyle/>
            <a:p>
              <a:r>
                <a:rPr lang="en-US" dirty="0">
                  <a:solidFill>
                    <a:srgbClr val="2D5597"/>
                  </a:solidFill>
                </a:rPr>
                <a:t>2007</a:t>
              </a:r>
            </a:p>
          </p:txBody>
        </p:sp>
        <p:sp>
          <p:nvSpPr>
            <p:cNvPr id="56" name="TextBox 55"/>
            <p:cNvSpPr txBox="1"/>
            <p:nvPr/>
          </p:nvSpPr>
          <p:spPr>
            <a:xfrm>
              <a:off x="6019800" y="1258669"/>
              <a:ext cx="2804935" cy="646331"/>
            </a:xfrm>
            <a:prstGeom prst="rect">
              <a:avLst/>
            </a:prstGeom>
            <a:noFill/>
          </p:spPr>
          <p:txBody>
            <a:bodyPr wrap="none" rtlCol="0">
              <a:spAutoFit/>
            </a:bodyPr>
            <a:lstStyle/>
            <a:p>
              <a:r>
                <a:rPr lang="en-US" dirty="0">
                  <a:solidFill>
                    <a:srgbClr val="2D5597"/>
                  </a:solidFill>
                </a:rPr>
                <a:t>Hawaii Tumor Registry</a:t>
              </a:r>
            </a:p>
            <a:p>
              <a:r>
                <a:rPr lang="en-US" dirty="0">
                  <a:solidFill>
                    <a:srgbClr val="2D5597"/>
                  </a:solidFill>
                </a:rPr>
                <a:t>New Mexico Tumor Registry</a:t>
              </a:r>
            </a:p>
          </p:txBody>
        </p:sp>
      </p:grpSp>
      <p:grpSp>
        <p:nvGrpSpPr>
          <p:cNvPr id="95" name="Group 94"/>
          <p:cNvGrpSpPr/>
          <p:nvPr/>
        </p:nvGrpSpPr>
        <p:grpSpPr>
          <a:xfrm>
            <a:off x="4343400" y="1964451"/>
            <a:ext cx="3846155" cy="646331"/>
            <a:chOff x="5062256" y="1938121"/>
            <a:chExt cx="3846155" cy="646331"/>
          </a:xfrm>
        </p:grpSpPr>
        <p:grpSp>
          <p:nvGrpSpPr>
            <p:cNvPr id="84" name="Group 83"/>
            <p:cNvGrpSpPr/>
            <p:nvPr/>
          </p:nvGrpSpPr>
          <p:grpSpPr>
            <a:xfrm>
              <a:off x="5715000" y="1938121"/>
              <a:ext cx="3193411" cy="646331"/>
              <a:chOff x="5715000" y="1938121"/>
              <a:chExt cx="3193411" cy="646331"/>
            </a:xfrm>
          </p:grpSpPr>
          <p:pic>
            <p:nvPicPr>
              <p:cNvPr id="26" name="Picture 25"/>
              <p:cNvPicPr>
                <a:picLocks noChangeAspect="1"/>
              </p:cNvPicPr>
              <p:nvPr/>
            </p:nvPicPr>
            <p:blipFill>
              <a:blip r:embed="rId3"/>
              <a:stretch>
                <a:fillRect/>
              </a:stretch>
            </p:blipFill>
            <p:spPr>
              <a:xfrm>
                <a:off x="5715000" y="2309472"/>
                <a:ext cx="174802" cy="180629"/>
              </a:xfrm>
              <a:prstGeom prst="rect">
                <a:avLst/>
              </a:prstGeom>
            </p:spPr>
          </p:pic>
          <p:sp>
            <p:nvSpPr>
              <p:cNvPr id="58" name="TextBox 57"/>
              <p:cNvSpPr txBox="1"/>
              <p:nvPr/>
            </p:nvSpPr>
            <p:spPr>
              <a:xfrm>
                <a:off x="6019800" y="1938121"/>
                <a:ext cx="2888611" cy="646331"/>
              </a:xfrm>
              <a:prstGeom prst="rect">
                <a:avLst/>
              </a:prstGeom>
              <a:noFill/>
            </p:spPr>
            <p:txBody>
              <a:bodyPr wrap="none" rtlCol="0">
                <a:spAutoFit/>
              </a:bodyPr>
              <a:lstStyle/>
              <a:p>
                <a:endParaRPr lang="en-US" dirty="0" smtClean="0">
                  <a:solidFill>
                    <a:srgbClr val="2D5597"/>
                  </a:solidFill>
                </a:endParaRPr>
              </a:p>
              <a:p>
                <a:r>
                  <a:rPr lang="en-US" dirty="0" smtClean="0">
                    <a:solidFill>
                      <a:srgbClr val="2D5597"/>
                    </a:solidFill>
                  </a:rPr>
                  <a:t>State </a:t>
                </a:r>
                <a:r>
                  <a:rPr lang="en-US" dirty="0">
                    <a:solidFill>
                      <a:srgbClr val="2D5597"/>
                    </a:solidFill>
                  </a:rPr>
                  <a:t>Health Registry of Iowa</a:t>
                </a:r>
              </a:p>
            </p:txBody>
          </p:sp>
        </p:grpSp>
        <p:sp>
          <p:nvSpPr>
            <p:cNvPr id="85" name="TextBox 84"/>
            <p:cNvSpPr txBox="1"/>
            <p:nvPr/>
          </p:nvSpPr>
          <p:spPr>
            <a:xfrm>
              <a:off x="5062256" y="2215120"/>
              <a:ext cx="652743" cy="369332"/>
            </a:xfrm>
            <a:prstGeom prst="rect">
              <a:avLst/>
            </a:prstGeom>
            <a:noFill/>
          </p:spPr>
          <p:txBody>
            <a:bodyPr wrap="none" rtlCol="0">
              <a:spAutoFit/>
            </a:bodyPr>
            <a:lstStyle/>
            <a:p>
              <a:r>
                <a:rPr lang="en-US" dirty="0">
                  <a:solidFill>
                    <a:srgbClr val="2D5597"/>
                  </a:solidFill>
                </a:rPr>
                <a:t>2008</a:t>
              </a:r>
            </a:p>
          </p:txBody>
        </p:sp>
      </p:grpSp>
      <p:grpSp>
        <p:nvGrpSpPr>
          <p:cNvPr id="94" name="Group 93"/>
          <p:cNvGrpSpPr/>
          <p:nvPr/>
        </p:nvGrpSpPr>
        <p:grpSpPr>
          <a:xfrm>
            <a:off x="4343400" y="3004733"/>
            <a:ext cx="3482081" cy="369332"/>
            <a:chOff x="5062256" y="2988711"/>
            <a:chExt cx="3482081" cy="369332"/>
          </a:xfrm>
        </p:grpSpPr>
        <p:grpSp>
          <p:nvGrpSpPr>
            <p:cNvPr id="83" name="Group 82"/>
            <p:cNvGrpSpPr/>
            <p:nvPr/>
          </p:nvGrpSpPr>
          <p:grpSpPr>
            <a:xfrm>
              <a:off x="5715000" y="2988711"/>
              <a:ext cx="2829337" cy="369332"/>
              <a:chOff x="5715000" y="3001549"/>
              <a:chExt cx="2829337" cy="369332"/>
            </a:xfrm>
          </p:grpSpPr>
          <p:pic>
            <p:nvPicPr>
              <p:cNvPr id="27" name="Picture 26"/>
              <p:cNvPicPr>
                <a:picLocks noChangeAspect="1"/>
              </p:cNvPicPr>
              <p:nvPr/>
            </p:nvPicPr>
            <p:blipFill>
              <a:blip r:embed="rId3"/>
              <a:stretch>
                <a:fillRect/>
              </a:stretch>
            </p:blipFill>
            <p:spPr>
              <a:xfrm>
                <a:off x="5715000" y="3095901"/>
                <a:ext cx="174802" cy="180629"/>
              </a:xfrm>
              <a:prstGeom prst="rect">
                <a:avLst/>
              </a:prstGeom>
            </p:spPr>
          </p:pic>
          <p:sp>
            <p:nvSpPr>
              <p:cNvPr id="59" name="TextBox 58"/>
              <p:cNvSpPr txBox="1"/>
              <p:nvPr/>
            </p:nvSpPr>
            <p:spPr>
              <a:xfrm>
                <a:off x="6019800" y="3001549"/>
                <a:ext cx="2524537" cy="369332"/>
              </a:xfrm>
              <a:prstGeom prst="rect">
                <a:avLst/>
              </a:prstGeom>
              <a:noFill/>
            </p:spPr>
            <p:txBody>
              <a:bodyPr wrap="none" rtlCol="0">
                <a:spAutoFit/>
              </a:bodyPr>
              <a:lstStyle/>
              <a:p>
                <a:r>
                  <a:rPr lang="en-US" dirty="0">
                    <a:solidFill>
                      <a:srgbClr val="2D5597"/>
                    </a:solidFill>
                  </a:rPr>
                  <a:t>Louisiana Tumor Registry</a:t>
                </a:r>
              </a:p>
            </p:txBody>
          </p:sp>
        </p:grpSp>
        <p:sp>
          <p:nvSpPr>
            <p:cNvPr id="86" name="TextBox 85"/>
            <p:cNvSpPr txBox="1"/>
            <p:nvPr/>
          </p:nvSpPr>
          <p:spPr>
            <a:xfrm>
              <a:off x="5062256" y="2988711"/>
              <a:ext cx="652743" cy="369332"/>
            </a:xfrm>
            <a:prstGeom prst="rect">
              <a:avLst/>
            </a:prstGeom>
            <a:noFill/>
          </p:spPr>
          <p:txBody>
            <a:bodyPr wrap="none" rtlCol="0">
              <a:spAutoFit/>
            </a:bodyPr>
            <a:lstStyle/>
            <a:p>
              <a:r>
                <a:rPr lang="en-US" dirty="0">
                  <a:solidFill>
                    <a:srgbClr val="2D5597"/>
                  </a:solidFill>
                </a:rPr>
                <a:t>2009</a:t>
              </a:r>
            </a:p>
          </p:txBody>
        </p:sp>
      </p:grpSp>
      <p:grpSp>
        <p:nvGrpSpPr>
          <p:cNvPr id="102" name="Group 101"/>
          <p:cNvGrpSpPr/>
          <p:nvPr/>
        </p:nvGrpSpPr>
        <p:grpSpPr>
          <a:xfrm>
            <a:off x="4343400" y="3977301"/>
            <a:ext cx="3099221" cy="369332"/>
            <a:chOff x="5062256" y="4106876"/>
            <a:chExt cx="3099221" cy="369332"/>
          </a:xfrm>
        </p:grpSpPr>
        <p:grpSp>
          <p:nvGrpSpPr>
            <p:cNvPr id="81" name="Group 80"/>
            <p:cNvGrpSpPr/>
            <p:nvPr/>
          </p:nvGrpSpPr>
          <p:grpSpPr>
            <a:xfrm>
              <a:off x="5715000" y="4106876"/>
              <a:ext cx="2446477" cy="369332"/>
              <a:chOff x="5715000" y="4114274"/>
              <a:chExt cx="2446477" cy="369332"/>
            </a:xfrm>
          </p:grpSpPr>
          <p:pic>
            <p:nvPicPr>
              <p:cNvPr id="29" name="Picture 28"/>
              <p:cNvPicPr>
                <a:picLocks noChangeAspect="1"/>
              </p:cNvPicPr>
              <p:nvPr/>
            </p:nvPicPr>
            <p:blipFill>
              <a:blip r:embed="rId3"/>
              <a:stretch>
                <a:fillRect/>
              </a:stretch>
            </p:blipFill>
            <p:spPr>
              <a:xfrm>
                <a:off x="5715000" y="4208626"/>
                <a:ext cx="174802" cy="180629"/>
              </a:xfrm>
              <a:prstGeom prst="rect">
                <a:avLst/>
              </a:prstGeom>
            </p:spPr>
          </p:pic>
          <p:sp>
            <p:nvSpPr>
              <p:cNvPr id="61" name="TextBox 60"/>
              <p:cNvSpPr txBox="1"/>
              <p:nvPr/>
            </p:nvSpPr>
            <p:spPr>
              <a:xfrm>
                <a:off x="6019800" y="4114274"/>
                <a:ext cx="2141677" cy="369332"/>
              </a:xfrm>
              <a:prstGeom prst="rect">
                <a:avLst/>
              </a:prstGeom>
              <a:noFill/>
            </p:spPr>
            <p:txBody>
              <a:bodyPr wrap="none" rtlCol="0">
                <a:spAutoFit/>
              </a:bodyPr>
              <a:lstStyle/>
              <a:p>
                <a:r>
                  <a:rPr lang="en-US" dirty="0">
                    <a:solidFill>
                      <a:srgbClr val="2D5597"/>
                    </a:solidFill>
                  </a:rPr>
                  <a:t>Utah Cancer Registry</a:t>
                </a:r>
              </a:p>
            </p:txBody>
          </p:sp>
        </p:grpSp>
        <p:sp>
          <p:nvSpPr>
            <p:cNvPr id="88" name="TextBox 87"/>
            <p:cNvSpPr txBox="1"/>
            <p:nvPr/>
          </p:nvSpPr>
          <p:spPr>
            <a:xfrm>
              <a:off x="5062256" y="4106876"/>
              <a:ext cx="652743" cy="369332"/>
            </a:xfrm>
            <a:prstGeom prst="rect">
              <a:avLst/>
            </a:prstGeom>
            <a:noFill/>
          </p:spPr>
          <p:txBody>
            <a:bodyPr wrap="none" rtlCol="0">
              <a:spAutoFit/>
            </a:bodyPr>
            <a:lstStyle/>
            <a:p>
              <a:r>
                <a:rPr lang="en-US" dirty="0">
                  <a:solidFill>
                    <a:srgbClr val="2D5597"/>
                  </a:solidFill>
                </a:rPr>
                <a:t>2011</a:t>
              </a:r>
            </a:p>
          </p:txBody>
        </p:sp>
      </p:grpSp>
      <p:grpSp>
        <p:nvGrpSpPr>
          <p:cNvPr id="101" name="Group 100"/>
          <p:cNvGrpSpPr/>
          <p:nvPr/>
        </p:nvGrpSpPr>
        <p:grpSpPr>
          <a:xfrm>
            <a:off x="4343400" y="4463585"/>
            <a:ext cx="4507618" cy="369332"/>
            <a:chOff x="5062256" y="4607448"/>
            <a:chExt cx="4507618" cy="369332"/>
          </a:xfrm>
        </p:grpSpPr>
        <p:grpSp>
          <p:nvGrpSpPr>
            <p:cNvPr id="80" name="Group 79"/>
            <p:cNvGrpSpPr/>
            <p:nvPr/>
          </p:nvGrpSpPr>
          <p:grpSpPr>
            <a:xfrm>
              <a:off x="5715000" y="4607448"/>
              <a:ext cx="3854874" cy="369332"/>
              <a:chOff x="5715000" y="4618308"/>
              <a:chExt cx="3854874" cy="369332"/>
            </a:xfrm>
          </p:grpSpPr>
          <p:pic>
            <p:nvPicPr>
              <p:cNvPr id="30" name="Picture 29"/>
              <p:cNvPicPr>
                <a:picLocks noChangeAspect="1"/>
              </p:cNvPicPr>
              <p:nvPr/>
            </p:nvPicPr>
            <p:blipFill>
              <a:blip r:embed="rId3"/>
              <a:stretch>
                <a:fillRect/>
              </a:stretch>
            </p:blipFill>
            <p:spPr>
              <a:xfrm>
                <a:off x="5715000" y="4712660"/>
                <a:ext cx="174802" cy="180629"/>
              </a:xfrm>
              <a:prstGeom prst="rect">
                <a:avLst/>
              </a:prstGeom>
            </p:spPr>
          </p:pic>
          <p:sp>
            <p:nvSpPr>
              <p:cNvPr id="62" name="TextBox 61"/>
              <p:cNvSpPr txBox="1"/>
              <p:nvPr/>
            </p:nvSpPr>
            <p:spPr>
              <a:xfrm>
                <a:off x="6019800" y="4618308"/>
                <a:ext cx="3550074" cy="369332"/>
              </a:xfrm>
              <a:prstGeom prst="rect">
                <a:avLst/>
              </a:prstGeom>
              <a:noFill/>
            </p:spPr>
            <p:txBody>
              <a:bodyPr wrap="none" rtlCol="0">
                <a:spAutoFit/>
              </a:bodyPr>
              <a:lstStyle/>
              <a:p>
                <a:r>
                  <a:rPr lang="en-US" dirty="0">
                    <a:solidFill>
                      <a:srgbClr val="2D5597"/>
                    </a:solidFill>
                  </a:rPr>
                  <a:t>Georgia </a:t>
                </a:r>
                <a:r>
                  <a:rPr lang="en-US" dirty="0" smtClean="0">
                    <a:solidFill>
                      <a:srgbClr val="2D5597"/>
                    </a:solidFill>
                  </a:rPr>
                  <a:t>Center for Cancer </a:t>
                </a:r>
                <a:r>
                  <a:rPr lang="en-US" dirty="0">
                    <a:solidFill>
                      <a:srgbClr val="2D5597"/>
                    </a:solidFill>
                  </a:rPr>
                  <a:t>Statistics </a:t>
                </a:r>
              </a:p>
            </p:txBody>
          </p:sp>
        </p:grpSp>
        <p:sp>
          <p:nvSpPr>
            <p:cNvPr id="89" name="TextBox 88"/>
            <p:cNvSpPr txBox="1"/>
            <p:nvPr/>
          </p:nvSpPr>
          <p:spPr>
            <a:xfrm>
              <a:off x="5062256" y="4607448"/>
              <a:ext cx="652743" cy="369332"/>
            </a:xfrm>
            <a:prstGeom prst="rect">
              <a:avLst/>
            </a:prstGeom>
            <a:noFill/>
          </p:spPr>
          <p:txBody>
            <a:bodyPr wrap="none" rtlCol="0">
              <a:spAutoFit/>
            </a:bodyPr>
            <a:lstStyle/>
            <a:p>
              <a:r>
                <a:rPr lang="en-US" dirty="0">
                  <a:solidFill>
                    <a:srgbClr val="2D5597"/>
                  </a:solidFill>
                </a:rPr>
                <a:t>2012</a:t>
              </a:r>
            </a:p>
          </p:txBody>
        </p:sp>
      </p:grpSp>
      <p:grpSp>
        <p:nvGrpSpPr>
          <p:cNvPr id="100" name="Group 99"/>
          <p:cNvGrpSpPr/>
          <p:nvPr/>
        </p:nvGrpSpPr>
        <p:grpSpPr>
          <a:xfrm>
            <a:off x="4343400" y="4949869"/>
            <a:ext cx="4230941" cy="369332"/>
            <a:chOff x="5062256" y="5208022"/>
            <a:chExt cx="4230941" cy="369332"/>
          </a:xfrm>
        </p:grpSpPr>
        <p:grpSp>
          <p:nvGrpSpPr>
            <p:cNvPr id="77" name="Group 76"/>
            <p:cNvGrpSpPr/>
            <p:nvPr/>
          </p:nvGrpSpPr>
          <p:grpSpPr>
            <a:xfrm>
              <a:off x="5715000" y="5208022"/>
              <a:ext cx="3578197" cy="369332"/>
              <a:chOff x="5715000" y="5211084"/>
              <a:chExt cx="3578197" cy="369332"/>
            </a:xfrm>
          </p:grpSpPr>
          <p:pic>
            <p:nvPicPr>
              <p:cNvPr id="31" name="Picture 30"/>
              <p:cNvPicPr>
                <a:picLocks noChangeAspect="1"/>
              </p:cNvPicPr>
              <p:nvPr/>
            </p:nvPicPr>
            <p:blipFill>
              <a:blip r:embed="rId3"/>
              <a:stretch>
                <a:fillRect/>
              </a:stretch>
            </p:blipFill>
            <p:spPr>
              <a:xfrm>
                <a:off x="5715000" y="5305436"/>
                <a:ext cx="174802" cy="180629"/>
              </a:xfrm>
              <a:prstGeom prst="rect">
                <a:avLst/>
              </a:prstGeom>
            </p:spPr>
          </p:pic>
          <p:sp>
            <p:nvSpPr>
              <p:cNvPr id="63" name="TextBox 62"/>
              <p:cNvSpPr txBox="1"/>
              <p:nvPr/>
            </p:nvSpPr>
            <p:spPr>
              <a:xfrm>
                <a:off x="6019800" y="5211084"/>
                <a:ext cx="3273397" cy="369332"/>
              </a:xfrm>
              <a:prstGeom prst="rect">
                <a:avLst/>
              </a:prstGeom>
              <a:noFill/>
            </p:spPr>
            <p:txBody>
              <a:bodyPr wrap="none" rtlCol="0">
                <a:spAutoFit/>
              </a:bodyPr>
              <a:lstStyle/>
              <a:p>
                <a:r>
                  <a:rPr lang="en-US" dirty="0">
                    <a:solidFill>
                      <a:srgbClr val="2D5597"/>
                    </a:solidFill>
                  </a:rPr>
                  <a:t>New</a:t>
                </a:r>
                <a:r>
                  <a:rPr lang="en-US" dirty="0" smtClean="0"/>
                  <a:t> </a:t>
                </a:r>
                <a:r>
                  <a:rPr lang="en-US" dirty="0" smtClean="0">
                    <a:solidFill>
                      <a:srgbClr val="2D5597"/>
                    </a:solidFill>
                  </a:rPr>
                  <a:t>Jersey State Cancer Registry</a:t>
                </a:r>
                <a:endParaRPr lang="en-US" dirty="0">
                  <a:solidFill>
                    <a:srgbClr val="2D5597"/>
                  </a:solidFill>
                </a:endParaRPr>
              </a:p>
            </p:txBody>
          </p:sp>
        </p:grpSp>
        <p:sp>
          <p:nvSpPr>
            <p:cNvPr id="90" name="TextBox 89"/>
            <p:cNvSpPr txBox="1"/>
            <p:nvPr/>
          </p:nvSpPr>
          <p:spPr>
            <a:xfrm>
              <a:off x="5062256" y="5208022"/>
              <a:ext cx="652743" cy="369332"/>
            </a:xfrm>
            <a:prstGeom prst="rect">
              <a:avLst/>
            </a:prstGeom>
            <a:noFill/>
          </p:spPr>
          <p:txBody>
            <a:bodyPr wrap="none" rtlCol="0">
              <a:spAutoFit/>
            </a:bodyPr>
            <a:lstStyle/>
            <a:p>
              <a:r>
                <a:rPr lang="en-US" dirty="0">
                  <a:solidFill>
                    <a:srgbClr val="2D5597"/>
                  </a:solidFill>
                </a:rPr>
                <a:t>2013</a:t>
              </a:r>
            </a:p>
          </p:txBody>
        </p:sp>
      </p:grpSp>
      <p:grpSp>
        <p:nvGrpSpPr>
          <p:cNvPr id="99" name="Group 98"/>
          <p:cNvGrpSpPr/>
          <p:nvPr/>
        </p:nvGrpSpPr>
        <p:grpSpPr>
          <a:xfrm>
            <a:off x="4343400" y="5436153"/>
            <a:ext cx="3977345" cy="369332"/>
            <a:chOff x="5062256" y="5738325"/>
            <a:chExt cx="3977345" cy="369332"/>
          </a:xfrm>
        </p:grpSpPr>
        <p:grpSp>
          <p:nvGrpSpPr>
            <p:cNvPr id="78" name="Group 77"/>
            <p:cNvGrpSpPr/>
            <p:nvPr/>
          </p:nvGrpSpPr>
          <p:grpSpPr>
            <a:xfrm>
              <a:off x="5715000" y="5738325"/>
              <a:ext cx="3324601" cy="369332"/>
              <a:chOff x="5715000" y="5747508"/>
              <a:chExt cx="3324601" cy="369332"/>
            </a:xfrm>
          </p:grpSpPr>
          <p:pic>
            <p:nvPicPr>
              <p:cNvPr id="32" name="Picture 31"/>
              <p:cNvPicPr>
                <a:picLocks noChangeAspect="1"/>
              </p:cNvPicPr>
              <p:nvPr/>
            </p:nvPicPr>
            <p:blipFill>
              <a:blip r:embed="rId3"/>
              <a:stretch>
                <a:fillRect/>
              </a:stretch>
            </p:blipFill>
            <p:spPr>
              <a:xfrm>
                <a:off x="5715000" y="5841860"/>
                <a:ext cx="174802" cy="180629"/>
              </a:xfrm>
              <a:prstGeom prst="rect">
                <a:avLst/>
              </a:prstGeom>
            </p:spPr>
          </p:pic>
          <p:sp>
            <p:nvSpPr>
              <p:cNvPr id="64" name="TextBox 63"/>
              <p:cNvSpPr txBox="1"/>
              <p:nvPr/>
            </p:nvSpPr>
            <p:spPr>
              <a:xfrm>
                <a:off x="6019800" y="5747508"/>
                <a:ext cx="3019801" cy="369332"/>
              </a:xfrm>
              <a:prstGeom prst="rect">
                <a:avLst/>
              </a:prstGeom>
              <a:noFill/>
            </p:spPr>
            <p:txBody>
              <a:bodyPr wrap="none" rtlCol="0">
                <a:spAutoFit/>
              </a:bodyPr>
              <a:lstStyle/>
              <a:p>
                <a:r>
                  <a:rPr lang="en-US" dirty="0">
                    <a:solidFill>
                      <a:srgbClr val="2D5597"/>
                    </a:solidFill>
                  </a:rPr>
                  <a:t>New</a:t>
                </a:r>
                <a:r>
                  <a:rPr lang="en-US" dirty="0" smtClean="0"/>
                  <a:t> </a:t>
                </a:r>
                <a:r>
                  <a:rPr lang="en-US" dirty="0" smtClean="0">
                    <a:solidFill>
                      <a:srgbClr val="2D5597"/>
                    </a:solidFill>
                  </a:rPr>
                  <a:t>York State Cancer System</a:t>
                </a:r>
                <a:endParaRPr lang="en-US" dirty="0">
                  <a:solidFill>
                    <a:srgbClr val="2D5597"/>
                  </a:solidFill>
                </a:endParaRPr>
              </a:p>
            </p:txBody>
          </p:sp>
        </p:grpSp>
        <p:sp>
          <p:nvSpPr>
            <p:cNvPr id="91" name="TextBox 90"/>
            <p:cNvSpPr txBox="1"/>
            <p:nvPr/>
          </p:nvSpPr>
          <p:spPr>
            <a:xfrm>
              <a:off x="5062256" y="5738325"/>
              <a:ext cx="652743" cy="369332"/>
            </a:xfrm>
            <a:prstGeom prst="rect">
              <a:avLst/>
            </a:prstGeom>
            <a:noFill/>
          </p:spPr>
          <p:txBody>
            <a:bodyPr wrap="none" rtlCol="0">
              <a:spAutoFit/>
            </a:bodyPr>
            <a:lstStyle/>
            <a:p>
              <a:r>
                <a:rPr lang="en-US" dirty="0">
                  <a:solidFill>
                    <a:srgbClr val="2D5597"/>
                  </a:solidFill>
                </a:rPr>
                <a:t>2016</a:t>
              </a:r>
            </a:p>
          </p:txBody>
        </p:sp>
      </p:grpSp>
      <p:sp>
        <p:nvSpPr>
          <p:cNvPr id="104" name="TextBox 103"/>
          <p:cNvSpPr txBox="1"/>
          <p:nvPr/>
        </p:nvSpPr>
        <p:spPr>
          <a:xfrm>
            <a:off x="137525" y="228600"/>
            <a:ext cx="4119021" cy="584775"/>
          </a:xfrm>
          <a:prstGeom prst="rect">
            <a:avLst/>
          </a:prstGeom>
          <a:noFill/>
        </p:spPr>
        <p:txBody>
          <a:bodyPr wrap="square" rtlCol="0">
            <a:spAutoFit/>
          </a:bodyPr>
          <a:lstStyle/>
          <a:p>
            <a:r>
              <a:rPr lang="en-US" sz="3200" dirty="0" smtClean="0">
                <a:solidFill>
                  <a:srgbClr val="2D5597"/>
                </a:solidFill>
              </a:rPr>
              <a:t>MU2 Workgroup</a:t>
            </a:r>
            <a:endParaRPr lang="en-US" sz="3200" dirty="0">
              <a:solidFill>
                <a:srgbClr val="2D5597"/>
              </a:solidFill>
            </a:endParaRPr>
          </a:p>
        </p:txBody>
      </p:sp>
      <p:grpSp>
        <p:nvGrpSpPr>
          <p:cNvPr id="42" name="Group 41"/>
          <p:cNvGrpSpPr/>
          <p:nvPr/>
        </p:nvGrpSpPr>
        <p:grpSpPr>
          <a:xfrm>
            <a:off x="374861" y="4772987"/>
            <a:ext cx="2875440" cy="646331"/>
            <a:chOff x="5715000" y="6283933"/>
            <a:chExt cx="2875440" cy="646331"/>
          </a:xfrm>
        </p:grpSpPr>
        <p:pic>
          <p:nvPicPr>
            <p:cNvPr id="43" name="Picture 42"/>
            <p:cNvPicPr>
              <a:picLocks noChangeAspect="1"/>
            </p:cNvPicPr>
            <p:nvPr/>
          </p:nvPicPr>
          <p:blipFill>
            <a:blip r:embed="rId3"/>
            <a:stretch>
              <a:fillRect/>
            </a:stretch>
          </p:blipFill>
          <p:spPr>
            <a:xfrm>
              <a:off x="5715000" y="6378285"/>
              <a:ext cx="174802" cy="180629"/>
            </a:xfrm>
            <a:prstGeom prst="rect">
              <a:avLst/>
            </a:prstGeom>
          </p:spPr>
        </p:pic>
        <p:sp>
          <p:nvSpPr>
            <p:cNvPr id="44" name="TextBox 43"/>
            <p:cNvSpPr txBox="1"/>
            <p:nvPr/>
          </p:nvSpPr>
          <p:spPr>
            <a:xfrm>
              <a:off x="6019800" y="6283933"/>
              <a:ext cx="2570640" cy="646331"/>
            </a:xfrm>
            <a:prstGeom prst="rect">
              <a:avLst/>
            </a:prstGeom>
            <a:noFill/>
          </p:spPr>
          <p:txBody>
            <a:bodyPr wrap="none" rtlCol="0">
              <a:spAutoFit/>
            </a:bodyPr>
            <a:lstStyle/>
            <a:p>
              <a:r>
                <a:rPr lang="en-US" dirty="0" smtClean="0">
                  <a:solidFill>
                    <a:srgbClr val="2D5597"/>
                  </a:solidFill>
                </a:rPr>
                <a:t>Group Leader:</a:t>
              </a:r>
            </a:p>
            <a:p>
              <a:r>
                <a:rPr lang="en-US" dirty="0">
                  <a:solidFill>
                    <a:srgbClr val="2D5597"/>
                  </a:solidFill>
                </a:rPr>
                <a:t> </a:t>
              </a:r>
              <a:r>
                <a:rPr lang="en-US" dirty="0" smtClean="0">
                  <a:solidFill>
                    <a:srgbClr val="2D5597"/>
                  </a:solidFill>
                </a:rPr>
                <a:t>   Brent Mumphrey (LTR)</a:t>
              </a:r>
              <a:r>
                <a:rPr lang="en-US" dirty="0" smtClean="0"/>
                <a:t> </a:t>
              </a:r>
              <a:endParaRPr lang="en-US" dirty="0"/>
            </a:p>
          </p:txBody>
        </p:sp>
      </p:grpSp>
    </p:spTree>
    <p:extLst>
      <p:ext uri="{BB962C8B-B14F-4D97-AF65-F5344CB8AC3E}">
        <p14:creationId xmlns:p14="http://schemas.microsoft.com/office/powerpoint/2010/main" val="3596792815"/>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Report – MU2</a:t>
            </a:r>
            <a:endParaRPr lang="en-US" dirty="0"/>
          </a:p>
        </p:txBody>
      </p:sp>
      <p:sp>
        <p:nvSpPr>
          <p:cNvPr id="3" name="Content Placeholder 2"/>
          <p:cNvSpPr>
            <a:spLocks noGrp="1"/>
          </p:cNvSpPr>
          <p:nvPr>
            <p:ph idx="1"/>
          </p:nvPr>
        </p:nvSpPr>
        <p:spPr>
          <a:xfrm>
            <a:off x="381000" y="1412875"/>
            <a:ext cx="8382000" cy="5084469"/>
          </a:xfrm>
        </p:spPr>
        <p:txBody>
          <a:bodyPr/>
          <a:lstStyle/>
          <a:p>
            <a:r>
              <a:rPr lang="en-US" dirty="0" smtClean="0"/>
              <a:t>IMS staff have been making changes to DMS to load MU2 data into the “</a:t>
            </a:r>
            <a:r>
              <a:rPr lang="en-US" dirty="0" err="1" smtClean="0"/>
              <a:t>pre_record</a:t>
            </a:r>
            <a:r>
              <a:rPr lang="en-US" dirty="0" smtClean="0"/>
              <a:t>” table.</a:t>
            </a:r>
          </a:p>
          <a:p>
            <a:pPr lvl="1"/>
            <a:r>
              <a:rPr lang="en-US" dirty="0" smtClean="0"/>
              <a:t>Add the CDA import</a:t>
            </a:r>
          </a:p>
          <a:p>
            <a:pPr lvl="1"/>
            <a:r>
              <a:rPr lang="en-US" dirty="0" smtClean="0"/>
              <a:t>Load into </a:t>
            </a:r>
            <a:r>
              <a:rPr lang="en-US" dirty="0" err="1" smtClean="0"/>
              <a:t>pre_record</a:t>
            </a:r>
            <a:r>
              <a:rPr lang="en-US" dirty="0" smtClean="0"/>
              <a:t> table</a:t>
            </a:r>
          </a:p>
          <a:p>
            <a:pPr lvl="1"/>
            <a:r>
              <a:rPr lang="en-US" dirty="0" smtClean="0"/>
              <a:t>Use queries to identify patients in MU2 data that are not Patient Sets</a:t>
            </a:r>
          </a:p>
          <a:p>
            <a:pPr lvl="1"/>
            <a:r>
              <a:rPr lang="en-US" dirty="0" smtClean="0"/>
              <a:t>Use queries to identify new cases for existing patient sets.</a:t>
            </a:r>
          </a:p>
          <a:p>
            <a:r>
              <a:rPr lang="en-US" dirty="0" smtClean="0"/>
              <a:t>Registries will review the data in DMS when IMS completes this task.</a:t>
            </a:r>
          </a:p>
          <a:p>
            <a:r>
              <a:rPr lang="en-US" dirty="0" smtClean="0"/>
              <a:t>Next meeting:   Thursday, April 27</a:t>
            </a:r>
            <a:r>
              <a:rPr lang="en-US" baseline="30000" dirty="0" smtClean="0"/>
              <a:t>th</a:t>
            </a:r>
            <a:r>
              <a:rPr lang="en-US" dirty="0" smtClean="0"/>
              <a:t> </a:t>
            </a:r>
          </a:p>
        </p:txBody>
      </p:sp>
    </p:spTree>
    <p:extLst>
      <p:ext uri="{BB962C8B-B14F-4D97-AF65-F5344CB8AC3E}">
        <p14:creationId xmlns:p14="http://schemas.microsoft.com/office/powerpoint/2010/main" val="2421408921"/>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6" name="Straight Connector 5"/>
          <p:cNvCxnSpPr/>
          <p:nvPr/>
        </p:nvCxnSpPr>
        <p:spPr>
          <a:xfrm>
            <a:off x="5257800" y="0"/>
            <a:ext cx="76200" cy="6858000"/>
          </a:xfrm>
          <a:prstGeom prst="line">
            <a:avLst/>
          </a:prstGeom>
          <a:ln w="50800">
            <a:solidFill>
              <a:srgbClr val="C2BFE7"/>
            </a:solidFill>
          </a:ln>
        </p:spPr>
        <p:style>
          <a:lnRef idx="1">
            <a:schemeClr val="accent1"/>
          </a:lnRef>
          <a:fillRef idx="0">
            <a:schemeClr val="accent1"/>
          </a:fillRef>
          <a:effectRef idx="0">
            <a:schemeClr val="accent1"/>
          </a:effectRef>
          <a:fontRef idx="minor">
            <a:schemeClr val="tx1"/>
          </a:fontRef>
        </p:style>
      </p:cxnSp>
      <p:grpSp>
        <p:nvGrpSpPr>
          <p:cNvPr id="96" name="Group 95"/>
          <p:cNvGrpSpPr/>
          <p:nvPr/>
        </p:nvGrpSpPr>
        <p:grpSpPr>
          <a:xfrm>
            <a:off x="4343400" y="1201168"/>
            <a:ext cx="3762479" cy="507831"/>
            <a:chOff x="5062256" y="1258669"/>
            <a:chExt cx="3762479" cy="507831"/>
          </a:xfrm>
        </p:grpSpPr>
        <p:pic>
          <p:nvPicPr>
            <p:cNvPr id="24" name="Picture 23"/>
            <p:cNvPicPr>
              <a:picLocks noChangeAspect="1"/>
            </p:cNvPicPr>
            <p:nvPr/>
          </p:nvPicPr>
          <p:blipFill>
            <a:blip r:embed="rId3"/>
            <a:stretch>
              <a:fillRect/>
            </a:stretch>
          </p:blipFill>
          <p:spPr>
            <a:xfrm>
              <a:off x="5715000" y="1491520"/>
              <a:ext cx="174802" cy="180629"/>
            </a:xfrm>
            <a:prstGeom prst="rect">
              <a:avLst/>
            </a:prstGeom>
          </p:spPr>
        </p:pic>
        <p:sp>
          <p:nvSpPr>
            <p:cNvPr id="53" name="TextBox 52"/>
            <p:cNvSpPr txBox="1"/>
            <p:nvPr/>
          </p:nvSpPr>
          <p:spPr>
            <a:xfrm>
              <a:off x="5062256" y="1397168"/>
              <a:ext cx="652743" cy="369332"/>
            </a:xfrm>
            <a:prstGeom prst="rect">
              <a:avLst/>
            </a:prstGeom>
            <a:noFill/>
          </p:spPr>
          <p:txBody>
            <a:bodyPr wrap="none" rtlCol="0">
              <a:spAutoFit/>
            </a:bodyPr>
            <a:lstStyle/>
            <a:p>
              <a:r>
                <a:rPr lang="en-US" dirty="0">
                  <a:solidFill>
                    <a:srgbClr val="2D5597"/>
                  </a:solidFill>
                </a:rPr>
                <a:t>2007</a:t>
              </a:r>
            </a:p>
          </p:txBody>
        </p:sp>
        <p:sp>
          <p:nvSpPr>
            <p:cNvPr id="56" name="TextBox 55"/>
            <p:cNvSpPr txBox="1"/>
            <p:nvPr/>
          </p:nvSpPr>
          <p:spPr>
            <a:xfrm>
              <a:off x="6019800" y="1258669"/>
              <a:ext cx="2804935" cy="507831"/>
            </a:xfrm>
            <a:prstGeom prst="rect">
              <a:avLst/>
            </a:prstGeom>
            <a:noFill/>
          </p:spPr>
          <p:txBody>
            <a:bodyPr wrap="none" rtlCol="0">
              <a:spAutoFit/>
            </a:bodyPr>
            <a:lstStyle/>
            <a:p>
              <a:r>
                <a:rPr lang="en-US" sz="900" dirty="0" smtClean="0">
                  <a:solidFill>
                    <a:srgbClr val="2D5597"/>
                  </a:solidFill>
                </a:rPr>
                <a:t>  </a:t>
              </a:r>
            </a:p>
            <a:p>
              <a:r>
                <a:rPr lang="en-US" dirty="0" smtClean="0">
                  <a:solidFill>
                    <a:srgbClr val="2D5597"/>
                  </a:solidFill>
                </a:rPr>
                <a:t>New </a:t>
              </a:r>
              <a:r>
                <a:rPr lang="en-US" dirty="0">
                  <a:solidFill>
                    <a:srgbClr val="2D5597"/>
                  </a:solidFill>
                </a:rPr>
                <a:t>Mexico Tumor Registry</a:t>
              </a:r>
            </a:p>
          </p:txBody>
        </p:sp>
      </p:grpSp>
      <p:grpSp>
        <p:nvGrpSpPr>
          <p:cNvPr id="102" name="Group 101"/>
          <p:cNvGrpSpPr/>
          <p:nvPr/>
        </p:nvGrpSpPr>
        <p:grpSpPr>
          <a:xfrm>
            <a:off x="4343400" y="3977301"/>
            <a:ext cx="3099221" cy="369332"/>
            <a:chOff x="5062256" y="4106876"/>
            <a:chExt cx="3099221" cy="369332"/>
          </a:xfrm>
        </p:grpSpPr>
        <p:grpSp>
          <p:nvGrpSpPr>
            <p:cNvPr id="81" name="Group 80"/>
            <p:cNvGrpSpPr/>
            <p:nvPr/>
          </p:nvGrpSpPr>
          <p:grpSpPr>
            <a:xfrm>
              <a:off x="5715000" y="4106876"/>
              <a:ext cx="2446477" cy="369332"/>
              <a:chOff x="5715000" y="4114274"/>
              <a:chExt cx="2446477" cy="369332"/>
            </a:xfrm>
          </p:grpSpPr>
          <p:pic>
            <p:nvPicPr>
              <p:cNvPr id="29" name="Picture 28"/>
              <p:cNvPicPr>
                <a:picLocks noChangeAspect="1"/>
              </p:cNvPicPr>
              <p:nvPr/>
            </p:nvPicPr>
            <p:blipFill>
              <a:blip r:embed="rId3"/>
              <a:stretch>
                <a:fillRect/>
              </a:stretch>
            </p:blipFill>
            <p:spPr>
              <a:xfrm>
                <a:off x="5715000" y="4208626"/>
                <a:ext cx="174802" cy="180629"/>
              </a:xfrm>
              <a:prstGeom prst="rect">
                <a:avLst/>
              </a:prstGeom>
            </p:spPr>
          </p:pic>
          <p:sp>
            <p:nvSpPr>
              <p:cNvPr id="61" name="TextBox 60"/>
              <p:cNvSpPr txBox="1"/>
              <p:nvPr/>
            </p:nvSpPr>
            <p:spPr>
              <a:xfrm>
                <a:off x="6019800" y="4114274"/>
                <a:ext cx="2141677" cy="369332"/>
              </a:xfrm>
              <a:prstGeom prst="rect">
                <a:avLst/>
              </a:prstGeom>
              <a:noFill/>
            </p:spPr>
            <p:txBody>
              <a:bodyPr wrap="none" rtlCol="0">
                <a:spAutoFit/>
              </a:bodyPr>
              <a:lstStyle/>
              <a:p>
                <a:r>
                  <a:rPr lang="en-US" dirty="0">
                    <a:solidFill>
                      <a:srgbClr val="2D5597"/>
                    </a:solidFill>
                  </a:rPr>
                  <a:t>Utah Cancer Registry</a:t>
                </a:r>
              </a:p>
            </p:txBody>
          </p:sp>
        </p:grpSp>
        <p:sp>
          <p:nvSpPr>
            <p:cNvPr id="88" name="TextBox 87"/>
            <p:cNvSpPr txBox="1"/>
            <p:nvPr/>
          </p:nvSpPr>
          <p:spPr>
            <a:xfrm>
              <a:off x="5062256" y="4106876"/>
              <a:ext cx="652743" cy="369332"/>
            </a:xfrm>
            <a:prstGeom prst="rect">
              <a:avLst/>
            </a:prstGeom>
            <a:noFill/>
          </p:spPr>
          <p:txBody>
            <a:bodyPr wrap="none" rtlCol="0">
              <a:spAutoFit/>
            </a:bodyPr>
            <a:lstStyle/>
            <a:p>
              <a:r>
                <a:rPr lang="en-US" dirty="0">
                  <a:solidFill>
                    <a:srgbClr val="2D5597"/>
                  </a:solidFill>
                </a:rPr>
                <a:t>2011</a:t>
              </a:r>
            </a:p>
          </p:txBody>
        </p:sp>
      </p:grpSp>
      <p:grpSp>
        <p:nvGrpSpPr>
          <p:cNvPr id="101" name="Group 100"/>
          <p:cNvGrpSpPr/>
          <p:nvPr/>
        </p:nvGrpSpPr>
        <p:grpSpPr>
          <a:xfrm>
            <a:off x="4343400" y="4463585"/>
            <a:ext cx="4507618" cy="369332"/>
            <a:chOff x="5062256" y="4607448"/>
            <a:chExt cx="4507618" cy="369332"/>
          </a:xfrm>
        </p:grpSpPr>
        <p:grpSp>
          <p:nvGrpSpPr>
            <p:cNvPr id="80" name="Group 79"/>
            <p:cNvGrpSpPr/>
            <p:nvPr/>
          </p:nvGrpSpPr>
          <p:grpSpPr>
            <a:xfrm>
              <a:off x="5715000" y="4607448"/>
              <a:ext cx="3854874" cy="369332"/>
              <a:chOff x="5715000" y="4618308"/>
              <a:chExt cx="3854874" cy="369332"/>
            </a:xfrm>
          </p:grpSpPr>
          <p:pic>
            <p:nvPicPr>
              <p:cNvPr id="30" name="Picture 29"/>
              <p:cNvPicPr>
                <a:picLocks noChangeAspect="1"/>
              </p:cNvPicPr>
              <p:nvPr/>
            </p:nvPicPr>
            <p:blipFill>
              <a:blip r:embed="rId3"/>
              <a:stretch>
                <a:fillRect/>
              </a:stretch>
            </p:blipFill>
            <p:spPr>
              <a:xfrm>
                <a:off x="5715000" y="4712660"/>
                <a:ext cx="174802" cy="180629"/>
              </a:xfrm>
              <a:prstGeom prst="rect">
                <a:avLst/>
              </a:prstGeom>
            </p:spPr>
          </p:pic>
          <p:sp>
            <p:nvSpPr>
              <p:cNvPr id="62" name="TextBox 61"/>
              <p:cNvSpPr txBox="1"/>
              <p:nvPr/>
            </p:nvSpPr>
            <p:spPr>
              <a:xfrm>
                <a:off x="6019800" y="4618308"/>
                <a:ext cx="3550074" cy="369332"/>
              </a:xfrm>
              <a:prstGeom prst="rect">
                <a:avLst/>
              </a:prstGeom>
              <a:noFill/>
            </p:spPr>
            <p:txBody>
              <a:bodyPr wrap="none" rtlCol="0">
                <a:spAutoFit/>
              </a:bodyPr>
              <a:lstStyle/>
              <a:p>
                <a:r>
                  <a:rPr lang="en-US" dirty="0">
                    <a:solidFill>
                      <a:srgbClr val="2D5597"/>
                    </a:solidFill>
                  </a:rPr>
                  <a:t>Georgia </a:t>
                </a:r>
                <a:r>
                  <a:rPr lang="en-US" dirty="0" smtClean="0">
                    <a:solidFill>
                      <a:srgbClr val="2D5597"/>
                    </a:solidFill>
                  </a:rPr>
                  <a:t>Center for Cancer </a:t>
                </a:r>
                <a:r>
                  <a:rPr lang="en-US" dirty="0">
                    <a:solidFill>
                      <a:srgbClr val="2D5597"/>
                    </a:solidFill>
                  </a:rPr>
                  <a:t>Statistics </a:t>
                </a:r>
              </a:p>
            </p:txBody>
          </p:sp>
        </p:grpSp>
        <p:sp>
          <p:nvSpPr>
            <p:cNvPr id="89" name="TextBox 88"/>
            <p:cNvSpPr txBox="1"/>
            <p:nvPr/>
          </p:nvSpPr>
          <p:spPr>
            <a:xfrm>
              <a:off x="5062256" y="4607448"/>
              <a:ext cx="652743" cy="369332"/>
            </a:xfrm>
            <a:prstGeom prst="rect">
              <a:avLst/>
            </a:prstGeom>
            <a:noFill/>
          </p:spPr>
          <p:txBody>
            <a:bodyPr wrap="none" rtlCol="0">
              <a:spAutoFit/>
            </a:bodyPr>
            <a:lstStyle/>
            <a:p>
              <a:r>
                <a:rPr lang="en-US" dirty="0">
                  <a:solidFill>
                    <a:srgbClr val="2D5597"/>
                  </a:solidFill>
                </a:rPr>
                <a:t>2012</a:t>
              </a:r>
            </a:p>
          </p:txBody>
        </p:sp>
      </p:grpSp>
      <p:grpSp>
        <p:nvGrpSpPr>
          <p:cNvPr id="100" name="Group 99"/>
          <p:cNvGrpSpPr/>
          <p:nvPr/>
        </p:nvGrpSpPr>
        <p:grpSpPr>
          <a:xfrm>
            <a:off x="4343400" y="4949869"/>
            <a:ext cx="4230941" cy="369332"/>
            <a:chOff x="5062256" y="5208022"/>
            <a:chExt cx="4230941" cy="369332"/>
          </a:xfrm>
        </p:grpSpPr>
        <p:grpSp>
          <p:nvGrpSpPr>
            <p:cNvPr id="77" name="Group 76"/>
            <p:cNvGrpSpPr/>
            <p:nvPr/>
          </p:nvGrpSpPr>
          <p:grpSpPr>
            <a:xfrm>
              <a:off x="5715000" y="5208022"/>
              <a:ext cx="3578197" cy="369332"/>
              <a:chOff x="5715000" y="5211084"/>
              <a:chExt cx="3578197" cy="369332"/>
            </a:xfrm>
          </p:grpSpPr>
          <p:pic>
            <p:nvPicPr>
              <p:cNvPr id="31" name="Picture 30"/>
              <p:cNvPicPr>
                <a:picLocks noChangeAspect="1"/>
              </p:cNvPicPr>
              <p:nvPr/>
            </p:nvPicPr>
            <p:blipFill>
              <a:blip r:embed="rId3"/>
              <a:stretch>
                <a:fillRect/>
              </a:stretch>
            </p:blipFill>
            <p:spPr>
              <a:xfrm>
                <a:off x="5715000" y="5305436"/>
                <a:ext cx="174802" cy="180629"/>
              </a:xfrm>
              <a:prstGeom prst="rect">
                <a:avLst/>
              </a:prstGeom>
            </p:spPr>
          </p:pic>
          <p:sp>
            <p:nvSpPr>
              <p:cNvPr id="63" name="TextBox 62"/>
              <p:cNvSpPr txBox="1"/>
              <p:nvPr/>
            </p:nvSpPr>
            <p:spPr>
              <a:xfrm>
                <a:off x="6019800" y="5211084"/>
                <a:ext cx="3273397" cy="369332"/>
              </a:xfrm>
              <a:prstGeom prst="rect">
                <a:avLst/>
              </a:prstGeom>
              <a:noFill/>
            </p:spPr>
            <p:txBody>
              <a:bodyPr wrap="none" rtlCol="0">
                <a:spAutoFit/>
              </a:bodyPr>
              <a:lstStyle/>
              <a:p>
                <a:r>
                  <a:rPr lang="en-US" dirty="0">
                    <a:solidFill>
                      <a:srgbClr val="2D5597"/>
                    </a:solidFill>
                  </a:rPr>
                  <a:t>New</a:t>
                </a:r>
                <a:r>
                  <a:rPr lang="en-US" dirty="0" smtClean="0"/>
                  <a:t> </a:t>
                </a:r>
                <a:r>
                  <a:rPr lang="en-US" dirty="0" smtClean="0">
                    <a:solidFill>
                      <a:srgbClr val="2D5597"/>
                    </a:solidFill>
                  </a:rPr>
                  <a:t>Jersey State Cancer Registry</a:t>
                </a:r>
                <a:endParaRPr lang="en-US" dirty="0">
                  <a:solidFill>
                    <a:srgbClr val="2D5597"/>
                  </a:solidFill>
                </a:endParaRPr>
              </a:p>
            </p:txBody>
          </p:sp>
        </p:grpSp>
        <p:sp>
          <p:nvSpPr>
            <p:cNvPr id="90" name="TextBox 89"/>
            <p:cNvSpPr txBox="1"/>
            <p:nvPr/>
          </p:nvSpPr>
          <p:spPr>
            <a:xfrm>
              <a:off x="5062256" y="5208022"/>
              <a:ext cx="652743" cy="369332"/>
            </a:xfrm>
            <a:prstGeom prst="rect">
              <a:avLst/>
            </a:prstGeom>
            <a:noFill/>
          </p:spPr>
          <p:txBody>
            <a:bodyPr wrap="none" rtlCol="0">
              <a:spAutoFit/>
            </a:bodyPr>
            <a:lstStyle/>
            <a:p>
              <a:r>
                <a:rPr lang="en-US" dirty="0">
                  <a:solidFill>
                    <a:srgbClr val="2D5597"/>
                  </a:solidFill>
                </a:rPr>
                <a:t>2013</a:t>
              </a:r>
            </a:p>
          </p:txBody>
        </p:sp>
      </p:grpSp>
      <p:sp>
        <p:nvSpPr>
          <p:cNvPr id="104" name="TextBox 103"/>
          <p:cNvSpPr txBox="1"/>
          <p:nvPr/>
        </p:nvSpPr>
        <p:spPr>
          <a:xfrm>
            <a:off x="137525" y="228600"/>
            <a:ext cx="4119021" cy="584775"/>
          </a:xfrm>
          <a:prstGeom prst="rect">
            <a:avLst/>
          </a:prstGeom>
          <a:noFill/>
        </p:spPr>
        <p:txBody>
          <a:bodyPr wrap="square" rtlCol="0">
            <a:spAutoFit/>
          </a:bodyPr>
          <a:lstStyle/>
          <a:p>
            <a:r>
              <a:rPr lang="en-US" sz="3200" dirty="0" smtClean="0">
                <a:solidFill>
                  <a:srgbClr val="2D5597"/>
                </a:solidFill>
              </a:rPr>
              <a:t>Claims Workgroup</a:t>
            </a:r>
            <a:endParaRPr lang="en-US" sz="3200" dirty="0">
              <a:solidFill>
                <a:srgbClr val="2D5597"/>
              </a:solidFill>
            </a:endParaRPr>
          </a:p>
        </p:txBody>
      </p:sp>
      <p:grpSp>
        <p:nvGrpSpPr>
          <p:cNvPr id="107" name="Group 106"/>
          <p:cNvGrpSpPr/>
          <p:nvPr/>
        </p:nvGrpSpPr>
        <p:grpSpPr>
          <a:xfrm>
            <a:off x="4343400" y="6408718"/>
            <a:ext cx="3554217" cy="369332"/>
            <a:chOff x="5062256" y="6283530"/>
            <a:chExt cx="3554217" cy="369332"/>
          </a:xfrm>
        </p:grpSpPr>
        <p:grpSp>
          <p:nvGrpSpPr>
            <p:cNvPr id="108" name="Group 107"/>
            <p:cNvGrpSpPr/>
            <p:nvPr/>
          </p:nvGrpSpPr>
          <p:grpSpPr>
            <a:xfrm>
              <a:off x="5715000" y="6283530"/>
              <a:ext cx="2901473" cy="369332"/>
              <a:chOff x="5715000" y="6283933"/>
              <a:chExt cx="2901473" cy="369332"/>
            </a:xfrm>
          </p:grpSpPr>
          <p:pic>
            <p:nvPicPr>
              <p:cNvPr id="110" name="Picture 109"/>
              <p:cNvPicPr>
                <a:picLocks noChangeAspect="1"/>
              </p:cNvPicPr>
              <p:nvPr/>
            </p:nvPicPr>
            <p:blipFill>
              <a:blip r:embed="rId3"/>
              <a:stretch>
                <a:fillRect/>
              </a:stretch>
            </p:blipFill>
            <p:spPr>
              <a:xfrm>
                <a:off x="5715000" y="6378285"/>
                <a:ext cx="174802" cy="180629"/>
              </a:xfrm>
              <a:prstGeom prst="rect">
                <a:avLst/>
              </a:prstGeom>
            </p:spPr>
          </p:pic>
          <p:sp>
            <p:nvSpPr>
              <p:cNvPr id="111" name="TextBox 110"/>
              <p:cNvSpPr txBox="1"/>
              <p:nvPr/>
            </p:nvSpPr>
            <p:spPr>
              <a:xfrm>
                <a:off x="6019800" y="6283933"/>
                <a:ext cx="2596673" cy="369332"/>
              </a:xfrm>
              <a:prstGeom prst="rect">
                <a:avLst/>
              </a:prstGeom>
              <a:noFill/>
            </p:spPr>
            <p:txBody>
              <a:bodyPr wrap="none" rtlCol="0">
                <a:spAutoFit/>
              </a:bodyPr>
              <a:lstStyle/>
              <a:p>
                <a:r>
                  <a:rPr lang="en-US" dirty="0" smtClean="0">
                    <a:solidFill>
                      <a:srgbClr val="2D5597"/>
                    </a:solidFill>
                  </a:rPr>
                  <a:t>Kentucky Cancer Registry</a:t>
                </a:r>
                <a:r>
                  <a:rPr lang="en-US" dirty="0" smtClean="0"/>
                  <a:t> </a:t>
                </a:r>
                <a:endParaRPr lang="en-US" dirty="0"/>
              </a:p>
            </p:txBody>
          </p:sp>
        </p:grpSp>
        <p:sp>
          <p:nvSpPr>
            <p:cNvPr id="109" name="TextBox 108"/>
            <p:cNvSpPr txBox="1"/>
            <p:nvPr/>
          </p:nvSpPr>
          <p:spPr>
            <a:xfrm>
              <a:off x="5062256" y="6283530"/>
              <a:ext cx="652743" cy="369332"/>
            </a:xfrm>
            <a:prstGeom prst="rect">
              <a:avLst/>
            </a:prstGeom>
            <a:noFill/>
          </p:spPr>
          <p:txBody>
            <a:bodyPr wrap="none" rtlCol="0">
              <a:spAutoFit/>
            </a:bodyPr>
            <a:lstStyle/>
            <a:p>
              <a:r>
                <a:rPr lang="en-US" dirty="0" smtClean="0">
                  <a:solidFill>
                    <a:srgbClr val="2D5597"/>
                  </a:solidFill>
                </a:rPr>
                <a:t>2018</a:t>
              </a:r>
              <a:endParaRPr lang="en-US" dirty="0">
                <a:solidFill>
                  <a:srgbClr val="2D5597"/>
                </a:solidFill>
              </a:endParaRPr>
            </a:p>
          </p:txBody>
        </p:sp>
      </p:grpSp>
      <p:grpSp>
        <p:nvGrpSpPr>
          <p:cNvPr id="28" name="Group 27"/>
          <p:cNvGrpSpPr/>
          <p:nvPr/>
        </p:nvGrpSpPr>
        <p:grpSpPr>
          <a:xfrm>
            <a:off x="374861" y="4772987"/>
            <a:ext cx="2295601" cy="646331"/>
            <a:chOff x="5715000" y="6283933"/>
            <a:chExt cx="2295601" cy="646331"/>
          </a:xfrm>
        </p:grpSpPr>
        <p:pic>
          <p:nvPicPr>
            <p:cNvPr id="32" name="Picture 31"/>
            <p:cNvPicPr>
              <a:picLocks noChangeAspect="1"/>
            </p:cNvPicPr>
            <p:nvPr/>
          </p:nvPicPr>
          <p:blipFill>
            <a:blip r:embed="rId3"/>
            <a:stretch>
              <a:fillRect/>
            </a:stretch>
          </p:blipFill>
          <p:spPr>
            <a:xfrm>
              <a:off x="5715000" y="6378285"/>
              <a:ext cx="174802" cy="180629"/>
            </a:xfrm>
            <a:prstGeom prst="rect">
              <a:avLst/>
            </a:prstGeom>
          </p:spPr>
        </p:pic>
        <p:sp>
          <p:nvSpPr>
            <p:cNvPr id="33" name="TextBox 32"/>
            <p:cNvSpPr txBox="1"/>
            <p:nvPr/>
          </p:nvSpPr>
          <p:spPr>
            <a:xfrm>
              <a:off x="6019800" y="6283933"/>
              <a:ext cx="1990801" cy="646331"/>
            </a:xfrm>
            <a:prstGeom prst="rect">
              <a:avLst/>
            </a:prstGeom>
            <a:noFill/>
          </p:spPr>
          <p:txBody>
            <a:bodyPr wrap="none" rtlCol="0">
              <a:spAutoFit/>
            </a:bodyPr>
            <a:lstStyle/>
            <a:p>
              <a:r>
                <a:rPr lang="en-US" dirty="0" smtClean="0">
                  <a:solidFill>
                    <a:srgbClr val="2D5597"/>
                  </a:solidFill>
                </a:rPr>
                <a:t>Group Leader:</a:t>
              </a:r>
            </a:p>
            <a:p>
              <a:r>
                <a:rPr lang="en-US" dirty="0">
                  <a:solidFill>
                    <a:srgbClr val="2D5597"/>
                  </a:solidFill>
                </a:rPr>
                <a:t> </a:t>
              </a:r>
              <a:r>
                <a:rPr lang="en-US" dirty="0" smtClean="0">
                  <a:solidFill>
                    <a:srgbClr val="2D5597"/>
                  </a:solidFill>
                </a:rPr>
                <a:t>   Kevin Ward (GA)</a:t>
              </a:r>
              <a:r>
                <a:rPr lang="en-US" dirty="0" smtClean="0"/>
                <a:t> </a:t>
              </a:r>
              <a:endParaRPr lang="en-US" dirty="0"/>
            </a:p>
          </p:txBody>
        </p:sp>
      </p:grpSp>
    </p:spTree>
    <p:extLst>
      <p:ext uri="{BB962C8B-B14F-4D97-AF65-F5344CB8AC3E}">
        <p14:creationId xmlns:p14="http://schemas.microsoft.com/office/powerpoint/2010/main" val="1995822492"/>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Sources – SEER*DMS Registries</a:t>
            </a:r>
            <a:endParaRPr lang="en-US" dirty="0"/>
          </a:p>
        </p:txBody>
      </p:sp>
      <p:graphicFrame>
        <p:nvGraphicFramePr>
          <p:cNvPr id="5" name="Content Placeholder 4"/>
          <p:cNvGraphicFramePr>
            <a:graphicFrameLocks noGrp="1"/>
          </p:cNvGraphicFramePr>
          <p:nvPr>
            <p:ph idx="1"/>
            <p:extLst/>
          </p:nvPr>
        </p:nvGraphicFramePr>
        <p:xfrm>
          <a:off x="381000" y="1598612"/>
          <a:ext cx="8382000" cy="22113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Content Placeholder 4"/>
          <p:cNvGraphicFramePr>
            <a:graphicFrameLocks/>
          </p:cNvGraphicFramePr>
          <p:nvPr>
            <p:extLst/>
          </p:nvPr>
        </p:nvGraphicFramePr>
        <p:xfrm>
          <a:off x="876300" y="4037012"/>
          <a:ext cx="7391400" cy="198278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8" name="Title 1"/>
          <p:cNvSpPr txBox="1">
            <a:spLocks/>
          </p:cNvSpPr>
          <p:nvPr/>
        </p:nvSpPr>
        <p:spPr>
          <a:xfrm>
            <a:off x="876300" y="1133920"/>
            <a:ext cx="7658100" cy="332399"/>
          </a:xfrm>
          <a:prstGeom prst="rect">
            <a:avLst/>
          </a:prstGeom>
        </p:spPr>
        <p:txBody>
          <a:bodyPr vert="horz" wrap="square" lIns="0" tIns="0" rIns="0" bIns="0" rtlCol="0" anchor="t">
            <a:spAutoFit/>
          </a:bodyPr>
          <a:lst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a:lstStyle>
          <a:p>
            <a:r>
              <a:rPr lang="en-US" sz="2400" dirty="0" smtClean="0"/>
              <a:t>Standard sources of medical data:</a:t>
            </a:r>
            <a:endParaRPr lang="en-US" sz="2400" dirty="0"/>
          </a:p>
        </p:txBody>
      </p:sp>
      <p:sp>
        <p:nvSpPr>
          <p:cNvPr id="9" name="Title 1"/>
          <p:cNvSpPr txBox="1">
            <a:spLocks/>
          </p:cNvSpPr>
          <p:nvPr/>
        </p:nvSpPr>
        <p:spPr>
          <a:xfrm>
            <a:off x="876300" y="4087201"/>
            <a:ext cx="7658100" cy="332399"/>
          </a:xfrm>
          <a:prstGeom prst="rect">
            <a:avLst/>
          </a:prstGeom>
        </p:spPr>
        <p:txBody>
          <a:bodyPr vert="horz" wrap="square" lIns="0" tIns="0" rIns="0" bIns="0" rtlCol="0" anchor="t">
            <a:spAutoFit/>
          </a:bodyPr>
          <a:lst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a:lstStyle>
          <a:p>
            <a:r>
              <a:rPr lang="en-US" sz="2400" dirty="0" smtClean="0"/>
              <a:t>New data streams for SEER*DMS registries are expected to include:</a:t>
            </a:r>
            <a:endParaRPr lang="en-US" sz="2400" dirty="0"/>
          </a:p>
        </p:txBody>
      </p:sp>
    </p:spTree>
    <p:extLst>
      <p:ext uri="{BB962C8B-B14F-4D97-AF65-F5344CB8AC3E}">
        <p14:creationId xmlns:p14="http://schemas.microsoft.com/office/powerpoint/2010/main" val="428120697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4665"/>
            <a:ext cx="5112493" cy="4495799"/>
          </a:xfrm>
          <a:prstGeom prst="rect">
            <a:avLst/>
          </a:prstGeom>
        </p:spPr>
      </p:pic>
      <p:sp>
        <p:nvSpPr>
          <p:cNvPr id="15" name="Rounded Rectangle 14"/>
          <p:cNvSpPr/>
          <p:nvPr/>
        </p:nvSpPr>
        <p:spPr bwMode="auto">
          <a:xfrm>
            <a:off x="152400" y="1752600"/>
            <a:ext cx="1295400" cy="1752600"/>
          </a:xfrm>
          <a:prstGeom prst="roundRect">
            <a:avLst/>
          </a:prstGeom>
          <a:solidFill>
            <a:schemeClr val="accent1">
              <a:alpha val="15000"/>
            </a:schemeClr>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chemeClr val="tx1"/>
              </a:solidFill>
              <a:latin typeface="Segoe" pitchFamily="34" charset="0"/>
            </a:endParaRPr>
          </a:p>
        </p:txBody>
      </p:sp>
      <p:pic>
        <p:nvPicPr>
          <p:cNvPr id="17" name="Picture 16"/>
          <p:cNvPicPr>
            <a:picLocks noChangeAspect="1"/>
          </p:cNvPicPr>
          <p:nvPr/>
        </p:nvPicPr>
        <p:blipFill>
          <a:blip r:embed="rId3"/>
          <a:stretch>
            <a:fillRect/>
          </a:stretch>
        </p:blipFill>
        <p:spPr>
          <a:xfrm>
            <a:off x="5619537" y="838200"/>
            <a:ext cx="2641275" cy="5613401"/>
          </a:xfrm>
          <a:prstGeom prst="rect">
            <a:avLst/>
          </a:prstGeom>
        </p:spPr>
      </p:pic>
      <p:cxnSp>
        <p:nvCxnSpPr>
          <p:cNvPr id="19" name="Straight Connector 18"/>
          <p:cNvCxnSpPr/>
          <p:nvPr/>
        </p:nvCxnSpPr>
        <p:spPr>
          <a:xfrm flipV="1">
            <a:off x="1371600" y="914400"/>
            <a:ext cx="4343400" cy="91440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1279247" y="3505200"/>
            <a:ext cx="4340290" cy="259080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grpSp>
        <p:nvGrpSpPr>
          <p:cNvPr id="2" name="Group 1"/>
          <p:cNvGrpSpPr/>
          <p:nvPr/>
        </p:nvGrpSpPr>
        <p:grpSpPr>
          <a:xfrm>
            <a:off x="152400" y="5224032"/>
            <a:ext cx="3581400" cy="1310297"/>
            <a:chOff x="152400" y="5224032"/>
            <a:chExt cx="3581400" cy="1310297"/>
          </a:xfrm>
        </p:grpSpPr>
        <p:sp>
          <p:nvSpPr>
            <p:cNvPr id="7" name="Rectangle 6"/>
            <p:cNvSpPr/>
            <p:nvPr/>
          </p:nvSpPr>
          <p:spPr bwMode="auto">
            <a:xfrm>
              <a:off x="152400" y="5224032"/>
              <a:ext cx="3429000" cy="1100567"/>
            </a:xfrm>
            <a:prstGeom prst="rect">
              <a:avLst/>
            </a:prstGeom>
            <a:noFill/>
            <a:ln w="28575">
              <a:solidFill>
                <a:schemeClr val="tx2">
                  <a:lumMod val="60000"/>
                  <a:lumOff val="40000"/>
                </a:schemeClr>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chemeClr val="tx1"/>
                </a:solidFill>
                <a:latin typeface="Segoe" pitchFamily="34" charset="0"/>
              </a:endParaRPr>
            </a:p>
          </p:txBody>
        </p:sp>
        <p:sp>
          <p:nvSpPr>
            <p:cNvPr id="8" name="TextBox 7"/>
            <p:cNvSpPr txBox="1"/>
            <p:nvPr/>
          </p:nvSpPr>
          <p:spPr>
            <a:xfrm>
              <a:off x="266700" y="5334000"/>
              <a:ext cx="3467100" cy="1200329"/>
            </a:xfrm>
            <a:prstGeom prst="rect">
              <a:avLst/>
            </a:prstGeom>
            <a:noFill/>
          </p:spPr>
          <p:txBody>
            <a:bodyPr wrap="square" rtlCol="0">
              <a:spAutoFit/>
            </a:bodyPr>
            <a:lstStyle/>
            <a:p>
              <a:r>
                <a:rPr lang="en-US" dirty="0" smtClean="0"/>
                <a:t>Registry enclaves in the data center can be expanded – to support additional applications.</a:t>
              </a:r>
              <a:endParaRPr lang="en-US" dirty="0"/>
            </a:p>
            <a:p>
              <a:endParaRPr lang="en-US" dirty="0" smtClean="0"/>
            </a:p>
          </p:txBody>
        </p:sp>
      </p:grpSp>
    </p:spTree>
    <p:extLst>
      <p:ext uri="{BB962C8B-B14F-4D97-AF65-F5344CB8AC3E}">
        <p14:creationId xmlns:p14="http://schemas.microsoft.com/office/powerpoint/2010/main" val="22607898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0-#ppt_w/2"/>
                                          </p:val>
                                        </p:tav>
                                        <p:tav tm="100000">
                                          <p:val>
                                            <p:strVal val="#ppt_x"/>
                                          </p:val>
                                        </p:tav>
                                      </p:tavLst>
                                    </p:anim>
                                    <p:anim calcmode="lin" valueType="num">
                                      <p:cBhvr additive="base">
                                        <p:cTn id="8" dur="500" fill="hold"/>
                                        <p:tgtEl>
                                          <p:spTgt spid="17"/>
                                        </p:tgtEl>
                                        <p:attrNameLst>
                                          <p:attrName>ppt_y</p:attrName>
                                        </p:attrNameLst>
                                      </p:cBhvr>
                                      <p:tavLst>
                                        <p:tav tm="0">
                                          <p:val>
                                            <p:strVal val="#ppt_y"/>
                                          </p:val>
                                        </p:tav>
                                        <p:tav tm="100000">
                                          <p:val>
                                            <p:strVal val="#ppt_y"/>
                                          </p:val>
                                        </p:tav>
                                      </p:tavLst>
                                    </p:anim>
                                  </p:childTnLst>
                                </p:cTn>
                              </p:par>
                              <p:par>
                                <p:cTn id="9" presetID="1" presetClass="entr" presetSubtype="0" fill="hold" nodeType="withEffect">
                                  <p:stCondLst>
                                    <p:cond delay="50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nodeType="withEffect">
                                  <p:stCondLst>
                                    <p:cond delay="500"/>
                                  </p:stCondLst>
                                  <p:childTnLst>
                                    <p:set>
                                      <p:cBhvr>
                                        <p:cTn id="12" dur="1" fill="hold">
                                          <p:stCondLst>
                                            <p:cond delay="0"/>
                                          </p:stCondLst>
                                        </p:cTn>
                                        <p:tgtEl>
                                          <p:spTgt spid="20"/>
                                        </p:tgtEl>
                                        <p:attrNameLst>
                                          <p:attrName>style.visibility</p:attrName>
                                        </p:attrNameLst>
                                      </p:cBhvr>
                                      <p:to>
                                        <p:strVal val="visible"/>
                                      </p:to>
                                    </p:set>
                                  </p:childTnLst>
                                </p:cTn>
                              </p:par>
                              <p:par>
                                <p:cTn id="13" presetID="1" presetClass="entr" presetSubtype="0" fill="hold" nodeType="withEffect">
                                  <p:stCondLst>
                                    <p:cond delay="50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610600" cy="664797"/>
          </a:xfrm>
        </p:spPr>
        <p:txBody>
          <a:bodyPr/>
          <a:lstStyle/>
          <a:p>
            <a:r>
              <a:rPr lang="en-US" dirty="0" smtClean="0"/>
              <a:t>Data Transmissions to SEER*DMS</a:t>
            </a:r>
            <a:endParaRPr lang="en-US" dirty="0"/>
          </a:p>
        </p:txBody>
      </p:sp>
      <p:sp>
        <p:nvSpPr>
          <p:cNvPr id="3" name="Content Placeholder 2"/>
          <p:cNvSpPr>
            <a:spLocks noGrp="1"/>
          </p:cNvSpPr>
          <p:nvPr>
            <p:ph idx="1"/>
          </p:nvPr>
        </p:nvSpPr>
        <p:spPr>
          <a:xfrm>
            <a:off x="381000" y="1171676"/>
            <a:ext cx="8458200" cy="3077766"/>
          </a:xfrm>
        </p:spPr>
        <p:txBody>
          <a:bodyPr/>
          <a:lstStyle/>
          <a:p>
            <a:r>
              <a:rPr lang="en-US" dirty="0" smtClean="0"/>
              <a:t>Standard method:</a:t>
            </a:r>
          </a:p>
          <a:p>
            <a:pPr lvl="1">
              <a:spcBef>
                <a:spcPts val="600"/>
              </a:spcBef>
            </a:pPr>
            <a:r>
              <a:rPr lang="en-US" sz="2400" dirty="0" smtClean="0"/>
              <a:t>Organization sends data to registry’s local environment</a:t>
            </a:r>
          </a:p>
          <a:p>
            <a:pPr lvl="1">
              <a:spcBef>
                <a:spcPts val="600"/>
              </a:spcBef>
            </a:pPr>
            <a:r>
              <a:rPr lang="en-US" sz="2400" dirty="0" smtClean="0"/>
              <a:t>Registry transmits data to SEER*DMS autoloader; or staff upload data via the SEER*DMS application</a:t>
            </a:r>
          </a:p>
          <a:p>
            <a:pPr>
              <a:spcBef>
                <a:spcPts val="600"/>
              </a:spcBef>
            </a:pPr>
            <a:r>
              <a:rPr lang="en-US" dirty="0" smtClean="0"/>
              <a:t>This is the recommended method for local and regional data sources (hospitals, path labs, </a:t>
            </a:r>
            <a:r>
              <a:rPr lang="en-US" dirty="0" err="1" smtClean="0"/>
              <a:t>etc</a:t>
            </a:r>
            <a:r>
              <a:rPr lang="en-US" dirty="0" smtClean="0"/>
              <a:t>).</a:t>
            </a:r>
          </a:p>
          <a:p>
            <a:pPr>
              <a:spcBef>
                <a:spcPts val="600"/>
              </a:spcBef>
            </a:pPr>
            <a:endParaRPr lang="en-US" dirty="0" smtClean="0"/>
          </a:p>
        </p:txBody>
      </p:sp>
      <p:grpSp>
        <p:nvGrpSpPr>
          <p:cNvPr id="4" name="Group 3"/>
          <p:cNvGrpSpPr/>
          <p:nvPr/>
        </p:nvGrpSpPr>
        <p:grpSpPr>
          <a:xfrm>
            <a:off x="446297" y="4114800"/>
            <a:ext cx="2991817" cy="1196726"/>
            <a:chOff x="2455" y="316037"/>
            <a:chExt cx="2991817" cy="1196726"/>
          </a:xfrm>
        </p:grpSpPr>
        <p:sp>
          <p:nvSpPr>
            <p:cNvPr id="11" name="Chevron 10"/>
            <p:cNvSpPr/>
            <p:nvPr/>
          </p:nvSpPr>
          <p:spPr>
            <a:xfrm>
              <a:off x="2455" y="316037"/>
              <a:ext cx="2991817" cy="1196726"/>
            </a:xfrm>
            <a:prstGeom prst="chevron">
              <a:avLst/>
            </a:prstGeom>
            <a:solidFill>
              <a:schemeClr val="tx2">
                <a:lumMod val="60000"/>
                <a:lumOff val="4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2" name="Chevron 4"/>
            <p:cNvSpPr/>
            <p:nvPr/>
          </p:nvSpPr>
          <p:spPr>
            <a:xfrm>
              <a:off x="600818" y="316037"/>
              <a:ext cx="1795091" cy="119672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015" tIns="38672" rIns="38672" bIns="38672" numCol="1" spcCol="1270" anchor="ctr" anchorCtr="0">
              <a:noAutofit/>
            </a:bodyPr>
            <a:lstStyle/>
            <a:p>
              <a:pPr lvl="0" algn="ctr" defTabSz="1289050">
                <a:lnSpc>
                  <a:spcPct val="90000"/>
                </a:lnSpc>
                <a:spcBef>
                  <a:spcPct val="0"/>
                </a:spcBef>
                <a:spcAft>
                  <a:spcPct val="35000"/>
                </a:spcAft>
              </a:pPr>
              <a:r>
                <a:rPr lang="en-US" sz="2900" kern="1200" dirty="0" smtClean="0"/>
                <a:t>Hospital, Path Lab</a:t>
              </a:r>
              <a:endParaRPr lang="en-US" sz="2900" kern="1200" dirty="0"/>
            </a:p>
          </p:txBody>
        </p:sp>
      </p:grpSp>
      <p:grpSp>
        <p:nvGrpSpPr>
          <p:cNvPr id="5" name="Group 4"/>
          <p:cNvGrpSpPr/>
          <p:nvPr/>
        </p:nvGrpSpPr>
        <p:grpSpPr>
          <a:xfrm>
            <a:off x="3138933" y="4114800"/>
            <a:ext cx="2991817" cy="1196726"/>
            <a:chOff x="2695091" y="316037"/>
            <a:chExt cx="2991817" cy="1196726"/>
          </a:xfrm>
        </p:grpSpPr>
        <p:sp>
          <p:nvSpPr>
            <p:cNvPr id="9" name="Chevron 8"/>
            <p:cNvSpPr/>
            <p:nvPr/>
          </p:nvSpPr>
          <p:spPr>
            <a:xfrm>
              <a:off x="2695091" y="316037"/>
              <a:ext cx="2991817" cy="1196726"/>
            </a:xfrm>
            <a:prstGeom prst="chevron">
              <a:avLst/>
            </a:prstGeom>
            <a:solidFill>
              <a:schemeClr val="tx2">
                <a:lumMod val="60000"/>
                <a:lumOff val="4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0" name="Chevron 6"/>
            <p:cNvSpPr/>
            <p:nvPr/>
          </p:nvSpPr>
          <p:spPr>
            <a:xfrm>
              <a:off x="3293454" y="316037"/>
              <a:ext cx="1795091" cy="119672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015" tIns="38672" rIns="38672" bIns="38672" numCol="1" spcCol="1270" anchor="ctr" anchorCtr="0">
              <a:noAutofit/>
            </a:bodyPr>
            <a:lstStyle/>
            <a:p>
              <a:pPr lvl="0" algn="ctr" defTabSz="1289050">
                <a:lnSpc>
                  <a:spcPct val="90000"/>
                </a:lnSpc>
                <a:spcBef>
                  <a:spcPct val="0"/>
                </a:spcBef>
                <a:spcAft>
                  <a:spcPct val="35000"/>
                </a:spcAft>
              </a:pPr>
              <a:r>
                <a:rPr lang="en-US" sz="2900" kern="1200" dirty="0" smtClean="0"/>
                <a:t>Registry	</a:t>
              </a:r>
              <a:endParaRPr lang="en-US" sz="2900" kern="1200" dirty="0"/>
            </a:p>
          </p:txBody>
        </p:sp>
      </p:grpSp>
      <p:grpSp>
        <p:nvGrpSpPr>
          <p:cNvPr id="6" name="Group 5"/>
          <p:cNvGrpSpPr/>
          <p:nvPr/>
        </p:nvGrpSpPr>
        <p:grpSpPr>
          <a:xfrm>
            <a:off x="5831568" y="4114800"/>
            <a:ext cx="2991817" cy="1196726"/>
            <a:chOff x="5387726" y="316037"/>
            <a:chExt cx="2991817" cy="1196726"/>
          </a:xfrm>
        </p:grpSpPr>
        <p:sp>
          <p:nvSpPr>
            <p:cNvPr id="7" name="Chevron 6"/>
            <p:cNvSpPr/>
            <p:nvPr/>
          </p:nvSpPr>
          <p:spPr>
            <a:xfrm>
              <a:off x="5387726" y="316037"/>
              <a:ext cx="2991817" cy="1196726"/>
            </a:xfrm>
            <a:prstGeom prst="chevron">
              <a:avLst/>
            </a:prstGeom>
            <a:solidFill>
              <a:schemeClr val="tx2">
                <a:lumMod val="60000"/>
                <a:lumOff val="4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8" name="Chevron 8"/>
            <p:cNvSpPr/>
            <p:nvPr/>
          </p:nvSpPr>
          <p:spPr>
            <a:xfrm>
              <a:off x="5986089" y="316037"/>
              <a:ext cx="1795091" cy="119672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015" tIns="38672" rIns="38672" bIns="38672" numCol="1" spcCol="1270" anchor="ctr" anchorCtr="0">
              <a:noAutofit/>
            </a:bodyPr>
            <a:lstStyle/>
            <a:p>
              <a:pPr lvl="0" algn="ctr" defTabSz="1289050">
                <a:lnSpc>
                  <a:spcPct val="90000"/>
                </a:lnSpc>
                <a:spcBef>
                  <a:spcPct val="0"/>
                </a:spcBef>
                <a:spcAft>
                  <a:spcPct val="35000"/>
                </a:spcAft>
              </a:pPr>
              <a:r>
                <a:rPr lang="en-US" sz="2900" kern="1200" dirty="0" smtClean="0"/>
                <a:t>SEER*DMS</a:t>
              </a:r>
              <a:endParaRPr lang="en-US" sz="2900" kern="1200" dirty="0"/>
            </a:p>
          </p:txBody>
        </p:sp>
      </p:grpSp>
    </p:spTree>
    <p:extLst>
      <p:ext uri="{BB962C8B-B14F-4D97-AF65-F5344CB8AC3E}">
        <p14:creationId xmlns:p14="http://schemas.microsoft.com/office/powerpoint/2010/main" val="3337324439"/>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ight Background Segoe 4-3 template-template_April-17-2007">
  <a:themeElements>
    <a:clrScheme name="White - blue accents template template">
      <a:dk1>
        <a:srgbClr val="000000"/>
      </a:dk1>
      <a:lt1>
        <a:srgbClr val="FFFFFF"/>
      </a:lt1>
      <a:dk2>
        <a:srgbClr val="1D4775"/>
      </a:dk2>
      <a:lt2>
        <a:srgbClr val="FEF194"/>
      </a:lt2>
      <a:accent1>
        <a:srgbClr val="FFC000"/>
      </a:accent1>
      <a:accent2>
        <a:srgbClr val="3497AE"/>
      </a:accent2>
      <a:accent3>
        <a:srgbClr val="DF8045"/>
      </a:accent3>
      <a:accent4>
        <a:srgbClr val="7DCC2E"/>
      </a:accent4>
      <a:accent5>
        <a:srgbClr val="FF9929"/>
      </a:accent5>
      <a:accent6>
        <a:srgbClr val="A061C3"/>
      </a:accent6>
      <a:hlink>
        <a:srgbClr val="1D4775"/>
      </a:hlink>
      <a:folHlink>
        <a:srgbClr val="1D477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E9F2D80D-E46C-4045-8458-3B3FECFDBF4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Sample presentation slides (Blue bar design)</Template>
  <TotalTime>5126</TotalTime>
  <Words>1489</Words>
  <Application>Microsoft Office PowerPoint</Application>
  <PresentationFormat>On-screen Show (4:3)</PresentationFormat>
  <Paragraphs>244</Paragraphs>
  <Slides>25</Slides>
  <Notes>6</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25</vt:i4>
      </vt:variant>
    </vt:vector>
  </HeadingPairs>
  <TitlesOfParts>
    <vt:vector size="32" baseType="lpstr">
      <vt:lpstr>Arial</vt:lpstr>
      <vt:lpstr>Calibri</vt:lpstr>
      <vt:lpstr>Courier New</vt:lpstr>
      <vt:lpstr>Segoe</vt:lpstr>
      <vt:lpstr>Wingdings</vt:lpstr>
      <vt:lpstr>Light Background Segoe 4-3 template-template_April-17-2007</vt:lpstr>
      <vt:lpstr>White with Courier font for code slides</vt:lpstr>
      <vt:lpstr>SEER*DMS CCB       April 13, 2017</vt:lpstr>
      <vt:lpstr>PowerPoint Presentation</vt:lpstr>
      <vt:lpstr>Updates - CCB Workgroups</vt:lpstr>
      <vt:lpstr>PowerPoint Presentation</vt:lpstr>
      <vt:lpstr>Status Report – MU2</vt:lpstr>
      <vt:lpstr>PowerPoint Presentation</vt:lpstr>
      <vt:lpstr>Data Sources – SEER*DMS Registries</vt:lpstr>
      <vt:lpstr>PowerPoint Presentation</vt:lpstr>
      <vt:lpstr>Data Transmissions to SEER*DMS</vt:lpstr>
      <vt:lpstr>Making National Data Available to Registries</vt:lpstr>
      <vt:lpstr>Making National Data Available to Registries</vt:lpstr>
      <vt:lpstr>Workflow for High Volume Data</vt:lpstr>
      <vt:lpstr>JSON Data Structure</vt:lpstr>
      <vt:lpstr>SEER*DMS Claims Viewer</vt:lpstr>
      <vt:lpstr>Claims Workgroup</vt:lpstr>
      <vt:lpstr>PowerPoint Presentation</vt:lpstr>
      <vt:lpstr>Auto-linking Workgroup</vt:lpstr>
      <vt:lpstr>PowerPoint Presentation</vt:lpstr>
      <vt:lpstr>Auto-cons Workgroup - Update</vt:lpstr>
      <vt:lpstr>Productivity Reports</vt:lpstr>
      <vt:lpstr>SEER*DMS Meeting</vt:lpstr>
      <vt:lpstr>Physician Addresses</vt:lpstr>
      <vt:lpstr>Physician Addresses</vt:lpstr>
      <vt:lpstr>Census Block</vt:lpstr>
      <vt:lpstr>CCB Meeting Topics – May 2017</vt:lpstr>
    </vt:vector>
  </TitlesOfParts>
  <Company>Information Management Services,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SEER*DMS Development       Defining Road Maps and Setting Priorities</dc:title>
  <dc:creator>Coyle, Linda (IMS)</dc:creator>
  <cp:keywords/>
  <cp:lastModifiedBy>Coyle, Linda (IMS)</cp:lastModifiedBy>
  <cp:revision>240</cp:revision>
  <dcterms:created xsi:type="dcterms:W3CDTF">2016-03-12T13:12:38Z</dcterms:created>
  <dcterms:modified xsi:type="dcterms:W3CDTF">2017-04-13T20:16:15Z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TC102867629990</vt:lpwstr>
  </property>
</Properties>
</file>