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9"/>
  </p:notesMasterIdLst>
  <p:sldIdLst>
    <p:sldId id="257" r:id="rId4"/>
    <p:sldId id="259" r:id="rId5"/>
    <p:sldId id="274" r:id="rId6"/>
    <p:sldId id="297" r:id="rId7"/>
    <p:sldId id="308" r:id="rId8"/>
    <p:sldId id="299" r:id="rId9"/>
    <p:sldId id="309" r:id="rId10"/>
    <p:sldId id="298" r:id="rId11"/>
    <p:sldId id="310" r:id="rId12"/>
    <p:sldId id="311" r:id="rId13"/>
    <p:sldId id="312" r:id="rId14"/>
    <p:sldId id="313" r:id="rId15"/>
    <p:sldId id="316" r:id="rId16"/>
    <p:sldId id="314" r:id="rId17"/>
    <p:sldId id="31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5597"/>
    <a:srgbClr val="EAEAEA"/>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115" d="100"/>
          <a:sy n="115" d="100"/>
        </p:scale>
        <p:origin x="774" y="10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9C1BB-0018-4F91-BF83-7408753661FD}" type="datetimeFigureOut">
              <a:rPr lang="en-US" smtClean="0"/>
              <a:t>5/11/2017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7CD2B5-3E30-4A7D-A75B-223A7BDDAE6F}" type="slidenum">
              <a:rPr lang="en-US" smtClean="0"/>
              <a:t>‹#›</a:t>
            </a:fld>
            <a:endParaRPr lang="en-US"/>
          </a:p>
        </p:txBody>
      </p:sp>
    </p:spTree>
    <p:extLst>
      <p:ext uri="{BB962C8B-B14F-4D97-AF65-F5344CB8AC3E}">
        <p14:creationId xmlns:p14="http://schemas.microsoft.com/office/powerpoint/2010/main" val="2729168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566074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2</a:t>
            </a:fld>
            <a:endParaRPr lang="en-US"/>
          </a:p>
        </p:txBody>
      </p:sp>
    </p:spTree>
    <p:extLst>
      <p:ext uri="{BB962C8B-B14F-4D97-AF65-F5344CB8AC3E}">
        <p14:creationId xmlns:p14="http://schemas.microsoft.com/office/powerpoint/2010/main" val="727545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4</a:t>
            </a:fld>
            <a:endParaRPr lang="en-US"/>
          </a:p>
        </p:txBody>
      </p:sp>
    </p:spTree>
    <p:extLst>
      <p:ext uri="{BB962C8B-B14F-4D97-AF65-F5344CB8AC3E}">
        <p14:creationId xmlns:p14="http://schemas.microsoft.com/office/powerpoint/2010/main" val="1429309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6</a:t>
            </a:fld>
            <a:endParaRPr lang="en-US"/>
          </a:p>
        </p:txBody>
      </p:sp>
    </p:spTree>
    <p:extLst>
      <p:ext uri="{BB962C8B-B14F-4D97-AF65-F5344CB8AC3E}">
        <p14:creationId xmlns:p14="http://schemas.microsoft.com/office/powerpoint/2010/main" val="536256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8</a:t>
            </a:fld>
            <a:endParaRPr lang="en-US"/>
          </a:p>
        </p:txBody>
      </p:sp>
    </p:spTree>
    <p:extLst>
      <p:ext uri="{BB962C8B-B14F-4D97-AF65-F5344CB8AC3E}">
        <p14:creationId xmlns:p14="http://schemas.microsoft.com/office/powerpoint/2010/main" val="2791913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10</a:t>
            </a:fld>
            <a:endParaRPr lang="en-US"/>
          </a:p>
        </p:txBody>
      </p:sp>
    </p:spTree>
    <p:extLst>
      <p:ext uri="{BB962C8B-B14F-4D97-AF65-F5344CB8AC3E}">
        <p14:creationId xmlns:p14="http://schemas.microsoft.com/office/powerpoint/2010/main" val="2841576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userDrawn="1"/>
        </p:nvPicPr>
        <p:blipFill>
          <a:blip r:embed="rId15"/>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naaccr.org/registry-operations-guidelines/"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spcBef>
                <a:spcPts val="600"/>
              </a:spcBef>
            </a:pPr>
            <a:r>
              <a:rPr lang="en-US" dirty="0" smtClean="0"/>
              <a:t>SEER*DMS CCB</a:t>
            </a:r>
            <a:br>
              <a:rPr lang="en-US" dirty="0" smtClean="0"/>
            </a:br>
            <a:r>
              <a:rPr lang="en-US" sz="1000" dirty="0" smtClean="0"/>
              <a:t>     </a:t>
            </a:r>
            <a:r>
              <a:rPr lang="en-US" dirty="0" smtClean="0"/>
              <a:t/>
            </a:r>
            <a:br>
              <a:rPr lang="en-US" dirty="0" smtClean="0"/>
            </a:br>
            <a:r>
              <a:rPr lang="en-US" sz="2800" dirty="0" smtClean="0"/>
              <a:t>May 11, 2017</a:t>
            </a:r>
            <a:endParaRPr lang="en-US" sz="2800" dirty="0"/>
          </a:p>
        </p:txBody>
      </p:sp>
      <p:sp>
        <p:nvSpPr>
          <p:cNvPr id="4" name="Subtitle 3"/>
          <p:cNvSpPr>
            <a:spLocks noGrp="1"/>
          </p:cNvSpPr>
          <p:nvPr>
            <p:ph type="subTitle" idx="1"/>
          </p:nvPr>
        </p:nvSpPr>
        <p:spPr/>
        <p:txBody>
          <a:bodyPr/>
          <a:lstStyle/>
          <a:p>
            <a:r>
              <a:rPr lang="en-US" dirty="0" smtClean="0"/>
              <a:t>Moderators:</a:t>
            </a:r>
          </a:p>
          <a:p>
            <a:r>
              <a:rPr lang="en-US" dirty="0" smtClean="0"/>
              <a:t>	Linda Coyle</a:t>
            </a:r>
            <a:r>
              <a:rPr lang="en-US" dirty="0"/>
              <a:t>	</a:t>
            </a:r>
            <a:endParaRPr lang="en-US" dirty="0" smtClean="0"/>
          </a:p>
          <a:p>
            <a:r>
              <a:rPr lang="en-US" dirty="0" smtClean="0"/>
              <a:t>	Marina Matatova</a:t>
            </a:r>
          </a:p>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103" name="Group 102"/>
          <p:cNvGrpSpPr/>
          <p:nvPr/>
        </p:nvGrpSpPr>
        <p:grpSpPr>
          <a:xfrm>
            <a:off x="4343400" y="228600"/>
            <a:ext cx="3487532" cy="369332"/>
            <a:chOff x="5062256" y="307433"/>
            <a:chExt cx="3487532" cy="369332"/>
          </a:xfrm>
        </p:grpSpPr>
        <p:pic>
          <p:nvPicPr>
            <p:cNvPr id="22" name="Picture 21"/>
            <p:cNvPicPr>
              <a:picLocks noChangeAspect="1"/>
            </p:cNvPicPr>
            <p:nvPr/>
          </p:nvPicPr>
          <p:blipFill>
            <a:blip r:embed="rId3"/>
            <a:stretch>
              <a:fillRect/>
            </a:stretch>
          </p:blipFill>
          <p:spPr>
            <a:xfrm>
              <a:off x="5715000" y="401785"/>
              <a:ext cx="174802" cy="180629"/>
            </a:xfrm>
            <a:prstGeom prst="rect">
              <a:avLst/>
            </a:prstGeom>
          </p:spPr>
        </p:pic>
        <p:sp>
          <p:nvSpPr>
            <p:cNvPr id="42" name="TextBox 41"/>
            <p:cNvSpPr txBox="1"/>
            <p:nvPr/>
          </p:nvSpPr>
          <p:spPr>
            <a:xfrm>
              <a:off x="5062256" y="307433"/>
              <a:ext cx="652743" cy="369332"/>
            </a:xfrm>
            <a:prstGeom prst="rect">
              <a:avLst/>
            </a:prstGeom>
            <a:noFill/>
          </p:spPr>
          <p:txBody>
            <a:bodyPr wrap="none" rtlCol="0">
              <a:spAutoFit/>
            </a:bodyPr>
            <a:lstStyle/>
            <a:p>
              <a:r>
                <a:rPr lang="en-US" dirty="0">
                  <a:solidFill>
                    <a:srgbClr val="2D5597"/>
                  </a:solidFill>
                </a:rPr>
                <a:t>2005</a:t>
              </a:r>
            </a:p>
          </p:txBody>
        </p:sp>
        <p:sp>
          <p:nvSpPr>
            <p:cNvPr id="54" name="TextBox 53"/>
            <p:cNvSpPr txBox="1"/>
            <p:nvPr/>
          </p:nvSpPr>
          <p:spPr>
            <a:xfrm>
              <a:off x="6019800" y="307433"/>
              <a:ext cx="2529988" cy="369332"/>
            </a:xfrm>
            <a:prstGeom prst="rect">
              <a:avLst/>
            </a:prstGeom>
            <a:noFill/>
          </p:spPr>
          <p:txBody>
            <a:bodyPr wrap="none" rtlCol="0">
              <a:spAutoFit/>
            </a:bodyPr>
            <a:lstStyle/>
            <a:p>
              <a:r>
                <a:rPr lang="en-US" dirty="0" smtClean="0">
                  <a:solidFill>
                    <a:srgbClr val="2D5597"/>
                  </a:solidFill>
                </a:rPr>
                <a:t>Metropolitan Detroit CSS</a:t>
              </a:r>
              <a:endParaRPr lang="en-US" dirty="0">
                <a:solidFill>
                  <a:srgbClr val="2D5597"/>
                </a:solidFill>
              </a:endParaRPr>
            </a:p>
          </p:txBody>
        </p:sp>
      </p:grpSp>
      <p:grpSp>
        <p:nvGrpSpPr>
          <p:cNvPr id="95" name="Group 94"/>
          <p:cNvGrpSpPr/>
          <p:nvPr/>
        </p:nvGrpSpPr>
        <p:grpSpPr>
          <a:xfrm>
            <a:off x="4343400" y="1964451"/>
            <a:ext cx="3846155" cy="646331"/>
            <a:chOff x="5062256" y="1938121"/>
            <a:chExt cx="3846155" cy="646331"/>
          </a:xfrm>
        </p:grpSpPr>
        <p:grpSp>
          <p:nvGrpSpPr>
            <p:cNvPr id="84" name="Group 83"/>
            <p:cNvGrpSpPr/>
            <p:nvPr/>
          </p:nvGrpSpPr>
          <p:grpSpPr>
            <a:xfrm>
              <a:off x="5715000" y="1938121"/>
              <a:ext cx="3193411" cy="646331"/>
              <a:chOff x="5715000" y="1938121"/>
              <a:chExt cx="3193411" cy="646331"/>
            </a:xfrm>
          </p:grpSpPr>
          <p:pic>
            <p:nvPicPr>
              <p:cNvPr id="26" name="Picture 25"/>
              <p:cNvPicPr>
                <a:picLocks noChangeAspect="1"/>
              </p:cNvPicPr>
              <p:nvPr/>
            </p:nvPicPr>
            <p:blipFill>
              <a:blip r:embed="rId3"/>
              <a:stretch>
                <a:fillRect/>
              </a:stretch>
            </p:blipFill>
            <p:spPr>
              <a:xfrm>
                <a:off x="5715000" y="2309472"/>
                <a:ext cx="174802" cy="180629"/>
              </a:xfrm>
              <a:prstGeom prst="rect">
                <a:avLst/>
              </a:prstGeom>
            </p:spPr>
          </p:pic>
          <p:sp>
            <p:nvSpPr>
              <p:cNvPr id="58" name="TextBox 57"/>
              <p:cNvSpPr txBox="1"/>
              <p:nvPr/>
            </p:nvSpPr>
            <p:spPr>
              <a:xfrm>
                <a:off x="6019800" y="1938121"/>
                <a:ext cx="2888611" cy="646331"/>
              </a:xfrm>
              <a:prstGeom prst="rect">
                <a:avLst/>
              </a:prstGeom>
              <a:noFill/>
            </p:spPr>
            <p:txBody>
              <a:bodyPr wrap="none" rtlCol="0">
                <a:spAutoFit/>
              </a:bodyPr>
              <a:lstStyle/>
              <a:p>
                <a:endParaRPr lang="en-US" dirty="0" smtClean="0">
                  <a:solidFill>
                    <a:srgbClr val="2D5597"/>
                  </a:solidFill>
                </a:endParaRPr>
              </a:p>
              <a:p>
                <a:r>
                  <a:rPr lang="en-US" dirty="0" smtClean="0">
                    <a:solidFill>
                      <a:srgbClr val="2D5597"/>
                    </a:solidFill>
                  </a:rPr>
                  <a:t>State </a:t>
                </a:r>
                <a:r>
                  <a:rPr lang="en-US" dirty="0">
                    <a:solidFill>
                      <a:srgbClr val="2D5597"/>
                    </a:solidFill>
                  </a:rPr>
                  <a:t>Health Registry of Iowa</a:t>
                </a:r>
              </a:p>
            </p:txBody>
          </p:sp>
        </p:grpSp>
        <p:sp>
          <p:nvSpPr>
            <p:cNvPr id="85" name="TextBox 84"/>
            <p:cNvSpPr txBox="1"/>
            <p:nvPr/>
          </p:nvSpPr>
          <p:spPr>
            <a:xfrm>
              <a:off x="5062256" y="2215120"/>
              <a:ext cx="652743" cy="369332"/>
            </a:xfrm>
            <a:prstGeom prst="rect">
              <a:avLst/>
            </a:prstGeom>
            <a:noFill/>
          </p:spPr>
          <p:txBody>
            <a:bodyPr wrap="none" rtlCol="0">
              <a:spAutoFit/>
            </a:bodyPr>
            <a:lstStyle/>
            <a:p>
              <a:r>
                <a:rPr lang="en-US" dirty="0">
                  <a:solidFill>
                    <a:srgbClr val="2D5597"/>
                  </a:solidFill>
                </a:rPr>
                <a:t>2008</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0" name="Group 99"/>
          <p:cNvGrpSpPr/>
          <p:nvPr/>
        </p:nvGrpSpPr>
        <p:grpSpPr>
          <a:xfrm>
            <a:off x="4343400" y="4949869"/>
            <a:ext cx="4230941" cy="369332"/>
            <a:chOff x="5062256" y="5208022"/>
            <a:chExt cx="4230941" cy="369332"/>
          </a:xfrm>
        </p:grpSpPr>
        <p:grpSp>
          <p:nvGrpSpPr>
            <p:cNvPr id="77" name="Group 76"/>
            <p:cNvGrpSpPr/>
            <p:nvPr/>
          </p:nvGrpSpPr>
          <p:grpSpPr>
            <a:xfrm>
              <a:off x="5715000" y="5208022"/>
              <a:ext cx="3578197" cy="369332"/>
              <a:chOff x="5715000" y="5211084"/>
              <a:chExt cx="3578197" cy="369332"/>
            </a:xfrm>
          </p:grpSpPr>
          <p:pic>
            <p:nvPicPr>
              <p:cNvPr id="31" name="Picture 30"/>
              <p:cNvPicPr>
                <a:picLocks noChangeAspect="1"/>
              </p:cNvPicPr>
              <p:nvPr/>
            </p:nvPicPr>
            <p:blipFill>
              <a:blip r:embed="rId3"/>
              <a:stretch>
                <a:fillRect/>
              </a:stretch>
            </p:blipFill>
            <p:spPr>
              <a:xfrm>
                <a:off x="5715000" y="5305436"/>
                <a:ext cx="174802" cy="180629"/>
              </a:xfrm>
              <a:prstGeom prst="rect">
                <a:avLst/>
              </a:prstGeom>
            </p:spPr>
          </p:pic>
          <p:sp>
            <p:nvSpPr>
              <p:cNvPr id="63" name="TextBox 62"/>
              <p:cNvSpPr txBox="1"/>
              <p:nvPr/>
            </p:nvSpPr>
            <p:spPr>
              <a:xfrm>
                <a:off x="6019800" y="5211084"/>
                <a:ext cx="3273397"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Jersey State Cancer Registry</a:t>
                </a:r>
                <a:endParaRPr lang="en-US" dirty="0">
                  <a:solidFill>
                    <a:srgbClr val="2D5597"/>
                  </a:solidFill>
                </a:endParaRPr>
              </a:p>
            </p:txBody>
          </p:sp>
        </p:grpSp>
        <p:sp>
          <p:nvSpPr>
            <p:cNvPr id="90" name="TextBox 89"/>
            <p:cNvSpPr txBox="1"/>
            <p:nvPr/>
          </p:nvSpPr>
          <p:spPr>
            <a:xfrm>
              <a:off x="5062256" y="5208022"/>
              <a:ext cx="652743" cy="369332"/>
            </a:xfrm>
            <a:prstGeom prst="rect">
              <a:avLst/>
            </a:prstGeom>
            <a:noFill/>
          </p:spPr>
          <p:txBody>
            <a:bodyPr wrap="none" rtlCol="0">
              <a:spAutoFit/>
            </a:bodyPr>
            <a:lstStyle/>
            <a:p>
              <a:r>
                <a:rPr lang="en-US" dirty="0">
                  <a:solidFill>
                    <a:srgbClr val="2D5597"/>
                  </a:solidFill>
                </a:rPr>
                <a:t>2013</a:t>
              </a:r>
            </a:p>
          </p:txBody>
        </p:sp>
      </p:grpSp>
      <p:sp>
        <p:nvSpPr>
          <p:cNvPr id="104" name="TextBox 103"/>
          <p:cNvSpPr txBox="1"/>
          <p:nvPr/>
        </p:nvSpPr>
        <p:spPr>
          <a:xfrm>
            <a:off x="137525" y="228600"/>
            <a:ext cx="4119021" cy="584775"/>
          </a:xfrm>
          <a:prstGeom prst="rect">
            <a:avLst/>
          </a:prstGeom>
          <a:noFill/>
        </p:spPr>
        <p:txBody>
          <a:bodyPr wrap="square" rtlCol="0">
            <a:spAutoFit/>
          </a:bodyPr>
          <a:lstStyle/>
          <a:p>
            <a:r>
              <a:rPr lang="en-US" sz="3200" dirty="0" smtClean="0">
                <a:solidFill>
                  <a:srgbClr val="2D5597"/>
                </a:solidFill>
              </a:rPr>
              <a:t>Auto-cons Workgroup</a:t>
            </a:r>
            <a:endParaRPr lang="en-US" sz="3200" dirty="0">
              <a:solidFill>
                <a:srgbClr val="2D5597"/>
              </a:solidFill>
            </a:endParaRPr>
          </a:p>
        </p:txBody>
      </p:sp>
      <p:grpSp>
        <p:nvGrpSpPr>
          <p:cNvPr id="107" name="Group 106"/>
          <p:cNvGrpSpPr/>
          <p:nvPr/>
        </p:nvGrpSpPr>
        <p:grpSpPr>
          <a:xfrm>
            <a:off x="4343400" y="6408718"/>
            <a:ext cx="3554217" cy="369332"/>
            <a:chOff x="5062256" y="6283530"/>
            <a:chExt cx="3554217" cy="369332"/>
          </a:xfrm>
        </p:grpSpPr>
        <p:grpSp>
          <p:nvGrpSpPr>
            <p:cNvPr id="108" name="Group 107"/>
            <p:cNvGrpSpPr/>
            <p:nvPr/>
          </p:nvGrpSpPr>
          <p:grpSpPr>
            <a:xfrm>
              <a:off x="5715000" y="6283530"/>
              <a:ext cx="2901473" cy="369332"/>
              <a:chOff x="5715000" y="6283933"/>
              <a:chExt cx="2901473" cy="369332"/>
            </a:xfrm>
          </p:grpSpPr>
          <p:pic>
            <p:nvPicPr>
              <p:cNvPr id="110" name="Picture 109"/>
              <p:cNvPicPr>
                <a:picLocks noChangeAspect="1"/>
              </p:cNvPicPr>
              <p:nvPr/>
            </p:nvPicPr>
            <p:blipFill>
              <a:blip r:embed="rId3"/>
              <a:stretch>
                <a:fillRect/>
              </a:stretch>
            </p:blipFill>
            <p:spPr>
              <a:xfrm>
                <a:off x="5715000" y="6378285"/>
                <a:ext cx="174802" cy="180629"/>
              </a:xfrm>
              <a:prstGeom prst="rect">
                <a:avLst/>
              </a:prstGeom>
            </p:spPr>
          </p:pic>
          <p:sp>
            <p:nvSpPr>
              <p:cNvPr id="111" name="TextBox 110"/>
              <p:cNvSpPr txBox="1"/>
              <p:nvPr/>
            </p:nvSpPr>
            <p:spPr>
              <a:xfrm>
                <a:off x="6019800" y="6283933"/>
                <a:ext cx="2596673" cy="369332"/>
              </a:xfrm>
              <a:prstGeom prst="rect">
                <a:avLst/>
              </a:prstGeom>
              <a:noFill/>
            </p:spPr>
            <p:txBody>
              <a:bodyPr wrap="none" rtlCol="0">
                <a:spAutoFit/>
              </a:bodyPr>
              <a:lstStyle/>
              <a:p>
                <a:r>
                  <a:rPr lang="en-US" dirty="0" smtClean="0">
                    <a:solidFill>
                      <a:srgbClr val="2D5597"/>
                    </a:solidFill>
                  </a:rPr>
                  <a:t>Kentucky Cancer Registry</a:t>
                </a:r>
                <a:r>
                  <a:rPr lang="en-US" dirty="0" smtClean="0"/>
                  <a:t> </a:t>
                </a:r>
                <a:endParaRPr lang="en-US" dirty="0"/>
              </a:p>
            </p:txBody>
          </p:sp>
        </p:grpSp>
        <p:sp>
          <p:nvSpPr>
            <p:cNvPr id="109" name="TextBox 108"/>
            <p:cNvSpPr txBox="1"/>
            <p:nvPr/>
          </p:nvSpPr>
          <p:spPr>
            <a:xfrm>
              <a:off x="5062256" y="6283530"/>
              <a:ext cx="652743" cy="369332"/>
            </a:xfrm>
            <a:prstGeom prst="rect">
              <a:avLst/>
            </a:prstGeom>
            <a:noFill/>
          </p:spPr>
          <p:txBody>
            <a:bodyPr wrap="none" rtlCol="0">
              <a:spAutoFit/>
            </a:bodyPr>
            <a:lstStyle/>
            <a:p>
              <a:r>
                <a:rPr lang="en-US" dirty="0" smtClean="0">
                  <a:solidFill>
                    <a:srgbClr val="2D5597"/>
                  </a:solidFill>
                </a:rPr>
                <a:t>2018</a:t>
              </a:r>
              <a:endParaRPr lang="en-US" dirty="0">
                <a:solidFill>
                  <a:srgbClr val="2D5597"/>
                </a:solidFill>
              </a:endParaRPr>
            </a:p>
          </p:txBody>
        </p:sp>
      </p:grpSp>
      <p:grpSp>
        <p:nvGrpSpPr>
          <p:cNvPr id="105" name="Group 104"/>
          <p:cNvGrpSpPr/>
          <p:nvPr/>
        </p:nvGrpSpPr>
        <p:grpSpPr>
          <a:xfrm>
            <a:off x="374861" y="4772987"/>
            <a:ext cx="2318621" cy="923330"/>
            <a:chOff x="5715000" y="6283933"/>
            <a:chExt cx="2318621" cy="923330"/>
          </a:xfrm>
        </p:grpSpPr>
        <p:pic>
          <p:nvPicPr>
            <p:cNvPr id="106" name="Picture 105"/>
            <p:cNvPicPr>
              <a:picLocks noChangeAspect="1"/>
            </p:cNvPicPr>
            <p:nvPr/>
          </p:nvPicPr>
          <p:blipFill>
            <a:blip r:embed="rId3"/>
            <a:stretch>
              <a:fillRect/>
            </a:stretch>
          </p:blipFill>
          <p:spPr>
            <a:xfrm>
              <a:off x="5715000" y="6378285"/>
              <a:ext cx="174802" cy="180629"/>
            </a:xfrm>
            <a:prstGeom prst="rect">
              <a:avLst/>
            </a:prstGeom>
          </p:spPr>
        </p:pic>
        <p:sp>
          <p:nvSpPr>
            <p:cNvPr id="112" name="TextBox 111"/>
            <p:cNvSpPr txBox="1"/>
            <p:nvPr/>
          </p:nvSpPr>
          <p:spPr>
            <a:xfrm>
              <a:off x="6019800" y="6283933"/>
              <a:ext cx="2013821" cy="923330"/>
            </a:xfrm>
            <a:prstGeom prst="rect">
              <a:avLst/>
            </a:prstGeom>
            <a:noFill/>
          </p:spPr>
          <p:txBody>
            <a:bodyPr wrap="none" rtlCol="0">
              <a:spAutoFit/>
            </a:bodyPr>
            <a:lstStyle/>
            <a:p>
              <a:r>
                <a:rPr lang="en-US" dirty="0" smtClean="0">
                  <a:solidFill>
                    <a:srgbClr val="2D5597"/>
                  </a:solidFill>
                </a:rPr>
                <a:t>Group Leaders:</a:t>
              </a:r>
            </a:p>
            <a:p>
              <a:r>
                <a:rPr lang="en-US" dirty="0">
                  <a:solidFill>
                    <a:srgbClr val="2D5597"/>
                  </a:solidFill>
                </a:rPr>
                <a:t> </a:t>
              </a:r>
              <a:r>
                <a:rPr lang="en-US" dirty="0" smtClean="0">
                  <a:solidFill>
                    <a:srgbClr val="2D5597"/>
                  </a:solidFill>
                </a:rPr>
                <a:t>   Bobbi Matt (IA)</a:t>
              </a:r>
              <a:r>
                <a:rPr lang="en-US" dirty="0" smtClean="0"/>
                <a:t> </a:t>
              </a:r>
            </a:p>
            <a:p>
              <a:r>
                <a:rPr lang="en-US" dirty="0"/>
                <a:t> </a:t>
              </a:r>
              <a:r>
                <a:rPr lang="en-US" dirty="0" smtClean="0"/>
                <a:t>   </a:t>
              </a:r>
              <a:r>
                <a:rPr lang="en-US" dirty="0">
                  <a:solidFill>
                    <a:srgbClr val="2D5597"/>
                  </a:solidFill>
                </a:rPr>
                <a:t>Frances</a:t>
              </a:r>
              <a:r>
                <a:rPr lang="en-US" dirty="0" smtClean="0"/>
                <a:t> </a:t>
              </a:r>
              <a:r>
                <a:rPr lang="en-US" dirty="0">
                  <a:solidFill>
                    <a:srgbClr val="2D5597"/>
                  </a:solidFill>
                </a:rPr>
                <a:t>Ross</a:t>
              </a:r>
              <a:r>
                <a:rPr lang="en-US" dirty="0" smtClean="0"/>
                <a:t> </a:t>
              </a:r>
              <a:r>
                <a:rPr lang="en-US" dirty="0">
                  <a:solidFill>
                    <a:srgbClr val="2D5597"/>
                  </a:solidFill>
                </a:rPr>
                <a:t>(KY)</a:t>
              </a:r>
            </a:p>
          </p:txBody>
        </p:sp>
      </p:grpSp>
      <p:grpSp>
        <p:nvGrpSpPr>
          <p:cNvPr id="113" name="Group 112"/>
          <p:cNvGrpSpPr/>
          <p:nvPr/>
        </p:nvGrpSpPr>
        <p:grpSpPr>
          <a:xfrm>
            <a:off x="4343400" y="3004733"/>
            <a:ext cx="3482081" cy="369332"/>
            <a:chOff x="5062256" y="2988711"/>
            <a:chExt cx="3482081" cy="369332"/>
          </a:xfrm>
        </p:grpSpPr>
        <p:grpSp>
          <p:nvGrpSpPr>
            <p:cNvPr id="114" name="Group 113"/>
            <p:cNvGrpSpPr/>
            <p:nvPr/>
          </p:nvGrpSpPr>
          <p:grpSpPr>
            <a:xfrm>
              <a:off x="5715000" y="2988711"/>
              <a:ext cx="2829337" cy="369332"/>
              <a:chOff x="5715000" y="3001549"/>
              <a:chExt cx="2829337" cy="369332"/>
            </a:xfrm>
          </p:grpSpPr>
          <p:pic>
            <p:nvPicPr>
              <p:cNvPr id="116" name="Picture 115"/>
              <p:cNvPicPr>
                <a:picLocks noChangeAspect="1"/>
              </p:cNvPicPr>
              <p:nvPr/>
            </p:nvPicPr>
            <p:blipFill>
              <a:blip r:embed="rId3"/>
              <a:stretch>
                <a:fillRect/>
              </a:stretch>
            </p:blipFill>
            <p:spPr>
              <a:xfrm>
                <a:off x="5715000" y="3095901"/>
                <a:ext cx="174802" cy="180629"/>
              </a:xfrm>
              <a:prstGeom prst="rect">
                <a:avLst/>
              </a:prstGeom>
            </p:spPr>
          </p:pic>
          <p:sp>
            <p:nvSpPr>
              <p:cNvPr id="117" name="TextBox 116"/>
              <p:cNvSpPr txBox="1"/>
              <p:nvPr/>
            </p:nvSpPr>
            <p:spPr>
              <a:xfrm>
                <a:off x="6019800" y="3001549"/>
                <a:ext cx="2524537" cy="369332"/>
              </a:xfrm>
              <a:prstGeom prst="rect">
                <a:avLst/>
              </a:prstGeom>
              <a:noFill/>
            </p:spPr>
            <p:txBody>
              <a:bodyPr wrap="none" rtlCol="0">
                <a:spAutoFit/>
              </a:bodyPr>
              <a:lstStyle/>
              <a:p>
                <a:r>
                  <a:rPr lang="en-US" dirty="0">
                    <a:solidFill>
                      <a:srgbClr val="2D5597"/>
                    </a:solidFill>
                  </a:rPr>
                  <a:t>Louisiana Tumor Registry</a:t>
                </a:r>
              </a:p>
            </p:txBody>
          </p:sp>
        </p:grpSp>
        <p:sp>
          <p:nvSpPr>
            <p:cNvPr id="115" name="TextBox 114"/>
            <p:cNvSpPr txBox="1"/>
            <p:nvPr/>
          </p:nvSpPr>
          <p:spPr>
            <a:xfrm>
              <a:off x="5062256" y="2988711"/>
              <a:ext cx="652743" cy="369332"/>
            </a:xfrm>
            <a:prstGeom prst="rect">
              <a:avLst/>
            </a:prstGeom>
            <a:noFill/>
          </p:spPr>
          <p:txBody>
            <a:bodyPr wrap="none" rtlCol="0">
              <a:spAutoFit/>
            </a:bodyPr>
            <a:lstStyle/>
            <a:p>
              <a:r>
                <a:rPr lang="en-US" dirty="0">
                  <a:solidFill>
                    <a:srgbClr val="2D5597"/>
                  </a:solidFill>
                </a:rPr>
                <a:t>2009</a:t>
              </a:r>
            </a:p>
          </p:txBody>
        </p:sp>
      </p:grpSp>
    </p:spTree>
    <p:extLst>
      <p:ext uri="{BB962C8B-B14F-4D97-AF65-F5344CB8AC3E}">
        <p14:creationId xmlns:p14="http://schemas.microsoft.com/office/powerpoint/2010/main" val="146799447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Auto-cons Workgroup - Update</a:t>
            </a:r>
            <a:endParaRPr lang="en-US" dirty="0"/>
          </a:p>
        </p:txBody>
      </p:sp>
      <p:sp>
        <p:nvSpPr>
          <p:cNvPr id="3" name="Content Placeholder 2"/>
          <p:cNvSpPr>
            <a:spLocks noGrp="1"/>
          </p:cNvSpPr>
          <p:nvPr>
            <p:ph idx="1"/>
          </p:nvPr>
        </p:nvSpPr>
        <p:spPr>
          <a:xfrm>
            <a:off x="381000" y="1412875"/>
            <a:ext cx="8610600" cy="5318379"/>
          </a:xfrm>
        </p:spPr>
        <p:txBody>
          <a:bodyPr/>
          <a:lstStyle/>
          <a:p>
            <a:r>
              <a:rPr lang="en-US" sz="2600" dirty="0"/>
              <a:t>Frances Ross (KY) and Bobbi Matt (IA) are the group leaders.</a:t>
            </a:r>
          </a:p>
          <a:p>
            <a:pPr>
              <a:spcBef>
                <a:spcPts val="1200"/>
              </a:spcBef>
            </a:pPr>
            <a:r>
              <a:rPr lang="en-US" sz="2600" dirty="0" smtClean="0"/>
              <a:t>Administrative </a:t>
            </a:r>
            <a:r>
              <a:rPr lang="en-US" sz="2600" dirty="0" smtClean="0"/>
              <a:t>meeting was held on May 9, 2017 </a:t>
            </a:r>
          </a:p>
          <a:p>
            <a:pPr>
              <a:spcBef>
                <a:spcPts val="1200"/>
              </a:spcBef>
            </a:pPr>
            <a:r>
              <a:rPr lang="en-US" sz="2600" dirty="0" smtClean="0"/>
              <a:t>Notes </a:t>
            </a:r>
            <a:r>
              <a:rPr lang="en-US" sz="2600" dirty="0" smtClean="0"/>
              <a:t>from the meeting are available in </a:t>
            </a:r>
            <a:r>
              <a:rPr lang="en-US" sz="2600" b="1" dirty="0" smtClean="0">
                <a:solidFill>
                  <a:srgbClr val="FF0000"/>
                </a:solidFill>
              </a:rPr>
              <a:t>Squish 5345.</a:t>
            </a:r>
          </a:p>
          <a:p>
            <a:pPr>
              <a:spcBef>
                <a:spcPts val="1200"/>
              </a:spcBef>
            </a:pPr>
            <a:r>
              <a:rPr lang="en-US" sz="2600" dirty="0" smtClean="0"/>
              <a:t>As noted in Squish 5345 - action </a:t>
            </a:r>
            <a:r>
              <a:rPr lang="en-US" sz="2600" dirty="0"/>
              <a:t>item for all participants</a:t>
            </a:r>
            <a:r>
              <a:rPr lang="en-US" sz="2600" dirty="0" smtClean="0"/>
              <a:t>:</a:t>
            </a:r>
          </a:p>
          <a:p>
            <a:pPr lvl="1"/>
            <a:r>
              <a:rPr lang="en-US" sz="2600" dirty="0" smtClean="0"/>
              <a:t>Review the NAACCR Data Item Consolidation Manual</a:t>
            </a:r>
          </a:p>
          <a:p>
            <a:pPr lvl="1"/>
            <a:r>
              <a:rPr lang="en-US" sz="2600" dirty="0">
                <a:hlinkClick r:id="rId2"/>
              </a:rPr>
              <a:t>https://www.naaccr.org/registry-operations-guidelines</a:t>
            </a:r>
            <a:r>
              <a:rPr lang="en-US" sz="2600" dirty="0" smtClean="0">
                <a:hlinkClick r:id="rId2"/>
              </a:rPr>
              <a:t>/</a:t>
            </a:r>
            <a:endParaRPr lang="en-US" sz="2600" dirty="0" smtClean="0"/>
          </a:p>
          <a:p>
            <a:pPr>
              <a:spcBef>
                <a:spcPts val="1200"/>
              </a:spcBef>
            </a:pPr>
            <a:r>
              <a:rPr lang="en-US" sz="3000" dirty="0" smtClean="0"/>
              <a:t>Workgroup meetings will be held the 2</a:t>
            </a:r>
            <a:r>
              <a:rPr lang="en-US" sz="3000" baseline="30000" dirty="0" smtClean="0"/>
              <a:t>nd</a:t>
            </a:r>
            <a:r>
              <a:rPr lang="en-US" sz="3000" dirty="0" smtClean="0"/>
              <a:t> Thursday of the month (2 to 3 pm ET).</a:t>
            </a:r>
          </a:p>
          <a:p>
            <a:pPr>
              <a:spcBef>
                <a:spcPts val="1200"/>
              </a:spcBef>
            </a:pPr>
            <a:r>
              <a:rPr lang="en-US" sz="3000" dirty="0" smtClean="0"/>
              <a:t>Next meeting:   June 8th</a:t>
            </a:r>
          </a:p>
          <a:p>
            <a:endParaRPr lang="en-US" sz="3000" dirty="0" smtClean="0"/>
          </a:p>
          <a:p>
            <a:pPr lvl="1"/>
            <a:endParaRPr lang="en-US" dirty="0"/>
          </a:p>
        </p:txBody>
      </p:sp>
    </p:spTree>
    <p:extLst>
      <p:ext uri="{BB962C8B-B14F-4D97-AF65-F5344CB8AC3E}">
        <p14:creationId xmlns:p14="http://schemas.microsoft.com/office/powerpoint/2010/main" val="105315878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Productivity Reports</a:t>
            </a:r>
            <a:endParaRPr lang="en-US" dirty="0"/>
          </a:p>
        </p:txBody>
      </p:sp>
      <p:sp>
        <p:nvSpPr>
          <p:cNvPr id="3" name="Content Placeholder 2"/>
          <p:cNvSpPr>
            <a:spLocks noGrp="1"/>
          </p:cNvSpPr>
          <p:nvPr>
            <p:ph idx="1"/>
          </p:nvPr>
        </p:nvSpPr>
        <p:spPr>
          <a:xfrm>
            <a:off x="381000" y="1412875"/>
            <a:ext cx="8382000" cy="3440942"/>
          </a:xfrm>
        </p:spPr>
        <p:txBody>
          <a:bodyPr/>
          <a:lstStyle/>
          <a:p>
            <a:pPr>
              <a:spcBef>
                <a:spcPts val="1200"/>
              </a:spcBef>
            </a:pPr>
            <a:r>
              <a:rPr lang="en-US" sz="2800" dirty="0" smtClean="0"/>
              <a:t>The workgroup reviewed a new report (RPT-153B).  </a:t>
            </a:r>
            <a:endParaRPr lang="en-US" sz="2800" dirty="0"/>
          </a:p>
          <a:p>
            <a:pPr>
              <a:spcBef>
                <a:spcPts val="1200"/>
              </a:spcBef>
            </a:pPr>
            <a:r>
              <a:rPr lang="en-US" sz="2800" dirty="0" smtClean="0"/>
              <a:t>Action items:</a:t>
            </a:r>
          </a:p>
          <a:p>
            <a:pPr lvl="1">
              <a:spcBef>
                <a:spcPts val="1200"/>
              </a:spcBef>
            </a:pPr>
            <a:r>
              <a:rPr lang="en-US" sz="2400" dirty="0" smtClean="0"/>
              <a:t>Georgia – Kevin Ward volunteered to review the report and recommend statistical methods for comparing an individual to a benchmark.</a:t>
            </a:r>
          </a:p>
          <a:p>
            <a:pPr lvl="1">
              <a:spcBef>
                <a:spcPts val="1200"/>
              </a:spcBef>
            </a:pPr>
            <a:r>
              <a:rPr lang="en-US" sz="2400" dirty="0" smtClean="0"/>
              <a:t>IMS – implement changes based on feedback from the group.</a:t>
            </a:r>
            <a:endParaRPr lang="en-US" sz="2400" dirty="0" smtClean="0"/>
          </a:p>
          <a:p>
            <a:pPr>
              <a:spcBef>
                <a:spcPts val="1200"/>
              </a:spcBef>
            </a:pPr>
            <a:r>
              <a:rPr lang="en-US" sz="2800" dirty="0" smtClean="0"/>
              <a:t>Next meeting:   </a:t>
            </a:r>
            <a:r>
              <a:rPr lang="en-US" sz="2800" dirty="0" smtClean="0"/>
              <a:t>May 18th</a:t>
            </a:r>
            <a:endParaRPr lang="en-US" sz="2800" dirty="0"/>
          </a:p>
        </p:txBody>
      </p:sp>
    </p:spTree>
    <p:extLst>
      <p:ext uri="{BB962C8B-B14F-4D97-AF65-F5344CB8AC3E}">
        <p14:creationId xmlns:p14="http://schemas.microsoft.com/office/powerpoint/2010/main" val="126235127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Upload System – Next Steps ??</a:t>
            </a:r>
            <a:endParaRPr lang="en-US" dirty="0"/>
          </a:p>
        </p:txBody>
      </p:sp>
      <p:sp>
        <p:nvSpPr>
          <p:cNvPr id="3" name="Content Placeholder 2"/>
          <p:cNvSpPr>
            <a:spLocks noGrp="1"/>
          </p:cNvSpPr>
          <p:nvPr>
            <p:ph idx="1"/>
          </p:nvPr>
        </p:nvSpPr>
        <p:spPr>
          <a:xfrm>
            <a:off x="381000" y="1412875"/>
            <a:ext cx="8382000" cy="3896451"/>
          </a:xfrm>
        </p:spPr>
        <p:txBody>
          <a:bodyPr/>
          <a:lstStyle/>
          <a:p>
            <a:r>
              <a:rPr lang="en-US" sz="2400" dirty="0" smtClean="0"/>
              <a:t>Many registries have separate systems to process data prior to loading it into SEER*DMS.</a:t>
            </a:r>
          </a:p>
          <a:p>
            <a:r>
              <a:rPr lang="en-US" sz="2400" dirty="0" smtClean="0"/>
              <a:t>We identified registries for a new workgroup (Georgia, Iowa, Connecticut, New Jersey, New York, Utah)</a:t>
            </a:r>
          </a:p>
          <a:p>
            <a:r>
              <a:rPr lang="en-US" sz="2400" dirty="0" smtClean="0"/>
              <a:t>Georgia is willing to do a demo;  New York provided a slide show and poster describing their system (these will be made available via Squish)</a:t>
            </a:r>
          </a:p>
          <a:p>
            <a:r>
              <a:rPr lang="en-US" sz="2400" dirty="0" smtClean="0"/>
              <a:t>Some options for next steps…</a:t>
            </a:r>
          </a:p>
          <a:p>
            <a:pPr lvl="1"/>
            <a:r>
              <a:rPr lang="en-US" sz="2000" dirty="0" smtClean="0"/>
              <a:t>Use part of the in-person July meetings to kick start this project</a:t>
            </a:r>
          </a:p>
          <a:p>
            <a:pPr lvl="1"/>
            <a:r>
              <a:rPr lang="en-US" sz="2000" dirty="0" smtClean="0"/>
              <a:t>Or setup a schedule workgroup meetings. </a:t>
            </a:r>
          </a:p>
          <a:p>
            <a:pPr lvl="1"/>
            <a:r>
              <a:rPr lang="en-US" sz="2000" dirty="0" smtClean="0"/>
              <a:t>Or both?</a:t>
            </a:r>
          </a:p>
        </p:txBody>
      </p:sp>
    </p:spTree>
    <p:extLst>
      <p:ext uri="{BB962C8B-B14F-4D97-AF65-F5344CB8AC3E}">
        <p14:creationId xmlns:p14="http://schemas.microsoft.com/office/powerpoint/2010/main" val="250279707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SEER*DMS </a:t>
            </a:r>
            <a:r>
              <a:rPr lang="en-US" dirty="0" smtClean="0"/>
              <a:t>Meeting – July 2017</a:t>
            </a:r>
            <a:endParaRPr lang="en-US" dirty="0"/>
          </a:p>
        </p:txBody>
      </p:sp>
      <p:sp>
        <p:nvSpPr>
          <p:cNvPr id="3" name="Content Placeholder 2"/>
          <p:cNvSpPr>
            <a:spLocks noGrp="1"/>
          </p:cNvSpPr>
          <p:nvPr>
            <p:ph idx="1"/>
          </p:nvPr>
        </p:nvSpPr>
        <p:spPr>
          <a:xfrm>
            <a:off x="381000" y="1412875"/>
            <a:ext cx="8382000" cy="1858970"/>
          </a:xfrm>
        </p:spPr>
        <p:txBody>
          <a:bodyPr/>
          <a:lstStyle/>
          <a:p>
            <a:r>
              <a:rPr lang="en-US" sz="2800" dirty="0" smtClean="0"/>
              <a:t>The SEER*DMS in-person meeting will be held July 12-14, 2017.</a:t>
            </a:r>
          </a:p>
          <a:p>
            <a:pPr>
              <a:spcBef>
                <a:spcPts val="1200"/>
              </a:spcBef>
            </a:pPr>
            <a:r>
              <a:rPr lang="en-US" sz="2800" dirty="0" smtClean="0"/>
              <a:t>Save the date…</a:t>
            </a:r>
          </a:p>
          <a:p>
            <a:pPr>
              <a:spcBef>
                <a:spcPts val="1200"/>
              </a:spcBef>
            </a:pPr>
            <a:r>
              <a:rPr lang="en-US" sz="2800" dirty="0" smtClean="0"/>
              <a:t>Agenda and hotel recommendations coming soon</a:t>
            </a:r>
            <a:endParaRPr lang="en-US" sz="2800" dirty="0"/>
          </a:p>
        </p:txBody>
      </p:sp>
    </p:spTree>
    <p:extLst>
      <p:ext uri="{BB962C8B-B14F-4D97-AF65-F5344CB8AC3E}">
        <p14:creationId xmlns:p14="http://schemas.microsoft.com/office/powerpoint/2010/main" val="45168494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CCB Conference Calls – June &amp; July</a:t>
            </a:r>
            <a:endParaRPr lang="en-US" dirty="0"/>
          </a:p>
        </p:txBody>
      </p:sp>
      <p:sp>
        <p:nvSpPr>
          <p:cNvPr id="3" name="Content Placeholder 2"/>
          <p:cNvSpPr>
            <a:spLocks noGrp="1"/>
          </p:cNvSpPr>
          <p:nvPr>
            <p:ph idx="1"/>
          </p:nvPr>
        </p:nvSpPr>
        <p:spPr>
          <a:xfrm>
            <a:off x="381000" y="1412875"/>
            <a:ext cx="8382000" cy="2111347"/>
          </a:xfrm>
        </p:spPr>
        <p:txBody>
          <a:bodyPr/>
          <a:lstStyle/>
          <a:p>
            <a:r>
              <a:rPr lang="en-US" sz="2800" dirty="0" smtClean="0"/>
              <a:t>June - NAACCR Conference is in June.  It does not conflict with our June 8</a:t>
            </a:r>
            <a:r>
              <a:rPr lang="en-US" sz="2800" baseline="30000" dirty="0" smtClean="0"/>
              <a:t>th</a:t>
            </a:r>
            <a:r>
              <a:rPr lang="en-US" sz="2800" dirty="0" smtClean="0"/>
              <a:t> CCB meeting, but there are a number of workgroup meetings in May and June.   </a:t>
            </a:r>
          </a:p>
          <a:p>
            <a:pPr lvl="1"/>
            <a:r>
              <a:rPr lang="en-US" sz="2400" dirty="0" smtClean="0"/>
              <a:t>Do registries want the full CCB to meet </a:t>
            </a:r>
            <a:r>
              <a:rPr lang="en-US" sz="2400" smtClean="0"/>
              <a:t>in June?</a:t>
            </a:r>
            <a:endParaRPr lang="en-US" sz="2400" dirty="0" smtClean="0"/>
          </a:p>
          <a:p>
            <a:pPr>
              <a:spcBef>
                <a:spcPts val="1200"/>
              </a:spcBef>
            </a:pPr>
            <a:r>
              <a:rPr lang="en-US" sz="2800" dirty="0" smtClean="0"/>
              <a:t>July – no call in July.  We’ll meet in person instead!</a:t>
            </a:r>
            <a:endParaRPr lang="en-US" sz="2800" dirty="0"/>
          </a:p>
        </p:txBody>
      </p:sp>
    </p:spTree>
    <p:extLst>
      <p:ext uri="{BB962C8B-B14F-4D97-AF65-F5344CB8AC3E}">
        <p14:creationId xmlns:p14="http://schemas.microsoft.com/office/powerpoint/2010/main" val="180665389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103" name="Group 102"/>
          <p:cNvGrpSpPr/>
          <p:nvPr/>
        </p:nvGrpSpPr>
        <p:grpSpPr>
          <a:xfrm>
            <a:off x="4343400" y="228600"/>
            <a:ext cx="3487532" cy="369332"/>
            <a:chOff x="5062256" y="307433"/>
            <a:chExt cx="3487532" cy="369332"/>
          </a:xfrm>
        </p:grpSpPr>
        <p:pic>
          <p:nvPicPr>
            <p:cNvPr id="22" name="Picture 21"/>
            <p:cNvPicPr>
              <a:picLocks noChangeAspect="1"/>
            </p:cNvPicPr>
            <p:nvPr/>
          </p:nvPicPr>
          <p:blipFill>
            <a:blip r:embed="rId3"/>
            <a:stretch>
              <a:fillRect/>
            </a:stretch>
          </p:blipFill>
          <p:spPr>
            <a:xfrm>
              <a:off x="5715000" y="401785"/>
              <a:ext cx="174802" cy="180629"/>
            </a:xfrm>
            <a:prstGeom prst="rect">
              <a:avLst/>
            </a:prstGeom>
          </p:spPr>
        </p:pic>
        <p:sp>
          <p:nvSpPr>
            <p:cNvPr id="42" name="TextBox 41"/>
            <p:cNvSpPr txBox="1"/>
            <p:nvPr/>
          </p:nvSpPr>
          <p:spPr>
            <a:xfrm>
              <a:off x="5062256" y="307433"/>
              <a:ext cx="652743" cy="369332"/>
            </a:xfrm>
            <a:prstGeom prst="rect">
              <a:avLst/>
            </a:prstGeom>
            <a:noFill/>
          </p:spPr>
          <p:txBody>
            <a:bodyPr wrap="none" rtlCol="0">
              <a:spAutoFit/>
            </a:bodyPr>
            <a:lstStyle/>
            <a:p>
              <a:r>
                <a:rPr lang="en-US" dirty="0">
                  <a:solidFill>
                    <a:srgbClr val="2D5597"/>
                  </a:solidFill>
                </a:rPr>
                <a:t>2005</a:t>
              </a:r>
            </a:p>
          </p:txBody>
        </p:sp>
        <p:sp>
          <p:nvSpPr>
            <p:cNvPr id="54" name="TextBox 53"/>
            <p:cNvSpPr txBox="1"/>
            <p:nvPr/>
          </p:nvSpPr>
          <p:spPr>
            <a:xfrm>
              <a:off x="6019800" y="307433"/>
              <a:ext cx="2529988" cy="369332"/>
            </a:xfrm>
            <a:prstGeom prst="rect">
              <a:avLst/>
            </a:prstGeom>
            <a:noFill/>
          </p:spPr>
          <p:txBody>
            <a:bodyPr wrap="none" rtlCol="0">
              <a:spAutoFit/>
            </a:bodyPr>
            <a:lstStyle/>
            <a:p>
              <a:r>
                <a:rPr lang="en-US" dirty="0" smtClean="0">
                  <a:solidFill>
                    <a:srgbClr val="2D5597"/>
                  </a:solidFill>
                </a:rPr>
                <a:t>Metropolitan Detroit CSS</a:t>
              </a:r>
              <a:endParaRPr lang="en-US" dirty="0">
                <a:solidFill>
                  <a:srgbClr val="2D5597"/>
                </a:solidFill>
              </a:endParaRPr>
            </a:p>
          </p:txBody>
        </p:sp>
      </p:grpSp>
      <p:grpSp>
        <p:nvGrpSpPr>
          <p:cNvPr id="97" name="Group 96"/>
          <p:cNvGrpSpPr/>
          <p:nvPr/>
        </p:nvGrpSpPr>
        <p:grpSpPr>
          <a:xfrm>
            <a:off x="4343400" y="714884"/>
            <a:ext cx="3730547" cy="369332"/>
            <a:chOff x="5062256" y="815666"/>
            <a:chExt cx="3730547" cy="369332"/>
          </a:xfrm>
        </p:grpSpPr>
        <p:pic>
          <p:nvPicPr>
            <p:cNvPr id="23" name="Picture 22"/>
            <p:cNvPicPr>
              <a:picLocks noChangeAspect="1"/>
            </p:cNvPicPr>
            <p:nvPr/>
          </p:nvPicPr>
          <p:blipFill>
            <a:blip r:embed="rId3"/>
            <a:stretch>
              <a:fillRect/>
            </a:stretch>
          </p:blipFill>
          <p:spPr>
            <a:xfrm>
              <a:off x="5715000" y="910018"/>
              <a:ext cx="174802" cy="180629"/>
            </a:xfrm>
            <a:prstGeom prst="rect">
              <a:avLst/>
            </a:prstGeom>
          </p:spPr>
        </p:pic>
        <p:sp>
          <p:nvSpPr>
            <p:cNvPr id="52" name="TextBox 51"/>
            <p:cNvSpPr txBox="1"/>
            <p:nvPr/>
          </p:nvSpPr>
          <p:spPr>
            <a:xfrm>
              <a:off x="5062256" y="815666"/>
              <a:ext cx="652743" cy="369332"/>
            </a:xfrm>
            <a:prstGeom prst="rect">
              <a:avLst/>
            </a:prstGeom>
            <a:noFill/>
          </p:spPr>
          <p:txBody>
            <a:bodyPr wrap="none" rtlCol="0">
              <a:spAutoFit/>
            </a:bodyPr>
            <a:lstStyle/>
            <a:p>
              <a:r>
                <a:rPr lang="en-US" dirty="0">
                  <a:solidFill>
                    <a:srgbClr val="2D5597"/>
                  </a:solidFill>
                </a:rPr>
                <a:t>2006</a:t>
              </a:r>
            </a:p>
          </p:txBody>
        </p:sp>
        <p:sp>
          <p:nvSpPr>
            <p:cNvPr id="55" name="TextBox 54"/>
            <p:cNvSpPr txBox="1"/>
            <p:nvPr/>
          </p:nvSpPr>
          <p:spPr>
            <a:xfrm>
              <a:off x="6019800" y="815666"/>
              <a:ext cx="2773003" cy="369332"/>
            </a:xfrm>
            <a:prstGeom prst="rect">
              <a:avLst/>
            </a:prstGeom>
            <a:noFill/>
          </p:spPr>
          <p:txBody>
            <a:bodyPr wrap="none" rtlCol="0">
              <a:spAutoFit/>
            </a:bodyPr>
            <a:lstStyle/>
            <a:p>
              <a:r>
                <a:rPr lang="en-US" dirty="0">
                  <a:solidFill>
                    <a:srgbClr val="2D5597"/>
                  </a:solidFill>
                </a:rPr>
                <a:t>Connecticut</a:t>
              </a:r>
              <a:r>
                <a:rPr lang="en-US" dirty="0" smtClean="0"/>
                <a:t> </a:t>
              </a:r>
              <a:r>
                <a:rPr lang="en-US" dirty="0">
                  <a:solidFill>
                    <a:srgbClr val="2D5597"/>
                  </a:solidFill>
                </a:rPr>
                <a:t>Tumor</a:t>
              </a:r>
              <a:r>
                <a:rPr lang="en-US" dirty="0" smtClean="0"/>
                <a:t> </a:t>
              </a:r>
              <a:r>
                <a:rPr lang="en-US" dirty="0">
                  <a:solidFill>
                    <a:srgbClr val="2D5597"/>
                  </a:solidFill>
                </a:rPr>
                <a:t>Registry</a:t>
              </a:r>
            </a:p>
          </p:txBody>
        </p:sp>
      </p:grpSp>
      <p:grpSp>
        <p:nvGrpSpPr>
          <p:cNvPr id="96" name="Group 95"/>
          <p:cNvGrpSpPr/>
          <p:nvPr/>
        </p:nvGrpSpPr>
        <p:grpSpPr>
          <a:xfrm>
            <a:off x="4343400" y="1201168"/>
            <a:ext cx="3762479" cy="646331"/>
            <a:chOff x="5062256" y="1258669"/>
            <a:chExt cx="3762479" cy="646331"/>
          </a:xfrm>
        </p:grpSpPr>
        <p:pic>
          <p:nvPicPr>
            <p:cNvPr id="24" name="Picture 23"/>
            <p:cNvPicPr>
              <a:picLocks noChangeAspect="1"/>
            </p:cNvPicPr>
            <p:nvPr/>
          </p:nvPicPr>
          <p:blipFill>
            <a:blip r:embed="rId3"/>
            <a:stretch>
              <a:fillRect/>
            </a:stretch>
          </p:blipFill>
          <p:spPr>
            <a:xfrm>
              <a:off x="5715000" y="1491520"/>
              <a:ext cx="174802" cy="180629"/>
            </a:xfrm>
            <a:prstGeom prst="rect">
              <a:avLst/>
            </a:prstGeom>
          </p:spPr>
        </p:pic>
        <p:sp>
          <p:nvSpPr>
            <p:cNvPr id="53" name="TextBox 52"/>
            <p:cNvSpPr txBox="1"/>
            <p:nvPr/>
          </p:nvSpPr>
          <p:spPr>
            <a:xfrm>
              <a:off x="5062256" y="1397168"/>
              <a:ext cx="652743" cy="369332"/>
            </a:xfrm>
            <a:prstGeom prst="rect">
              <a:avLst/>
            </a:prstGeom>
            <a:noFill/>
          </p:spPr>
          <p:txBody>
            <a:bodyPr wrap="none" rtlCol="0">
              <a:spAutoFit/>
            </a:bodyPr>
            <a:lstStyle/>
            <a:p>
              <a:r>
                <a:rPr lang="en-US" dirty="0">
                  <a:solidFill>
                    <a:srgbClr val="2D5597"/>
                  </a:solidFill>
                </a:rPr>
                <a:t>2007</a:t>
              </a:r>
            </a:p>
          </p:txBody>
        </p:sp>
        <p:sp>
          <p:nvSpPr>
            <p:cNvPr id="56" name="TextBox 55"/>
            <p:cNvSpPr txBox="1"/>
            <p:nvPr/>
          </p:nvSpPr>
          <p:spPr>
            <a:xfrm>
              <a:off x="6019800" y="1258669"/>
              <a:ext cx="2804935" cy="646331"/>
            </a:xfrm>
            <a:prstGeom prst="rect">
              <a:avLst/>
            </a:prstGeom>
            <a:noFill/>
          </p:spPr>
          <p:txBody>
            <a:bodyPr wrap="none" rtlCol="0">
              <a:spAutoFit/>
            </a:bodyPr>
            <a:lstStyle/>
            <a:p>
              <a:r>
                <a:rPr lang="en-US" dirty="0">
                  <a:solidFill>
                    <a:srgbClr val="2D5597"/>
                  </a:solidFill>
                </a:rPr>
                <a:t>Hawaii Tumor Registry</a:t>
              </a:r>
            </a:p>
            <a:p>
              <a:r>
                <a:rPr lang="en-US" dirty="0">
                  <a:solidFill>
                    <a:srgbClr val="2D5597"/>
                  </a:solidFill>
                </a:rPr>
                <a:t>New Mexico Tumor Registry</a:t>
              </a:r>
            </a:p>
          </p:txBody>
        </p:sp>
      </p:grpSp>
      <p:grpSp>
        <p:nvGrpSpPr>
          <p:cNvPr id="95" name="Group 94"/>
          <p:cNvGrpSpPr/>
          <p:nvPr/>
        </p:nvGrpSpPr>
        <p:grpSpPr>
          <a:xfrm>
            <a:off x="4343400" y="1964451"/>
            <a:ext cx="4263962" cy="923330"/>
            <a:chOff x="5062256" y="1938121"/>
            <a:chExt cx="4263962" cy="923330"/>
          </a:xfrm>
        </p:grpSpPr>
        <p:grpSp>
          <p:nvGrpSpPr>
            <p:cNvPr id="84" name="Group 83"/>
            <p:cNvGrpSpPr/>
            <p:nvPr/>
          </p:nvGrpSpPr>
          <p:grpSpPr>
            <a:xfrm>
              <a:off x="5715000" y="1938121"/>
              <a:ext cx="3611218" cy="923330"/>
              <a:chOff x="5715000" y="1938121"/>
              <a:chExt cx="3611218" cy="923330"/>
            </a:xfrm>
          </p:grpSpPr>
          <p:pic>
            <p:nvPicPr>
              <p:cNvPr id="26" name="Picture 25"/>
              <p:cNvPicPr>
                <a:picLocks noChangeAspect="1"/>
              </p:cNvPicPr>
              <p:nvPr/>
            </p:nvPicPr>
            <p:blipFill>
              <a:blip r:embed="rId3"/>
              <a:stretch>
                <a:fillRect/>
              </a:stretch>
            </p:blipFill>
            <p:spPr>
              <a:xfrm>
                <a:off x="5715000" y="2309472"/>
                <a:ext cx="174802" cy="180629"/>
              </a:xfrm>
              <a:prstGeom prst="rect">
                <a:avLst/>
              </a:prstGeom>
            </p:spPr>
          </p:pic>
          <p:sp>
            <p:nvSpPr>
              <p:cNvPr id="58" name="TextBox 57"/>
              <p:cNvSpPr txBox="1"/>
              <p:nvPr/>
            </p:nvSpPr>
            <p:spPr>
              <a:xfrm>
                <a:off x="6019800" y="1938121"/>
                <a:ext cx="3306418" cy="923330"/>
              </a:xfrm>
              <a:prstGeom prst="rect">
                <a:avLst/>
              </a:prstGeom>
              <a:noFill/>
            </p:spPr>
            <p:txBody>
              <a:bodyPr wrap="none" rtlCol="0">
                <a:spAutoFit/>
              </a:bodyPr>
              <a:lstStyle/>
              <a:p>
                <a:r>
                  <a:rPr lang="en-US" dirty="0">
                    <a:solidFill>
                      <a:srgbClr val="2D5597"/>
                    </a:solidFill>
                  </a:rPr>
                  <a:t>Alaska Native Tumor Registry</a:t>
                </a:r>
              </a:p>
              <a:p>
                <a:r>
                  <a:rPr lang="en-US" dirty="0">
                    <a:solidFill>
                      <a:srgbClr val="2D5597"/>
                    </a:solidFill>
                  </a:rPr>
                  <a:t>Cherokee Nation Cancer Program</a:t>
                </a:r>
              </a:p>
              <a:p>
                <a:r>
                  <a:rPr lang="en-US" dirty="0">
                    <a:solidFill>
                      <a:srgbClr val="2D5597"/>
                    </a:solidFill>
                  </a:rPr>
                  <a:t>State Health Registry of Iowa</a:t>
                </a:r>
              </a:p>
            </p:txBody>
          </p:sp>
        </p:grpSp>
        <p:sp>
          <p:nvSpPr>
            <p:cNvPr id="85" name="TextBox 84"/>
            <p:cNvSpPr txBox="1"/>
            <p:nvPr/>
          </p:nvSpPr>
          <p:spPr>
            <a:xfrm>
              <a:off x="5062256" y="2215120"/>
              <a:ext cx="652743" cy="369332"/>
            </a:xfrm>
            <a:prstGeom prst="rect">
              <a:avLst/>
            </a:prstGeom>
            <a:noFill/>
          </p:spPr>
          <p:txBody>
            <a:bodyPr wrap="none" rtlCol="0">
              <a:spAutoFit/>
            </a:bodyPr>
            <a:lstStyle/>
            <a:p>
              <a:r>
                <a:rPr lang="en-US" dirty="0">
                  <a:solidFill>
                    <a:srgbClr val="2D5597"/>
                  </a:solidFill>
                </a:rPr>
                <a:t>2008</a:t>
              </a:r>
            </a:p>
          </p:txBody>
        </p:sp>
      </p:grpSp>
      <p:grpSp>
        <p:nvGrpSpPr>
          <p:cNvPr id="94" name="Group 93"/>
          <p:cNvGrpSpPr/>
          <p:nvPr/>
        </p:nvGrpSpPr>
        <p:grpSpPr>
          <a:xfrm>
            <a:off x="4343400" y="3004733"/>
            <a:ext cx="3482081" cy="369332"/>
            <a:chOff x="5062256" y="2988711"/>
            <a:chExt cx="3482081" cy="369332"/>
          </a:xfrm>
        </p:grpSpPr>
        <p:grpSp>
          <p:nvGrpSpPr>
            <p:cNvPr id="83" name="Group 82"/>
            <p:cNvGrpSpPr/>
            <p:nvPr/>
          </p:nvGrpSpPr>
          <p:grpSpPr>
            <a:xfrm>
              <a:off x="5715000" y="2988711"/>
              <a:ext cx="2829337" cy="369332"/>
              <a:chOff x="5715000" y="3001549"/>
              <a:chExt cx="2829337" cy="369332"/>
            </a:xfrm>
          </p:grpSpPr>
          <p:pic>
            <p:nvPicPr>
              <p:cNvPr id="27" name="Picture 26"/>
              <p:cNvPicPr>
                <a:picLocks noChangeAspect="1"/>
              </p:cNvPicPr>
              <p:nvPr/>
            </p:nvPicPr>
            <p:blipFill>
              <a:blip r:embed="rId3"/>
              <a:stretch>
                <a:fillRect/>
              </a:stretch>
            </p:blipFill>
            <p:spPr>
              <a:xfrm>
                <a:off x="5715000" y="3095901"/>
                <a:ext cx="174802" cy="180629"/>
              </a:xfrm>
              <a:prstGeom prst="rect">
                <a:avLst/>
              </a:prstGeom>
            </p:spPr>
          </p:pic>
          <p:sp>
            <p:nvSpPr>
              <p:cNvPr id="59" name="TextBox 58"/>
              <p:cNvSpPr txBox="1"/>
              <p:nvPr/>
            </p:nvSpPr>
            <p:spPr>
              <a:xfrm>
                <a:off x="6019800" y="3001549"/>
                <a:ext cx="2524537" cy="369332"/>
              </a:xfrm>
              <a:prstGeom prst="rect">
                <a:avLst/>
              </a:prstGeom>
              <a:noFill/>
            </p:spPr>
            <p:txBody>
              <a:bodyPr wrap="none" rtlCol="0">
                <a:spAutoFit/>
              </a:bodyPr>
              <a:lstStyle/>
              <a:p>
                <a:r>
                  <a:rPr lang="en-US" dirty="0">
                    <a:solidFill>
                      <a:srgbClr val="2D5597"/>
                    </a:solidFill>
                  </a:rPr>
                  <a:t>Louisiana Tumor Registry</a:t>
                </a:r>
              </a:p>
            </p:txBody>
          </p:sp>
        </p:grpSp>
        <p:sp>
          <p:nvSpPr>
            <p:cNvPr id="86" name="TextBox 85"/>
            <p:cNvSpPr txBox="1"/>
            <p:nvPr/>
          </p:nvSpPr>
          <p:spPr>
            <a:xfrm>
              <a:off x="5062256" y="2988711"/>
              <a:ext cx="652743" cy="369332"/>
            </a:xfrm>
            <a:prstGeom prst="rect">
              <a:avLst/>
            </a:prstGeom>
            <a:noFill/>
          </p:spPr>
          <p:txBody>
            <a:bodyPr wrap="none" rtlCol="0">
              <a:spAutoFit/>
            </a:bodyPr>
            <a:lstStyle/>
            <a:p>
              <a:r>
                <a:rPr lang="en-US" dirty="0">
                  <a:solidFill>
                    <a:srgbClr val="2D5597"/>
                  </a:solidFill>
                </a:rPr>
                <a:t>2009</a:t>
              </a:r>
            </a:p>
          </p:txBody>
        </p:sp>
      </p:grpSp>
      <p:grpSp>
        <p:nvGrpSpPr>
          <p:cNvPr id="93" name="Group 92"/>
          <p:cNvGrpSpPr/>
          <p:nvPr/>
        </p:nvGrpSpPr>
        <p:grpSpPr>
          <a:xfrm>
            <a:off x="4343400" y="3491017"/>
            <a:ext cx="4449718" cy="369332"/>
            <a:chOff x="5062256" y="3522155"/>
            <a:chExt cx="4449718" cy="369332"/>
          </a:xfrm>
        </p:grpSpPr>
        <p:grpSp>
          <p:nvGrpSpPr>
            <p:cNvPr id="82" name="Group 81"/>
            <p:cNvGrpSpPr/>
            <p:nvPr/>
          </p:nvGrpSpPr>
          <p:grpSpPr>
            <a:xfrm>
              <a:off x="5715000" y="3522155"/>
              <a:ext cx="3796974" cy="369332"/>
              <a:chOff x="5715000" y="3541646"/>
              <a:chExt cx="3796974" cy="369332"/>
            </a:xfrm>
          </p:grpSpPr>
          <p:pic>
            <p:nvPicPr>
              <p:cNvPr id="28" name="Picture 27"/>
              <p:cNvPicPr>
                <a:picLocks noChangeAspect="1"/>
              </p:cNvPicPr>
              <p:nvPr/>
            </p:nvPicPr>
            <p:blipFill>
              <a:blip r:embed="rId3"/>
              <a:stretch>
                <a:fillRect/>
              </a:stretch>
            </p:blipFill>
            <p:spPr>
              <a:xfrm>
                <a:off x="5715000" y="3635998"/>
                <a:ext cx="174802" cy="180629"/>
              </a:xfrm>
              <a:prstGeom prst="rect">
                <a:avLst/>
              </a:prstGeom>
            </p:spPr>
          </p:pic>
          <p:sp>
            <p:nvSpPr>
              <p:cNvPr id="60" name="TextBox 59"/>
              <p:cNvSpPr txBox="1"/>
              <p:nvPr/>
            </p:nvSpPr>
            <p:spPr>
              <a:xfrm>
                <a:off x="6019800" y="3541646"/>
                <a:ext cx="3492174" cy="369332"/>
              </a:xfrm>
              <a:prstGeom prst="rect">
                <a:avLst/>
              </a:prstGeom>
              <a:noFill/>
            </p:spPr>
            <p:txBody>
              <a:bodyPr wrap="none" rtlCol="0">
                <a:spAutoFit/>
              </a:bodyPr>
              <a:lstStyle/>
              <a:p>
                <a:r>
                  <a:rPr lang="en-US" dirty="0" smtClean="0">
                    <a:solidFill>
                      <a:srgbClr val="2D5597"/>
                    </a:solidFill>
                  </a:rPr>
                  <a:t>Seattle Cancer Surveillance System </a:t>
                </a:r>
                <a:endParaRPr lang="en-US" dirty="0">
                  <a:solidFill>
                    <a:srgbClr val="2D5597"/>
                  </a:solidFill>
                </a:endParaRPr>
              </a:p>
            </p:txBody>
          </p:sp>
        </p:grpSp>
        <p:sp>
          <p:nvSpPr>
            <p:cNvPr id="87" name="TextBox 86"/>
            <p:cNvSpPr txBox="1"/>
            <p:nvPr/>
          </p:nvSpPr>
          <p:spPr>
            <a:xfrm>
              <a:off x="5062256" y="3522155"/>
              <a:ext cx="652743" cy="369332"/>
            </a:xfrm>
            <a:prstGeom prst="rect">
              <a:avLst/>
            </a:prstGeom>
            <a:noFill/>
          </p:spPr>
          <p:txBody>
            <a:bodyPr wrap="none" rtlCol="0">
              <a:spAutoFit/>
            </a:bodyPr>
            <a:lstStyle/>
            <a:p>
              <a:r>
                <a:rPr lang="en-US" dirty="0">
                  <a:solidFill>
                    <a:srgbClr val="2D5597"/>
                  </a:solidFill>
                </a:rPr>
                <a:t>2010</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1" name="Group 100"/>
          <p:cNvGrpSpPr/>
          <p:nvPr/>
        </p:nvGrpSpPr>
        <p:grpSpPr>
          <a:xfrm>
            <a:off x="4343400" y="4463585"/>
            <a:ext cx="4507618" cy="369332"/>
            <a:chOff x="5062256" y="4607448"/>
            <a:chExt cx="4507618" cy="369332"/>
          </a:xfrm>
        </p:grpSpPr>
        <p:grpSp>
          <p:nvGrpSpPr>
            <p:cNvPr id="80" name="Group 79"/>
            <p:cNvGrpSpPr/>
            <p:nvPr/>
          </p:nvGrpSpPr>
          <p:grpSpPr>
            <a:xfrm>
              <a:off x="5715000" y="4607448"/>
              <a:ext cx="3854874" cy="369332"/>
              <a:chOff x="5715000" y="4618308"/>
              <a:chExt cx="3854874" cy="369332"/>
            </a:xfrm>
          </p:grpSpPr>
          <p:pic>
            <p:nvPicPr>
              <p:cNvPr id="30" name="Picture 29"/>
              <p:cNvPicPr>
                <a:picLocks noChangeAspect="1"/>
              </p:cNvPicPr>
              <p:nvPr/>
            </p:nvPicPr>
            <p:blipFill>
              <a:blip r:embed="rId3"/>
              <a:stretch>
                <a:fillRect/>
              </a:stretch>
            </p:blipFill>
            <p:spPr>
              <a:xfrm>
                <a:off x="5715000" y="4712660"/>
                <a:ext cx="174802" cy="180629"/>
              </a:xfrm>
              <a:prstGeom prst="rect">
                <a:avLst/>
              </a:prstGeom>
            </p:spPr>
          </p:pic>
          <p:sp>
            <p:nvSpPr>
              <p:cNvPr id="62" name="TextBox 61"/>
              <p:cNvSpPr txBox="1"/>
              <p:nvPr/>
            </p:nvSpPr>
            <p:spPr>
              <a:xfrm>
                <a:off x="6019800" y="4618308"/>
                <a:ext cx="3550074" cy="369332"/>
              </a:xfrm>
              <a:prstGeom prst="rect">
                <a:avLst/>
              </a:prstGeom>
              <a:noFill/>
            </p:spPr>
            <p:txBody>
              <a:bodyPr wrap="none" rtlCol="0">
                <a:spAutoFit/>
              </a:bodyPr>
              <a:lstStyle/>
              <a:p>
                <a:r>
                  <a:rPr lang="en-US" dirty="0">
                    <a:solidFill>
                      <a:srgbClr val="2D5597"/>
                    </a:solidFill>
                  </a:rPr>
                  <a:t>Georgia </a:t>
                </a:r>
                <a:r>
                  <a:rPr lang="en-US" dirty="0" smtClean="0">
                    <a:solidFill>
                      <a:srgbClr val="2D5597"/>
                    </a:solidFill>
                  </a:rPr>
                  <a:t>Center for Cancer </a:t>
                </a:r>
                <a:r>
                  <a:rPr lang="en-US" dirty="0">
                    <a:solidFill>
                      <a:srgbClr val="2D5597"/>
                    </a:solidFill>
                  </a:rPr>
                  <a:t>Statistics </a:t>
                </a:r>
              </a:p>
            </p:txBody>
          </p:sp>
        </p:grpSp>
        <p:sp>
          <p:nvSpPr>
            <p:cNvPr id="89" name="TextBox 88"/>
            <p:cNvSpPr txBox="1"/>
            <p:nvPr/>
          </p:nvSpPr>
          <p:spPr>
            <a:xfrm>
              <a:off x="5062256" y="4607448"/>
              <a:ext cx="652743" cy="369332"/>
            </a:xfrm>
            <a:prstGeom prst="rect">
              <a:avLst/>
            </a:prstGeom>
            <a:noFill/>
          </p:spPr>
          <p:txBody>
            <a:bodyPr wrap="none" rtlCol="0">
              <a:spAutoFit/>
            </a:bodyPr>
            <a:lstStyle/>
            <a:p>
              <a:r>
                <a:rPr lang="en-US" dirty="0">
                  <a:solidFill>
                    <a:srgbClr val="2D5597"/>
                  </a:solidFill>
                </a:rPr>
                <a:t>2012</a:t>
              </a:r>
            </a:p>
          </p:txBody>
        </p:sp>
      </p:grpSp>
      <p:grpSp>
        <p:nvGrpSpPr>
          <p:cNvPr id="100" name="Group 99"/>
          <p:cNvGrpSpPr/>
          <p:nvPr/>
        </p:nvGrpSpPr>
        <p:grpSpPr>
          <a:xfrm>
            <a:off x="4343400" y="4949869"/>
            <a:ext cx="4230941" cy="369332"/>
            <a:chOff x="5062256" y="5208022"/>
            <a:chExt cx="4230941" cy="369332"/>
          </a:xfrm>
        </p:grpSpPr>
        <p:grpSp>
          <p:nvGrpSpPr>
            <p:cNvPr id="77" name="Group 76"/>
            <p:cNvGrpSpPr/>
            <p:nvPr/>
          </p:nvGrpSpPr>
          <p:grpSpPr>
            <a:xfrm>
              <a:off x="5715000" y="5208022"/>
              <a:ext cx="3578197" cy="369332"/>
              <a:chOff x="5715000" y="5211084"/>
              <a:chExt cx="3578197" cy="369332"/>
            </a:xfrm>
          </p:grpSpPr>
          <p:pic>
            <p:nvPicPr>
              <p:cNvPr id="31" name="Picture 30"/>
              <p:cNvPicPr>
                <a:picLocks noChangeAspect="1"/>
              </p:cNvPicPr>
              <p:nvPr/>
            </p:nvPicPr>
            <p:blipFill>
              <a:blip r:embed="rId3"/>
              <a:stretch>
                <a:fillRect/>
              </a:stretch>
            </p:blipFill>
            <p:spPr>
              <a:xfrm>
                <a:off x="5715000" y="5305436"/>
                <a:ext cx="174802" cy="180629"/>
              </a:xfrm>
              <a:prstGeom prst="rect">
                <a:avLst/>
              </a:prstGeom>
            </p:spPr>
          </p:pic>
          <p:sp>
            <p:nvSpPr>
              <p:cNvPr id="63" name="TextBox 62"/>
              <p:cNvSpPr txBox="1"/>
              <p:nvPr/>
            </p:nvSpPr>
            <p:spPr>
              <a:xfrm>
                <a:off x="6019800" y="5211084"/>
                <a:ext cx="3273397"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Jersey State Cancer Registry</a:t>
                </a:r>
                <a:endParaRPr lang="en-US" dirty="0">
                  <a:solidFill>
                    <a:srgbClr val="2D5597"/>
                  </a:solidFill>
                </a:endParaRPr>
              </a:p>
            </p:txBody>
          </p:sp>
        </p:grpSp>
        <p:sp>
          <p:nvSpPr>
            <p:cNvPr id="90" name="TextBox 89"/>
            <p:cNvSpPr txBox="1"/>
            <p:nvPr/>
          </p:nvSpPr>
          <p:spPr>
            <a:xfrm>
              <a:off x="5062256" y="5208022"/>
              <a:ext cx="652743" cy="369332"/>
            </a:xfrm>
            <a:prstGeom prst="rect">
              <a:avLst/>
            </a:prstGeom>
            <a:noFill/>
          </p:spPr>
          <p:txBody>
            <a:bodyPr wrap="none" rtlCol="0">
              <a:spAutoFit/>
            </a:bodyPr>
            <a:lstStyle/>
            <a:p>
              <a:r>
                <a:rPr lang="en-US" dirty="0">
                  <a:solidFill>
                    <a:srgbClr val="2D5597"/>
                  </a:solidFill>
                </a:rPr>
                <a:t>2013</a:t>
              </a:r>
            </a:p>
          </p:txBody>
        </p:sp>
      </p:grpSp>
      <p:grpSp>
        <p:nvGrpSpPr>
          <p:cNvPr id="99" name="Group 98"/>
          <p:cNvGrpSpPr/>
          <p:nvPr/>
        </p:nvGrpSpPr>
        <p:grpSpPr>
          <a:xfrm>
            <a:off x="4343400" y="5436153"/>
            <a:ext cx="4058842" cy="369332"/>
            <a:chOff x="5062256" y="5738325"/>
            <a:chExt cx="4058842" cy="369332"/>
          </a:xfrm>
        </p:grpSpPr>
        <p:grpSp>
          <p:nvGrpSpPr>
            <p:cNvPr id="78" name="Group 77"/>
            <p:cNvGrpSpPr/>
            <p:nvPr/>
          </p:nvGrpSpPr>
          <p:grpSpPr>
            <a:xfrm>
              <a:off x="5715000" y="5738325"/>
              <a:ext cx="3406098" cy="369332"/>
              <a:chOff x="5715000" y="5747508"/>
              <a:chExt cx="3406098" cy="369332"/>
            </a:xfrm>
          </p:grpSpPr>
          <p:pic>
            <p:nvPicPr>
              <p:cNvPr id="32" name="Picture 31"/>
              <p:cNvPicPr>
                <a:picLocks noChangeAspect="1"/>
              </p:cNvPicPr>
              <p:nvPr/>
            </p:nvPicPr>
            <p:blipFill>
              <a:blip r:embed="rId3"/>
              <a:stretch>
                <a:fillRect/>
              </a:stretch>
            </p:blipFill>
            <p:spPr>
              <a:xfrm>
                <a:off x="5715000" y="5841860"/>
                <a:ext cx="174802" cy="180629"/>
              </a:xfrm>
              <a:prstGeom prst="rect">
                <a:avLst/>
              </a:prstGeom>
            </p:spPr>
          </p:pic>
          <p:sp>
            <p:nvSpPr>
              <p:cNvPr id="64" name="TextBox 63"/>
              <p:cNvSpPr txBox="1"/>
              <p:nvPr/>
            </p:nvSpPr>
            <p:spPr>
              <a:xfrm>
                <a:off x="6019800" y="5747508"/>
                <a:ext cx="3101298"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York State Cancer Registry</a:t>
                </a:r>
                <a:endParaRPr lang="en-US" dirty="0">
                  <a:solidFill>
                    <a:srgbClr val="2D5597"/>
                  </a:solidFill>
                </a:endParaRPr>
              </a:p>
            </p:txBody>
          </p:sp>
        </p:grpSp>
        <p:sp>
          <p:nvSpPr>
            <p:cNvPr id="91" name="TextBox 90"/>
            <p:cNvSpPr txBox="1"/>
            <p:nvPr/>
          </p:nvSpPr>
          <p:spPr>
            <a:xfrm>
              <a:off x="5062256" y="5738325"/>
              <a:ext cx="652743" cy="369332"/>
            </a:xfrm>
            <a:prstGeom prst="rect">
              <a:avLst/>
            </a:prstGeom>
            <a:noFill/>
          </p:spPr>
          <p:txBody>
            <a:bodyPr wrap="none" rtlCol="0">
              <a:spAutoFit/>
            </a:bodyPr>
            <a:lstStyle/>
            <a:p>
              <a:r>
                <a:rPr lang="en-US" dirty="0">
                  <a:solidFill>
                    <a:srgbClr val="2D5597"/>
                  </a:solidFill>
                </a:rPr>
                <a:t>2016</a:t>
              </a:r>
            </a:p>
          </p:txBody>
        </p:sp>
      </p:grpSp>
      <p:grpSp>
        <p:nvGrpSpPr>
          <p:cNvPr id="98" name="Group 97"/>
          <p:cNvGrpSpPr/>
          <p:nvPr/>
        </p:nvGrpSpPr>
        <p:grpSpPr>
          <a:xfrm>
            <a:off x="4343400" y="5922437"/>
            <a:ext cx="4806546" cy="369332"/>
            <a:chOff x="5062256" y="6283530"/>
            <a:chExt cx="4806546" cy="369332"/>
          </a:xfrm>
        </p:grpSpPr>
        <p:grpSp>
          <p:nvGrpSpPr>
            <p:cNvPr id="79" name="Group 78"/>
            <p:cNvGrpSpPr/>
            <p:nvPr/>
          </p:nvGrpSpPr>
          <p:grpSpPr>
            <a:xfrm>
              <a:off x="5715000" y="6283530"/>
              <a:ext cx="4153802" cy="369332"/>
              <a:chOff x="5715000" y="6283933"/>
              <a:chExt cx="4153802" cy="369332"/>
            </a:xfrm>
          </p:grpSpPr>
          <p:pic>
            <p:nvPicPr>
              <p:cNvPr id="33" name="Picture 32"/>
              <p:cNvPicPr>
                <a:picLocks noChangeAspect="1"/>
              </p:cNvPicPr>
              <p:nvPr/>
            </p:nvPicPr>
            <p:blipFill>
              <a:blip r:embed="rId3"/>
              <a:stretch>
                <a:fillRect/>
              </a:stretch>
            </p:blipFill>
            <p:spPr>
              <a:xfrm>
                <a:off x="5715000" y="6378285"/>
                <a:ext cx="174802" cy="180629"/>
              </a:xfrm>
              <a:prstGeom prst="rect">
                <a:avLst/>
              </a:prstGeom>
            </p:spPr>
          </p:pic>
          <p:sp>
            <p:nvSpPr>
              <p:cNvPr id="65" name="TextBox 64"/>
              <p:cNvSpPr txBox="1"/>
              <p:nvPr/>
            </p:nvSpPr>
            <p:spPr>
              <a:xfrm>
                <a:off x="6019800" y="6283933"/>
                <a:ext cx="3849002" cy="369332"/>
              </a:xfrm>
              <a:prstGeom prst="rect">
                <a:avLst/>
              </a:prstGeom>
              <a:noFill/>
            </p:spPr>
            <p:txBody>
              <a:bodyPr wrap="none" rtlCol="0">
                <a:spAutoFit/>
              </a:bodyPr>
              <a:lstStyle/>
              <a:p>
                <a:r>
                  <a:rPr lang="en-US" dirty="0" smtClean="0">
                    <a:solidFill>
                      <a:srgbClr val="2D5597"/>
                    </a:solidFill>
                  </a:rPr>
                  <a:t>Minnesota Cancer Surveillance System</a:t>
                </a:r>
                <a:r>
                  <a:rPr lang="en-US" dirty="0" smtClean="0"/>
                  <a:t> </a:t>
                </a:r>
                <a:endParaRPr lang="en-US" dirty="0"/>
              </a:p>
            </p:txBody>
          </p:sp>
        </p:grpSp>
        <p:sp>
          <p:nvSpPr>
            <p:cNvPr id="92" name="TextBox 91"/>
            <p:cNvSpPr txBox="1"/>
            <p:nvPr/>
          </p:nvSpPr>
          <p:spPr>
            <a:xfrm>
              <a:off x="5062256" y="6283530"/>
              <a:ext cx="652743" cy="369332"/>
            </a:xfrm>
            <a:prstGeom prst="rect">
              <a:avLst/>
            </a:prstGeom>
            <a:noFill/>
          </p:spPr>
          <p:txBody>
            <a:bodyPr wrap="none" rtlCol="0">
              <a:spAutoFit/>
            </a:bodyPr>
            <a:lstStyle/>
            <a:p>
              <a:r>
                <a:rPr lang="en-US" dirty="0">
                  <a:solidFill>
                    <a:srgbClr val="2D5597"/>
                  </a:solidFill>
                </a:rPr>
                <a:t>2017</a:t>
              </a:r>
            </a:p>
          </p:txBody>
        </p:sp>
      </p:grpSp>
      <p:sp>
        <p:nvSpPr>
          <p:cNvPr id="104" name="TextBox 103"/>
          <p:cNvSpPr txBox="1"/>
          <p:nvPr/>
        </p:nvSpPr>
        <p:spPr>
          <a:xfrm>
            <a:off x="137525" y="228600"/>
            <a:ext cx="4119021" cy="584775"/>
          </a:xfrm>
          <a:prstGeom prst="rect">
            <a:avLst/>
          </a:prstGeom>
          <a:noFill/>
        </p:spPr>
        <p:txBody>
          <a:bodyPr wrap="square" rtlCol="0">
            <a:spAutoFit/>
          </a:bodyPr>
          <a:lstStyle/>
          <a:p>
            <a:r>
              <a:rPr lang="en-US" sz="3200" dirty="0">
                <a:solidFill>
                  <a:srgbClr val="2D5597"/>
                </a:solidFill>
              </a:rPr>
              <a:t>SEER*DMS </a:t>
            </a:r>
            <a:r>
              <a:rPr lang="en-US" sz="3200" dirty="0" smtClean="0">
                <a:solidFill>
                  <a:srgbClr val="2D5597"/>
                </a:solidFill>
              </a:rPr>
              <a:t>Registries</a:t>
            </a:r>
            <a:endParaRPr lang="en-US" sz="3200" dirty="0">
              <a:solidFill>
                <a:srgbClr val="2D5597"/>
              </a:solidFill>
            </a:endParaRPr>
          </a:p>
        </p:txBody>
      </p:sp>
      <p:grpSp>
        <p:nvGrpSpPr>
          <p:cNvPr id="107" name="Group 106"/>
          <p:cNvGrpSpPr/>
          <p:nvPr/>
        </p:nvGrpSpPr>
        <p:grpSpPr>
          <a:xfrm>
            <a:off x="4343400" y="6408718"/>
            <a:ext cx="3554217" cy="369332"/>
            <a:chOff x="5062256" y="6283530"/>
            <a:chExt cx="3554217" cy="369332"/>
          </a:xfrm>
        </p:grpSpPr>
        <p:grpSp>
          <p:nvGrpSpPr>
            <p:cNvPr id="108" name="Group 107"/>
            <p:cNvGrpSpPr/>
            <p:nvPr/>
          </p:nvGrpSpPr>
          <p:grpSpPr>
            <a:xfrm>
              <a:off x="5715000" y="6283530"/>
              <a:ext cx="2901473" cy="369332"/>
              <a:chOff x="5715000" y="6283933"/>
              <a:chExt cx="2901473" cy="369332"/>
            </a:xfrm>
          </p:grpSpPr>
          <p:pic>
            <p:nvPicPr>
              <p:cNvPr id="110" name="Picture 109"/>
              <p:cNvPicPr>
                <a:picLocks noChangeAspect="1"/>
              </p:cNvPicPr>
              <p:nvPr/>
            </p:nvPicPr>
            <p:blipFill>
              <a:blip r:embed="rId3"/>
              <a:stretch>
                <a:fillRect/>
              </a:stretch>
            </p:blipFill>
            <p:spPr>
              <a:xfrm>
                <a:off x="5715000" y="6378285"/>
                <a:ext cx="174802" cy="180629"/>
              </a:xfrm>
              <a:prstGeom prst="rect">
                <a:avLst/>
              </a:prstGeom>
            </p:spPr>
          </p:pic>
          <p:sp>
            <p:nvSpPr>
              <p:cNvPr id="111" name="TextBox 110"/>
              <p:cNvSpPr txBox="1"/>
              <p:nvPr/>
            </p:nvSpPr>
            <p:spPr>
              <a:xfrm>
                <a:off x="6019800" y="6283933"/>
                <a:ext cx="2596673" cy="369332"/>
              </a:xfrm>
              <a:prstGeom prst="rect">
                <a:avLst/>
              </a:prstGeom>
              <a:noFill/>
            </p:spPr>
            <p:txBody>
              <a:bodyPr wrap="none" rtlCol="0">
                <a:spAutoFit/>
              </a:bodyPr>
              <a:lstStyle/>
              <a:p>
                <a:r>
                  <a:rPr lang="en-US" dirty="0" smtClean="0">
                    <a:solidFill>
                      <a:srgbClr val="2D5597"/>
                    </a:solidFill>
                  </a:rPr>
                  <a:t>Kentucky Cancer Registry</a:t>
                </a:r>
                <a:r>
                  <a:rPr lang="en-US" dirty="0" smtClean="0"/>
                  <a:t> </a:t>
                </a:r>
                <a:endParaRPr lang="en-US" dirty="0"/>
              </a:p>
            </p:txBody>
          </p:sp>
        </p:grpSp>
        <p:sp>
          <p:nvSpPr>
            <p:cNvPr id="109" name="TextBox 108"/>
            <p:cNvSpPr txBox="1"/>
            <p:nvPr/>
          </p:nvSpPr>
          <p:spPr>
            <a:xfrm>
              <a:off x="5062256" y="6283530"/>
              <a:ext cx="652743" cy="369332"/>
            </a:xfrm>
            <a:prstGeom prst="rect">
              <a:avLst/>
            </a:prstGeom>
            <a:noFill/>
          </p:spPr>
          <p:txBody>
            <a:bodyPr wrap="none" rtlCol="0">
              <a:spAutoFit/>
            </a:bodyPr>
            <a:lstStyle/>
            <a:p>
              <a:r>
                <a:rPr lang="en-US" dirty="0" smtClean="0">
                  <a:solidFill>
                    <a:srgbClr val="2D5597"/>
                  </a:solidFill>
                </a:rPr>
                <a:t>2018</a:t>
              </a:r>
              <a:endParaRPr lang="en-US" dirty="0">
                <a:solidFill>
                  <a:srgbClr val="2D5597"/>
                </a:solidFill>
              </a:endParaRPr>
            </a:p>
          </p:txBody>
        </p:sp>
      </p:gr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263" y="990600"/>
            <a:ext cx="3082537" cy="2380667"/>
          </a:xfrm>
          <a:prstGeom prst="rect">
            <a:avLst/>
          </a:prstGeom>
        </p:spPr>
      </p:pic>
      <p:grpSp>
        <p:nvGrpSpPr>
          <p:cNvPr id="67" name="Group 66"/>
          <p:cNvGrpSpPr/>
          <p:nvPr/>
        </p:nvGrpSpPr>
        <p:grpSpPr>
          <a:xfrm>
            <a:off x="374861" y="4772987"/>
            <a:ext cx="903041" cy="369332"/>
            <a:chOff x="5715000" y="6283933"/>
            <a:chExt cx="903041" cy="369332"/>
          </a:xfrm>
        </p:grpSpPr>
        <p:pic>
          <p:nvPicPr>
            <p:cNvPr id="69" name="Picture 68"/>
            <p:cNvPicPr>
              <a:picLocks noChangeAspect="1"/>
            </p:cNvPicPr>
            <p:nvPr/>
          </p:nvPicPr>
          <p:blipFill>
            <a:blip r:embed="rId3"/>
            <a:stretch>
              <a:fillRect/>
            </a:stretch>
          </p:blipFill>
          <p:spPr>
            <a:xfrm>
              <a:off x="5715000" y="6378285"/>
              <a:ext cx="174802" cy="180629"/>
            </a:xfrm>
            <a:prstGeom prst="rect">
              <a:avLst/>
            </a:prstGeom>
          </p:spPr>
        </p:pic>
        <p:sp>
          <p:nvSpPr>
            <p:cNvPr id="70" name="TextBox 69"/>
            <p:cNvSpPr txBox="1"/>
            <p:nvPr/>
          </p:nvSpPr>
          <p:spPr>
            <a:xfrm>
              <a:off x="6019800" y="6283933"/>
              <a:ext cx="598241" cy="369332"/>
            </a:xfrm>
            <a:prstGeom prst="rect">
              <a:avLst/>
            </a:prstGeom>
            <a:noFill/>
          </p:spPr>
          <p:txBody>
            <a:bodyPr wrap="none" rtlCol="0">
              <a:spAutoFit/>
            </a:bodyPr>
            <a:lstStyle/>
            <a:p>
              <a:r>
                <a:rPr lang="en-US" dirty="0" smtClean="0">
                  <a:solidFill>
                    <a:srgbClr val="2D5597"/>
                  </a:solidFill>
                </a:rPr>
                <a:t>IMS</a:t>
              </a:r>
              <a:r>
                <a:rPr lang="en-US" dirty="0" smtClean="0"/>
                <a:t> </a:t>
              </a:r>
              <a:endParaRPr lang="en-US" dirty="0"/>
            </a:p>
          </p:txBody>
        </p:sp>
      </p:grpSp>
      <p:grpSp>
        <p:nvGrpSpPr>
          <p:cNvPr id="71" name="Group 70"/>
          <p:cNvGrpSpPr/>
          <p:nvPr/>
        </p:nvGrpSpPr>
        <p:grpSpPr>
          <a:xfrm>
            <a:off x="374861" y="5285909"/>
            <a:ext cx="819685" cy="369332"/>
            <a:chOff x="5715000" y="6283933"/>
            <a:chExt cx="819685" cy="369332"/>
          </a:xfrm>
        </p:grpSpPr>
        <p:pic>
          <p:nvPicPr>
            <p:cNvPr id="72" name="Picture 71"/>
            <p:cNvPicPr>
              <a:picLocks noChangeAspect="1"/>
            </p:cNvPicPr>
            <p:nvPr/>
          </p:nvPicPr>
          <p:blipFill>
            <a:blip r:embed="rId3"/>
            <a:stretch>
              <a:fillRect/>
            </a:stretch>
          </p:blipFill>
          <p:spPr>
            <a:xfrm>
              <a:off x="5715000" y="6378285"/>
              <a:ext cx="174802" cy="180629"/>
            </a:xfrm>
            <a:prstGeom prst="rect">
              <a:avLst/>
            </a:prstGeom>
          </p:spPr>
        </p:pic>
        <p:sp>
          <p:nvSpPr>
            <p:cNvPr id="73" name="TextBox 72"/>
            <p:cNvSpPr txBox="1"/>
            <p:nvPr/>
          </p:nvSpPr>
          <p:spPr>
            <a:xfrm>
              <a:off x="6019800" y="6283933"/>
              <a:ext cx="514885" cy="369332"/>
            </a:xfrm>
            <a:prstGeom prst="rect">
              <a:avLst/>
            </a:prstGeom>
            <a:noFill/>
          </p:spPr>
          <p:txBody>
            <a:bodyPr wrap="none" rtlCol="0">
              <a:spAutoFit/>
            </a:bodyPr>
            <a:lstStyle/>
            <a:p>
              <a:r>
                <a:rPr lang="en-US" dirty="0" smtClean="0">
                  <a:solidFill>
                    <a:srgbClr val="2D5597"/>
                  </a:solidFill>
                </a:rPr>
                <a:t>NCI</a:t>
              </a:r>
              <a:endParaRPr lang="en-US" dirty="0"/>
            </a:p>
          </p:txBody>
        </p:sp>
      </p:grpSp>
      <p:grpSp>
        <p:nvGrpSpPr>
          <p:cNvPr id="74" name="Group 73"/>
          <p:cNvGrpSpPr/>
          <p:nvPr/>
        </p:nvGrpSpPr>
        <p:grpSpPr>
          <a:xfrm>
            <a:off x="374861" y="5802868"/>
            <a:ext cx="862517" cy="369332"/>
            <a:chOff x="5715000" y="6283933"/>
            <a:chExt cx="862517" cy="369332"/>
          </a:xfrm>
        </p:grpSpPr>
        <p:pic>
          <p:nvPicPr>
            <p:cNvPr id="75" name="Picture 74"/>
            <p:cNvPicPr>
              <a:picLocks noChangeAspect="1"/>
            </p:cNvPicPr>
            <p:nvPr/>
          </p:nvPicPr>
          <p:blipFill>
            <a:blip r:embed="rId3"/>
            <a:stretch>
              <a:fillRect/>
            </a:stretch>
          </p:blipFill>
          <p:spPr>
            <a:xfrm>
              <a:off x="5715000" y="6378285"/>
              <a:ext cx="174802" cy="180629"/>
            </a:xfrm>
            <a:prstGeom prst="rect">
              <a:avLst/>
            </a:prstGeom>
          </p:spPr>
        </p:pic>
        <p:sp>
          <p:nvSpPr>
            <p:cNvPr id="76" name="TextBox 75"/>
            <p:cNvSpPr txBox="1"/>
            <p:nvPr/>
          </p:nvSpPr>
          <p:spPr>
            <a:xfrm>
              <a:off x="6019800" y="6283933"/>
              <a:ext cx="557717" cy="369332"/>
            </a:xfrm>
            <a:prstGeom prst="rect">
              <a:avLst/>
            </a:prstGeom>
            <a:noFill/>
          </p:spPr>
          <p:txBody>
            <a:bodyPr wrap="none" rtlCol="0">
              <a:spAutoFit/>
            </a:bodyPr>
            <a:lstStyle/>
            <a:p>
              <a:r>
                <a:rPr lang="en-US" dirty="0" smtClean="0">
                  <a:solidFill>
                    <a:srgbClr val="2D5597"/>
                  </a:solidFill>
                </a:rPr>
                <a:t>SCG</a:t>
              </a:r>
              <a:endParaRPr lang="en-US" dirty="0"/>
            </a:p>
          </p:txBody>
        </p:sp>
      </p:grpSp>
    </p:spTree>
    <p:extLst>
      <p:ext uri="{BB962C8B-B14F-4D97-AF65-F5344CB8AC3E}">
        <p14:creationId xmlns:p14="http://schemas.microsoft.com/office/powerpoint/2010/main" val="3617483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8185150" cy="1523495"/>
          </a:xfrm>
        </p:spPr>
        <p:txBody>
          <a:bodyPr/>
          <a:lstStyle/>
          <a:p>
            <a:r>
              <a:rPr lang="en-US" dirty="0" smtClean="0"/>
              <a:t>Updates - CCB Workgroups</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913708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97" name="Group 96"/>
          <p:cNvGrpSpPr/>
          <p:nvPr/>
        </p:nvGrpSpPr>
        <p:grpSpPr>
          <a:xfrm>
            <a:off x="4343400" y="714884"/>
            <a:ext cx="3730547" cy="369332"/>
            <a:chOff x="5062256" y="815666"/>
            <a:chExt cx="3730547" cy="369332"/>
          </a:xfrm>
        </p:grpSpPr>
        <p:pic>
          <p:nvPicPr>
            <p:cNvPr id="23" name="Picture 22"/>
            <p:cNvPicPr>
              <a:picLocks noChangeAspect="1"/>
            </p:cNvPicPr>
            <p:nvPr/>
          </p:nvPicPr>
          <p:blipFill>
            <a:blip r:embed="rId3"/>
            <a:stretch>
              <a:fillRect/>
            </a:stretch>
          </p:blipFill>
          <p:spPr>
            <a:xfrm>
              <a:off x="5715000" y="910018"/>
              <a:ext cx="174802" cy="180629"/>
            </a:xfrm>
            <a:prstGeom prst="rect">
              <a:avLst/>
            </a:prstGeom>
          </p:spPr>
        </p:pic>
        <p:sp>
          <p:nvSpPr>
            <p:cNvPr id="52" name="TextBox 51"/>
            <p:cNvSpPr txBox="1"/>
            <p:nvPr/>
          </p:nvSpPr>
          <p:spPr>
            <a:xfrm>
              <a:off x="5062256" y="815666"/>
              <a:ext cx="652743" cy="369332"/>
            </a:xfrm>
            <a:prstGeom prst="rect">
              <a:avLst/>
            </a:prstGeom>
            <a:noFill/>
          </p:spPr>
          <p:txBody>
            <a:bodyPr wrap="none" rtlCol="0">
              <a:spAutoFit/>
            </a:bodyPr>
            <a:lstStyle/>
            <a:p>
              <a:r>
                <a:rPr lang="en-US" dirty="0">
                  <a:solidFill>
                    <a:srgbClr val="2D5597"/>
                  </a:solidFill>
                </a:rPr>
                <a:t>2006</a:t>
              </a:r>
            </a:p>
          </p:txBody>
        </p:sp>
        <p:sp>
          <p:nvSpPr>
            <p:cNvPr id="55" name="TextBox 54"/>
            <p:cNvSpPr txBox="1"/>
            <p:nvPr/>
          </p:nvSpPr>
          <p:spPr>
            <a:xfrm>
              <a:off x="6019800" y="815666"/>
              <a:ext cx="2773003" cy="369332"/>
            </a:xfrm>
            <a:prstGeom prst="rect">
              <a:avLst/>
            </a:prstGeom>
            <a:noFill/>
          </p:spPr>
          <p:txBody>
            <a:bodyPr wrap="none" rtlCol="0">
              <a:spAutoFit/>
            </a:bodyPr>
            <a:lstStyle/>
            <a:p>
              <a:r>
                <a:rPr lang="en-US" dirty="0">
                  <a:solidFill>
                    <a:srgbClr val="2D5597"/>
                  </a:solidFill>
                </a:rPr>
                <a:t>Connecticut</a:t>
              </a:r>
              <a:r>
                <a:rPr lang="en-US" dirty="0" smtClean="0"/>
                <a:t> </a:t>
              </a:r>
              <a:r>
                <a:rPr lang="en-US" dirty="0">
                  <a:solidFill>
                    <a:srgbClr val="2D5597"/>
                  </a:solidFill>
                </a:rPr>
                <a:t>Tumor</a:t>
              </a:r>
              <a:r>
                <a:rPr lang="en-US" dirty="0" smtClean="0"/>
                <a:t> </a:t>
              </a:r>
              <a:r>
                <a:rPr lang="en-US" dirty="0">
                  <a:solidFill>
                    <a:srgbClr val="2D5597"/>
                  </a:solidFill>
                </a:rPr>
                <a:t>Registry</a:t>
              </a:r>
            </a:p>
          </p:txBody>
        </p:sp>
      </p:grpSp>
      <p:grpSp>
        <p:nvGrpSpPr>
          <p:cNvPr id="96" name="Group 95"/>
          <p:cNvGrpSpPr/>
          <p:nvPr/>
        </p:nvGrpSpPr>
        <p:grpSpPr>
          <a:xfrm>
            <a:off x="4343400" y="1201168"/>
            <a:ext cx="3762479" cy="646331"/>
            <a:chOff x="5062256" y="1258669"/>
            <a:chExt cx="3762479" cy="646331"/>
          </a:xfrm>
        </p:grpSpPr>
        <p:pic>
          <p:nvPicPr>
            <p:cNvPr id="24" name="Picture 23"/>
            <p:cNvPicPr>
              <a:picLocks noChangeAspect="1"/>
            </p:cNvPicPr>
            <p:nvPr/>
          </p:nvPicPr>
          <p:blipFill>
            <a:blip r:embed="rId3"/>
            <a:stretch>
              <a:fillRect/>
            </a:stretch>
          </p:blipFill>
          <p:spPr>
            <a:xfrm>
              <a:off x="5715000" y="1491520"/>
              <a:ext cx="174802" cy="180629"/>
            </a:xfrm>
            <a:prstGeom prst="rect">
              <a:avLst/>
            </a:prstGeom>
          </p:spPr>
        </p:pic>
        <p:sp>
          <p:nvSpPr>
            <p:cNvPr id="53" name="TextBox 52"/>
            <p:cNvSpPr txBox="1"/>
            <p:nvPr/>
          </p:nvSpPr>
          <p:spPr>
            <a:xfrm>
              <a:off x="5062256" y="1397168"/>
              <a:ext cx="652743" cy="369332"/>
            </a:xfrm>
            <a:prstGeom prst="rect">
              <a:avLst/>
            </a:prstGeom>
            <a:noFill/>
          </p:spPr>
          <p:txBody>
            <a:bodyPr wrap="none" rtlCol="0">
              <a:spAutoFit/>
            </a:bodyPr>
            <a:lstStyle/>
            <a:p>
              <a:r>
                <a:rPr lang="en-US" dirty="0">
                  <a:solidFill>
                    <a:srgbClr val="2D5597"/>
                  </a:solidFill>
                </a:rPr>
                <a:t>2007</a:t>
              </a:r>
            </a:p>
          </p:txBody>
        </p:sp>
        <p:sp>
          <p:nvSpPr>
            <p:cNvPr id="56" name="TextBox 55"/>
            <p:cNvSpPr txBox="1"/>
            <p:nvPr/>
          </p:nvSpPr>
          <p:spPr>
            <a:xfrm>
              <a:off x="6019800" y="1258669"/>
              <a:ext cx="2804935" cy="646331"/>
            </a:xfrm>
            <a:prstGeom prst="rect">
              <a:avLst/>
            </a:prstGeom>
            <a:noFill/>
          </p:spPr>
          <p:txBody>
            <a:bodyPr wrap="none" rtlCol="0">
              <a:spAutoFit/>
            </a:bodyPr>
            <a:lstStyle/>
            <a:p>
              <a:r>
                <a:rPr lang="en-US" dirty="0">
                  <a:solidFill>
                    <a:srgbClr val="2D5597"/>
                  </a:solidFill>
                </a:rPr>
                <a:t>Hawaii Tumor Registry</a:t>
              </a:r>
            </a:p>
            <a:p>
              <a:r>
                <a:rPr lang="en-US" dirty="0">
                  <a:solidFill>
                    <a:srgbClr val="2D5597"/>
                  </a:solidFill>
                </a:rPr>
                <a:t>New Mexico Tumor Registry</a:t>
              </a:r>
            </a:p>
          </p:txBody>
        </p:sp>
      </p:grpSp>
      <p:grpSp>
        <p:nvGrpSpPr>
          <p:cNvPr id="95" name="Group 94"/>
          <p:cNvGrpSpPr/>
          <p:nvPr/>
        </p:nvGrpSpPr>
        <p:grpSpPr>
          <a:xfrm>
            <a:off x="4343400" y="1964451"/>
            <a:ext cx="3846155" cy="646331"/>
            <a:chOff x="5062256" y="1938121"/>
            <a:chExt cx="3846155" cy="646331"/>
          </a:xfrm>
        </p:grpSpPr>
        <p:grpSp>
          <p:nvGrpSpPr>
            <p:cNvPr id="84" name="Group 83"/>
            <p:cNvGrpSpPr/>
            <p:nvPr/>
          </p:nvGrpSpPr>
          <p:grpSpPr>
            <a:xfrm>
              <a:off x="5715000" y="1938121"/>
              <a:ext cx="3193411" cy="646331"/>
              <a:chOff x="5715000" y="1938121"/>
              <a:chExt cx="3193411" cy="646331"/>
            </a:xfrm>
          </p:grpSpPr>
          <p:pic>
            <p:nvPicPr>
              <p:cNvPr id="26" name="Picture 25"/>
              <p:cNvPicPr>
                <a:picLocks noChangeAspect="1"/>
              </p:cNvPicPr>
              <p:nvPr/>
            </p:nvPicPr>
            <p:blipFill>
              <a:blip r:embed="rId3"/>
              <a:stretch>
                <a:fillRect/>
              </a:stretch>
            </p:blipFill>
            <p:spPr>
              <a:xfrm>
                <a:off x="5715000" y="2309472"/>
                <a:ext cx="174802" cy="180629"/>
              </a:xfrm>
              <a:prstGeom prst="rect">
                <a:avLst/>
              </a:prstGeom>
            </p:spPr>
          </p:pic>
          <p:sp>
            <p:nvSpPr>
              <p:cNvPr id="58" name="TextBox 57"/>
              <p:cNvSpPr txBox="1"/>
              <p:nvPr/>
            </p:nvSpPr>
            <p:spPr>
              <a:xfrm>
                <a:off x="6019800" y="1938121"/>
                <a:ext cx="2888611" cy="646331"/>
              </a:xfrm>
              <a:prstGeom prst="rect">
                <a:avLst/>
              </a:prstGeom>
              <a:noFill/>
            </p:spPr>
            <p:txBody>
              <a:bodyPr wrap="none" rtlCol="0">
                <a:spAutoFit/>
              </a:bodyPr>
              <a:lstStyle/>
              <a:p>
                <a:endParaRPr lang="en-US" dirty="0" smtClean="0">
                  <a:solidFill>
                    <a:srgbClr val="2D5597"/>
                  </a:solidFill>
                </a:endParaRPr>
              </a:p>
              <a:p>
                <a:r>
                  <a:rPr lang="en-US" dirty="0" smtClean="0">
                    <a:solidFill>
                      <a:srgbClr val="2D5597"/>
                    </a:solidFill>
                  </a:rPr>
                  <a:t>State </a:t>
                </a:r>
                <a:r>
                  <a:rPr lang="en-US" dirty="0">
                    <a:solidFill>
                      <a:srgbClr val="2D5597"/>
                    </a:solidFill>
                  </a:rPr>
                  <a:t>Health Registry of Iowa</a:t>
                </a:r>
              </a:p>
            </p:txBody>
          </p:sp>
        </p:grpSp>
        <p:sp>
          <p:nvSpPr>
            <p:cNvPr id="85" name="TextBox 84"/>
            <p:cNvSpPr txBox="1"/>
            <p:nvPr/>
          </p:nvSpPr>
          <p:spPr>
            <a:xfrm>
              <a:off x="5062256" y="2215120"/>
              <a:ext cx="652743" cy="369332"/>
            </a:xfrm>
            <a:prstGeom prst="rect">
              <a:avLst/>
            </a:prstGeom>
            <a:noFill/>
          </p:spPr>
          <p:txBody>
            <a:bodyPr wrap="none" rtlCol="0">
              <a:spAutoFit/>
            </a:bodyPr>
            <a:lstStyle/>
            <a:p>
              <a:r>
                <a:rPr lang="en-US" dirty="0">
                  <a:solidFill>
                    <a:srgbClr val="2D5597"/>
                  </a:solidFill>
                </a:rPr>
                <a:t>2008</a:t>
              </a:r>
            </a:p>
          </p:txBody>
        </p:sp>
      </p:grpSp>
      <p:grpSp>
        <p:nvGrpSpPr>
          <p:cNvPr id="94" name="Group 93"/>
          <p:cNvGrpSpPr/>
          <p:nvPr/>
        </p:nvGrpSpPr>
        <p:grpSpPr>
          <a:xfrm>
            <a:off x="4343400" y="3004733"/>
            <a:ext cx="3482081" cy="369332"/>
            <a:chOff x="5062256" y="2988711"/>
            <a:chExt cx="3482081" cy="369332"/>
          </a:xfrm>
        </p:grpSpPr>
        <p:grpSp>
          <p:nvGrpSpPr>
            <p:cNvPr id="83" name="Group 82"/>
            <p:cNvGrpSpPr/>
            <p:nvPr/>
          </p:nvGrpSpPr>
          <p:grpSpPr>
            <a:xfrm>
              <a:off x="5715000" y="2988711"/>
              <a:ext cx="2829337" cy="369332"/>
              <a:chOff x="5715000" y="3001549"/>
              <a:chExt cx="2829337" cy="369332"/>
            </a:xfrm>
          </p:grpSpPr>
          <p:pic>
            <p:nvPicPr>
              <p:cNvPr id="27" name="Picture 26"/>
              <p:cNvPicPr>
                <a:picLocks noChangeAspect="1"/>
              </p:cNvPicPr>
              <p:nvPr/>
            </p:nvPicPr>
            <p:blipFill>
              <a:blip r:embed="rId3"/>
              <a:stretch>
                <a:fillRect/>
              </a:stretch>
            </p:blipFill>
            <p:spPr>
              <a:xfrm>
                <a:off x="5715000" y="3095901"/>
                <a:ext cx="174802" cy="180629"/>
              </a:xfrm>
              <a:prstGeom prst="rect">
                <a:avLst/>
              </a:prstGeom>
            </p:spPr>
          </p:pic>
          <p:sp>
            <p:nvSpPr>
              <p:cNvPr id="59" name="TextBox 58"/>
              <p:cNvSpPr txBox="1"/>
              <p:nvPr/>
            </p:nvSpPr>
            <p:spPr>
              <a:xfrm>
                <a:off x="6019800" y="3001549"/>
                <a:ext cx="2524537" cy="369332"/>
              </a:xfrm>
              <a:prstGeom prst="rect">
                <a:avLst/>
              </a:prstGeom>
              <a:noFill/>
            </p:spPr>
            <p:txBody>
              <a:bodyPr wrap="none" rtlCol="0">
                <a:spAutoFit/>
              </a:bodyPr>
              <a:lstStyle/>
              <a:p>
                <a:r>
                  <a:rPr lang="en-US" dirty="0">
                    <a:solidFill>
                      <a:srgbClr val="2D5597"/>
                    </a:solidFill>
                  </a:rPr>
                  <a:t>Louisiana Tumor Registry</a:t>
                </a:r>
              </a:p>
            </p:txBody>
          </p:sp>
        </p:grpSp>
        <p:sp>
          <p:nvSpPr>
            <p:cNvPr id="86" name="TextBox 85"/>
            <p:cNvSpPr txBox="1"/>
            <p:nvPr/>
          </p:nvSpPr>
          <p:spPr>
            <a:xfrm>
              <a:off x="5062256" y="2988711"/>
              <a:ext cx="652743" cy="369332"/>
            </a:xfrm>
            <a:prstGeom prst="rect">
              <a:avLst/>
            </a:prstGeom>
            <a:noFill/>
          </p:spPr>
          <p:txBody>
            <a:bodyPr wrap="none" rtlCol="0">
              <a:spAutoFit/>
            </a:bodyPr>
            <a:lstStyle/>
            <a:p>
              <a:r>
                <a:rPr lang="en-US" dirty="0">
                  <a:solidFill>
                    <a:srgbClr val="2D5597"/>
                  </a:solidFill>
                </a:rPr>
                <a:t>2009</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1" name="Group 100"/>
          <p:cNvGrpSpPr/>
          <p:nvPr/>
        </p:nvGrpSpPr>
        <p:grpSpPr>
          <a:xfrm>
            <a:off x="4343400" y="4463585"/>
            <a:ext cx="4507618" cy="369332"/>
            <a:chOff x="5062256" y="4607448"/>
            <a:chExt cx="4507618" cy="369332"/>
          </a:xfrm>
        </p:grpSpPr>
        <p:grpSp>
          <p:nvGrpSpPr>
            <p:cNvPr id="80" name="Group 79"/>
            <p:cNvGrpSpPr/>
            <p:nvPr/>
          </p:nvGrpSpPr>
          <p:grpSpPr>
            <a:xfrm>
              <a:off x="5715000" y="4607448"/>
              <a:ext cx="3854874" cy="369332"/>
              <a:chOff x="5715000" y="4618308"/>
              <a:chExt cx="3854874" cy="369332"/>
            </a:xfrm>
          </p:grpSpPr>
          <p:pic>
            <p:nvPicPr>
              <p:cNvPr id="30" name="Picture 29"/>
              <p:cNvPicPr>
                <a:picLocks noChangeAspect="1"/>
              </p:cNvPicPr>
              <p:nvPr/>
            </p:nvPicPr>
            <p:blipFill>
              <a:blip r:embed="rId3"/>
              <a:stretch>
                <a:fillRect/>
              </a:stretch>
            </p:blipFill>
            <p:spPr>
              <a:xfrm>
                <a:off x="5715000" y="4712660"/>
                <a:ext cx="174802" cy="180629"/>
              </a:xfrm>
              <a:prstGeom prst="rect">
                <a:avLst/>
              </a:prstGeom>
            </p:spPr>
          </p:pic>
          <p:sp>
            <p:nvSpPr>
              <p:cNvPr id="62" name="TextBox 61"/>
              <p:cNvSpPr txBox="1"/>
              <p:nvPr/>
            </p:nvSpPr>
            <p:spPr>
              <a:xfrm>
                <a:off x="6019800" y="4618308"/>
                <a:ext cx="3550074" cy="369332"/>
              </a:xfrm>
              <a:prstGeom prst="rect">
                <a:avLst/>
              </a:prstGeom>
              <a:noFill/>
            </p:spPr>
            <p:txBody>
              <a:bodyPr wrap="none" rtlCol="0">
                <a:spAutoFit/>
              </a:bodyPr>
              <a:lstStyle/>
              <a:p>
                <a:r>
                  <a:rPr lang="en-US" dirty="0">
                    <a:solidFill>
                      <a:srgbClr val="2D5597"/>
                    </a:solidFill>
                  </a:rPr>
                  <a:t>Georgia </a:t>
                </a:r>
                <a:r>
                  <a:rPr lang="en-US" dirty="0" smtClean="0">
                    <a:solidFill>
                      <a:srgbClr val="2D5597"/>
                    </a:solidFill>
                  </a:rPr>
                  <a:t>Center for Cancer </a:t>
                </a:r>
                <a:r>
                  <a:rPr lang="en-US" dirty="0">
                    <a:solidFill>
                      <a:srgbClr val="2D5597"/>
                    </a:solidFill>
                  </a:rPr>
                  <a:t>Statistics </a:t>
                </a:r>
              </a:p>
            </p:txBody>
          </p:sp>
        </p:grpSp>
        <p:sp>
          <p:nvSpPr>
            <p:cNvPr id="89" name="TextBox 88"/>
            <p:cNvSpPr txBox="1"/>
            <p:nvPr/>
          </p:nvSpPr>
          <p:spPr>
            <a:xfrm>
              <a:off x="5062256" y="4607448"/>
              <a:ext cx="652743" cy="369332"/>
            </a:xfrm>
            <a:prstGeom prst="rect">
              <a:avLst/>
            </a:prstGeom>
            <a:noFill/>
          </p:spPr>
          <p:txBody>
            <a:bodyPr wrap="none" rtlCol="0">
              <a:spAutoFit/>
            </a:bodyPr>
            <a:lstStyle/>
            <a:p>
              <a:r>
                <a:rPr lang="en-US" dirty="0">
                  <a:solidFill>
                    <a:srgbClr val="2D5597"/>
                  </a:solidFill>
                </a:rPr>
                <a:t>2012</a:t>
              </a:r>
            </a:p>
          </p:txBody>
        </p:sp>
      </p:grpSp>
      <p:grpSp>
        <p:nvGrpSpPr>
          <p:cNvPr id="100" name="Group 99"/>
          <p:cNvGrpSpPr/>
          <p:nvPr/>
        </p:nvGrpSpPr>
        <p:grpSpPr>
          <a:xfrm>
            <a:off x="4343400" y="4949869"/>
            <a:ext cx="4230941" cy="369332"/>
            <a:chOff x="5062256" y="5208022"/>
            <a:chExt cx="4230941" cy="369332"/>
          </a:xfrm>
        </p:grpSpPr>
        <p:grpSp>
          <p:nvGrpSpPr>
            <p:cNvPr id="77" name="Group 76"/>
            <p:cNvGrpSpPr/>
            <p:nvPr/>
          </p:nvGrpSpPr>
          <p:grpSpPr>
            <a:xfrm>
              <a:off x="5715000" y="5208022"/>
              <a:ext cx="3578197" cy="369332"/>
              <a:chOff x="5715000" y="5211084"/>
              <a:chExt cx="3578197" cy="369332"/>
            </a:xfrm>
          </p:grpSpPr>
          <p:pic>
            <p:nvPicPr>
              <p:cNvPr id="31" name="Picture 30"/>
              <p:cNvPicPr>
                <a:picLocks noChangeAspect="1"/>
              </p:cNvPicPr>
              <p:nvPr/>
            </p:nvPicPr>
            <p:blipFill>
              <a:blip r:embed="rId3"/>
              <a:stretch>
                <a:fillRect/>
              </a:stretch>
            </p:blipFill>
            <p:spPr>
              <a:xfrm>
                <a:off x="5715000" y="5305436"/>
                <a:ext cx="174802" cy="180629"/>
              </a:xfrm>
              <a:prstGeom prst="rect">
                <a:avLst/>
              </a:prstGeom>
            </p:spPr>
          </p:pic>
          <p:sp>
            <p:nvSpPr>
              <p:cNvPr id="63" name="TextBox 62"/>
              <p:cNvSpPr txBox="1"/>
              <p:nvPr/>
            </p:nvSpPr>
            <p:spPr>
              <a:xfrm>
                <a:off x="6019800" y="5211084"/>
                <a:ext cx="3273397"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Jersey State Cancer Registry</a:t>
                </a:r>
                <a:endParaRPr lang="en-US" dirty="0">
                  <a:solidFill>
                    <a:srgbClr val="2D5597"/>
                  </a:solidFill>
                </a:endParaRPr>
              </a:p>
            </p:txBody>
          </p:sp>
        </p:grpSp>
        <p:sp>
          <p:nvSpPr>
            <p:cNvPr id="90" name="TextBox 89"/>
            <p:cNvSpPr txBox="1"/>
            <p:nvPr/>
          </p:nvSpPr>
          <p:spPr>
            <a:xfrm>
              <a:off x="5062256" y="5208022"/>
              <a:ext cx="652743" cy="369332"/>
            </a:xfrm>
            <a:prstGeom prst="rect">
              <a:avLst/>
            </a:prstGeom>
            <a:noFill/>
          </p:spPr>
          <p:txBody>
            <a:bodyPr wrap="none" rtlCol="0">
              <a:spAutoFit/>
            </a:bodyPr>
            <a:lstStyle/>
            <a:p>
              <a:r>
                <a:rPr lang="en-US" dirty="0">
                  <a:solidFill>
                    <a:srgbClr val="2D5597"/>
                  </a:solidFill>
                </a:rPr>
                <a:t>2013</a:t>
              </a:r>
            </a:p>
          </p:txBody>
        </p:sp>
      </p:grpSp>
      <p:grpSp>
        <p:nvGrpSpPr>
          <p:cNvPr id="99" name="Group 98"/>
          <p:cNvGrpSpPr/>
          <p:nvPr/>
        </p:nvGrpSpPr>
        <p:grpSpPr>
          <a:xfrm>
            <a:off x="4343400" y="5436153"/>
            <a:ext cx="3977345" cy="369332"/>
            <a:chOff x="5062256" y="5738325"/>
            <a:chExt cx="3977345" cy="369332"/>
          </a:xfrm>
        </p:grpSpPr>
        <p:grpSp>
          <p:nvGrpSpPr>
            <p:cNvPr id="78" name="Group 77"/>
            <p:cNvGrpSpPr/>
            <p:nvPr/>
          </p:nvGrpSpPr>
          <p:grpSpPr>
            <a:xfrm>
              <a:off x="5715000" y="5738325"/>
              <a:ext cx="3324601" cy="369332"/>
              <a:chOff x="5715000" y="5747508"/>
              <a:chExt cx="3324601" cy="369332"/>
            </a:xfrm>
          </p:grpSpPr>
          <p:pic>
            <p:nvPicPr>
              <p:cNvPr id="32" name="Picture 31"/>
              <p:cNvPicPr>
                <a:picLocks noChangeAspect="1"/>
              </p:cNvPicPr>
              <p:nvPr/>
            </p:nvPicPr>
            <p:blipFill>
              <a:blip r:embed="rId3"/>
              <a:stretch>
                <a:fillRect/>
              </a:stretch>
            </p:blipFill>
            <p:spPr>
              <a:xfrm>
                <a:off x="5715000" y="5841860"/>
                <a:ext cx="174802" cy="180629"/>
              </a:xfrm>
              <a:prstGeom prst="rect">
                <a:avLst/>
              </a:prstGeom>
            </p:spPr>
          </p:pic>
          <p:sp>
            <p:nvSpPr>
              <p:cNvPr id="64" name="TextBox 63"/>
              <p:cNvSpPr txBox="1"/>
              <p:nvPr/>
            </p:nvSpPr>
            <p:spPr>
              <a:xfrm>
                <a:off x="6019800" y="5747508"/>
                <a:ext cx="3019801"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York State Cancer System</a:t>
                </a:r>
                <a:endParaRPr lang="en-US" dirty="0">
                  <a:solidFill>
                    <a:srgbClr val="2D5597"/>
                  </a:solidFill>
                </a:endParaRPr>
              </a:p>
            </p:txBody>
          </p:sp>
        </p:grpSp>
        <p:sp>
          <p:nvSpPr>
            <p:cNvPr id="91" name="TextBox 90"/>
            <p:cNvSpPr txBox="1"/>
            <p:nvPr/>
          </p:nvSpPr>
          <p:spPr>
            <a:xfrm>
              <a:off x="5062256" y="5738325"/>
              <a:ext cx="652743" cy="369332"/>
            </a:xfrm>
            <a:prstGeom prst="rect">
              <a:avLst/>
            </a:prstGeom>
            <a:noFill/>
          </p:spPr>
          <p:txBody>
            <a:bodyPr wrap="none" rtlCol="0">
              <a:spAutoFit/>
            </a:bodyPr>
            <a:lstStyle/>
            <a:p>
              <a:r>
                <a:rPr lang="en-US" dirty="0">
                  <a:solidFill>
                    <a:srgbClr val="2D5597"/>
                  </a:solidFill>
                </a:rPr>
                <a:t>2016</a:t>
              </a:r>
            </a:p>
          </p:txBody>
        </p:sp>
      </p:grpSp>
      <p:sp>
        <p:nvSpPr>
          <p:cNvPr id="104" name="TextBox 103"/>
          <p:cNvSpPr txBox="1"/>
          <p:nvPr/>
        </p:nvSpPr>
        <p:spPr>
          <a:xfrm>
            <a:off x="137525" y="228600"/>
            <a:ext cx="4119021" cy="584775"/>
          </a:xfrm>
          <a:prstGeom prst="rect">
            <a:avLst/>
          </a:prstGeom>
          <a:noFill/>
        </p:spPr>
        <p:txBody>
          <a:bodyPr wrap="square" rtlCol="0">
            <a:spAutoFit/>
          </a:bodyPr>
          <a:lstStyle/>
          <a:p>
            <a:r>
              <a:rPr lang="en-US" sz="3200" dirty="0" smtClean="0">
                <a:solidFill>
                  <a:srgbClr val="2D5597"/>
                </a:solidFill>
              </a:rPr>
              <a:t>MU2 Workgroup</a:t>
            </a:r>
            <a:endParaRPr lang="en-US" sz="3200" dirty="0">
              <a:solidFill>
                <a:srgbClr val="2D5597"/>
              </a:solidFill>
            </a:endParaRPr>
          </a:p>
        </p:txBody>
      </p:sp>
      <p:grpSp>
        <p:nvGrpSpPr>
          <p:cNvPr id="42" name="Group 41"/>
          <p:cNvGrpSpPr/>
          <p:nvPr/>
        </p:nvGrpSpPr>
        <p:grpSpPr>
          <a:xfrm>
            <a:off x="374861" y="4772987"/>
            <a:ext cx="2875440" cy="646331"/>
            <a:chOff x="5715000" y="6283933"/>
            <a:chExt cx="2875440" cy="646331"/>
          </a:xfrm>
        </p:grpSpPr>
        <p:pic>
          <p:nvPicPr>
            <p:cNvPr id="43" name="Picture 42"/>
            <p:cNvPicPr>
              <a:picLocks noChangeAspect="1"/>
            </p:cNvPicPr>
            <p:nvPr/>
          </p:nvPicPr>
          <p:blipFill>
            <a:blip r:embed="rId3"/>
            <a:stretch>
              <a:fillRect/>
            </a:stretch>
          </p:blipFill>
          <p:spPr>
            <a:xfrm>
              <a:off x="5715000" y="6378285"/>
              <a:ext cx="174802" cy="180629"/>
            </a:xfrm>
            <a:prstGeom prst="rect">
              <a:avLst/>
            </a:prstGeom>
          </p:spPr>
        </p:pic>
        <p:sp>
          <p:nvSpPr>
            <p:cNvPr id="44" name="TextBox 43"/>
            <p:cNvSpPr txBox="1"/>
            <p:nvPr/>
          </p:nvSpPr>
          <p:spPr>
            <a:xfrm>
              <a:off x="6019800" y="6283933"/>
              <a:ext cx="2570640" cy="646331"/>
            </a:xfrm>
            <a:prstGeom prst="rect">
              <a:avLst/>
            </a:prstGeom>
            <a:noFill/>
          </p:spPr>
          <p:txBody>
            <a:bodyPr wrap="none" rtlCol="0">
              <a:spAutoFit/>
            </a:bodyPr>
            <a:lstStyle/>
            <a:p>
              <a:r>
                <a:rPr lang="en-US" dirty="0" smtClean="0">
                  <a:solidFill>
                    <a:srgbClr val="2D5597"/>
                  </a:solidFill>
                </a:rPr>
                <a:t>Group Leader:</a:t>
              </a:r>
            </a:p>
            <a:p>
              <a:r>
                <a:rPr lang="en-US" dirty="0">
                  <a:solidFill>
                    <a:srgbClr val="2D5597"/>
                  </a:solidFill>
                </a:rPr>
                <a:t> </a:t>
              </a:r>
              <a:r>
                <a:rPr lang="en-US" dirty="0" smtClean="0">
                  <a:solidFill>
                    <a:srgbClr val="2D5597"/>
                  </a:solidFill>
                </a:rPr>
                <a:t>   Brent Mumphrey (LTR)</a:t>
              </a:r>
              <a:r>
                <a:rPr lang="en-US" dirty="0" smtClean="0"/>
                <a:t> </a:t>
              </a:r>
              <a:endParaRPr lang="en-US" dirty="0"/>
            </a:p>
          </p:txBody>
        </p:sp>
      </p:grpSp>
    </p:spTree>
    <p:extLst>
      <p:ext uri="{BB962C8B-B14F-4D97-AF65-F5344CB8AC3E}">
        <p14:creationId xmlns:p14="http://schemas.microsoft.com/office/powerpoint/2010/main" val="359679281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Report – MU2</a:t>
            </a:r>
            <a:endParaRPr lang="en-US" dirty="0"/>
          </a:p>
        </p:txBody>
      </p:sp>
      <p:sp>
        <p:nvSpPr>
          <p:cNvPr id="3" name="Content Placeholder 2"/>
          <p:cNvSpPr>
            <a:spLocks noGrp="1"/>
          </p:cNvSpPr>
          <p:nvPr>
            <p:ph idx="1"/>
          </p:nvPr>
        </p:nvSpPr>
        <p:spPr>
          <a:xfrm>
            <a:off x="381000" y="1066801"/>
            <a:ext cx="8534400" cy="4555093"/>
          </a:xfrm>
        </p:spPr>
        <p:txBody>
          <a:bodyPr/>
          <a:lstStyle/>
          <a:p>
            <a:r>
              <a:rPr lang="en-US" sz="2800" dirty="0" smtClean="0"/>
              <a:t>A Squish “group” was created for the MU2 workgroup.   Use it to notify others in the group on MU2 issues.</a:t>
            </a:r>
          </a:p>
          <a:p>
            <a:pPr>
              <a:spcBef>
                <a:spcPts val="1200"/>
              </a:spcBef>
            </a:pPr>
            <a:r>
              <a:rPr lang="en-US" sz="2800" dirty="0" smtClean="0"/>
              <a:t>Summary of Action Items from April 27, 2017:</a:t>
            </a:r>
          </a:p>
          <a:p>
            <a:pPr lvl="1"/>
            <a:r>
              <a:rPr lang="en-US" sz="2400" dirty="0" smtClean="0"/>
              <a:t>Detailed list of action items listed in </a:t>
            </a:r>
            <a:r>
              <a:rPr lang="en-US" sz="2400" b="1" dirty="0" smtClean="0">
                <a:solidFill>
                  <a:srgbClr val="FF0000"/>
                </a:solidFill>
              </a:rPr>
              <a:t>Squish 5344</a:t>
            </a:r>
            <a:r>
              <a:rPr lang="en-US" sz="2400" dirty="0" smtClean="0"/>
              <a:t>.</a:t>
            </a:r>
          </a:p>
          <a:p>
            <a:pPr lvl="1"/>
            <a:r>
              <a:rPr lang="en-US" sz="2400" dirty="0" smtClean="0"/>
              <a:t>IMS staff  - continue development.  This includes JSON mappings; and developing a “strawman” viewer.</a:t>
            </a:r>
          </a:p>
          <a:p>
            <a:pPr lvl="1"/>
            <a:r>
              <a:rPr lang="en-US" sz="2400" dirty="0" smtClean="0"/>
              <a:t>IMS staff - provide statistics to the group</a:t>
            </a:r>
          </a:p>
          <a:p>
            <a:pPr lvl="1"/>
            <a:r>
              <a:rPr lang="en-US" sz="2400" dirty="0" smtClean="0"/>
              <a:t>Registries – review </a:t>
            </a:r>
            <a:r>
              <a:rPr lang="en-US" sz="2400" dirty="0" err="1" smtClean="0"/>
              <a:t>eMarc</a:t>
            </a:r>
            <a:r>
              <a:rPr lang="en-US" sz="2400" dirty="0" smtClean="0"/>
              <a:t> List.  Highlight fields not needed.  Send to Brent</a:t>
            </a:r>
          </a:p>
          <a:p>
            <a:pPr lvl="1"/>
            <a:r>
              <a:rPr lang="en-US" sz="2400" dirty="0" smtClean="0"/>
              <a:t>Brent – compile field lists.</a:t>
            </a:r>
          </a:p>
          <a:p>
            <a:pPr>
              <a:spcBef>
                <a:spcPts val="1200"/>
              </a:spcBef>
            </a:pPr>
            <a:r>
              <a:rPr lang="en-US" sz="2800" dirty="0" smtClean="0"/>
              <a:t>Next Meeting:   Thursday, May 25</a:t>
            </a:r>
            <a:r>
              <a:rPr lang="en-US" sz="2800" baseline="30000" dirty="0" smtClean="0"/>
              <a:t>th</a:t>
            </a:r>
            <a:r>
              <a:rPr lang="en-US" sz="2800" dirty="0" smtClean="0"/>
              <a:t> </a:t>
            </a:r>
          </a:p>
        </p:txBody>
      </p:sp>
    </p:spTree>
    <p:extLst>
      <p:ext uri="{BB962C8B-B14F-4D97-AF65-F5344CB8AC3E}">
        <p14:creationId xmlns:p14="http://schemas.microsoft.com/office/powerpoint/2010/main" val="242140892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96" name="Group 95"/>
          <p:cNvGrpSpPr/>
          <p:nvPr/>
        </p:nvGrpSpPr>
        <p:grpSpPr>
          <a:xfrm>
            <a:off x="4343400" y="1201168"/>
            <a:ext cx="3762479" cy="507831"/>
            <a:chOff x="5062256" y="1258669"/>
            <a:chExt cx="3762479" cy="507831"/>
          </a:xfrm>
        </p:grpSpPr>
        <p:pic>
          <p:nvPicPr>
            <p:cNvPr id="24" name="Picture 23"/>
            <p:cNvPicPr>
              <a:picLocks noChangeAspect="1"/>
            </p:cNvPicPr>
            <p:nvPr/>
          </p:nvPicPr>
          <p:blipFill>
            <a:blip r:embed="rId3"/>
            <a:stretch>
              <a:fillRect/>
            </a:stretch>
          </p:blipFill>
          <p:spPr>
            <a:xfrm>
              <a:off x="5715000" y="1491520"/>
              <a:ext cx="174802" cy="180629"/>
            </a:xfrm>
            <a:prstGeom prst="rect">
              <a:avLst/>
            </a:prstGeom>
          </p:spPr>
        </p:pic>
        <p:sp>
          <p:nvSpPr>
            <p:cNvPr id="53" name="TextBox 52"/>
            <p:cNvSpPr txBox="1"/>
            <p:nvPr/>
          </p:nvSpPr>
          <p:spPr>
            <a:xfrm>
              <a:off x="5062256" y="1397168"/>
              <a:ext cx="652743" cy="369332"/>
            </a:xfrm>
            <a:prstGeom prst="rect">
              <a:avLst/>
            </a:prstGeom>
            <a:noFill/>
          </p:spPr>
          <p:txBody>
            <a:bodyPr wrap="none" rtlCol="0">
              <a:spAutoFit/>
            </a:bodyPr>
            <a:lstStyle/>
            <a:p>
              <a:r>
                <a:rPr lang="en-US" dirty="0">
                  <a:solidFill>
                    <a:srgbClr val="2D5597"/>
                  </a:solidFill>
                </a:rPr>
                <a:t>2007</a:t>
              </a:r>
            </a:p>
          </p:txBody>
        </p:sp>
        <p:sp>
          <p:nvSpPr>
            <p:cNvPr id="56" name="TextBox 55"/>
            <p:cNvSpPr txBox="1"/>
            <p:nvPr/>
          </p:nvSpPr>
          <p:spPr>
            <a:xfrm>
              <a:off x="6019800" y="1258669"/>
              <a:ext cx="2804935" cy="507831"/>
            </a:xfrm>
            <a:prstGeom prst="rect">
              <a:avLst/>
            </a:prstGeom>
            <a:noFill/>
          </p:spPr>
          <p:txBody>
            <a:bodyPr wrap="none" rtlCol="0">
              <a:spAutoFit/>
            </a:bodyPr>
            <a:lstStyle/>
            <a:p>
              <a:r>
                <a:rPr lang="en-US" sz="900" dirty="0" smtClean="0">
                  <a:solidFill>
                    <a:srgbClr val="2D5597"/>
                  </a:solidFill>
                </a:rPr>
                <a:t>  </a:t>
              </a:r>
            </a:p>
            <a:p>
              <a:r>
                <a:rPr lang="en-US" dirty="0" smtClean="0">
                  <a:solidFill>
                    <a:srgbClr val="2D5597"/>
                  </a:solidFill>
                </a:rPr>
                <a:t>New </a:t>
              </a:r>
              <a:r>
                <a:rPr lang="en-US" dirty="0">
                  <a:solidFill>
                    <a:srgbClr val="2D5597"/>
                  </a:solidFill>
                </a:rPr>
                <a:t>Mexico Tumor Registry</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1" name="Group 100"/>
          <p:cNvGrpSpPr/>
          <p:nvPr/>
        </p:nvGrpSpPr>
        <p:grpSpPr>
          <a:xfrm>
            <a:off x="4343400" y="4463585"/>
            <a:ext cx="4507618" cy="369332"/>
            <a:chOff x="5062256" y="4607448"/>
            <a:chExt cx="4507618" cy="369332"/>
          </a:xfrm>
        </p:grpSpPr>
        <p:grpSp>
          <p:nvGrpSpPr>
            <p:cNvPr id="80" name="Group 79"/>
            <p:cNvGrpSpPr/>
            <p:nvPr/>
          </p:nvGrpSpPr>
          <p:grpSpPr>
            <a:xfrm>
              <a:off x="5715000" y="4607448"/>
              <a:ext cx="3854874" cy="369332"/>
              <a:chOff x="5715000" y="4618308"/>
              <a:chExt cx="3854874" cy="369332"/>
            </a:xfrm>
          </p:grpSpPr>
          <p:pic>
            <p:nvPicPr>
              <p:cNvPr id="30" name="Picture 29"/>
              <p:cNvPicPr>
                <a:picLocks noChangeAspect="1"/>
              </p:cNvPicPr>
              <p:nvPr/>
            </p:nvPicPr>
            <p:blipFill>
              <a:blip r:embed="rId3"/>
              <a:stretch>
                <a:fillRect/>
              </a:stretch>
            </p:blipFill>
            <p:spPr>
              <a:xfrm>
                <a:off x="5715000" y="4712660"/>
                <a:ext cx="174802" cy="180629"/>
              </a:xfrm>
              <a:prstGeom prst="rect">
                <a:avLst/>
              </a:prstGeom>
            </p:spPr>
          </p:pic>
          <p:sp>
            <p:nvSpPr>
              <p:cNvPr id="62" name="TextBox 61"/>
              <p:cNvSpPr txBox="1"/>
              <p:nvPr/>
            </p:nvSpPr>
            <p:spPr>
              <a:xfrm>
                <a:off x="6019800" y="4618308"/>
                <a:ext cx="3550074" cy="369332"/>
              </a:xfrm>
              <a:prstGeom prst="rect">
                <a:avLst/>
              </a:prstGeom>
              <a:noFill/>
            </p:spPr>
            <p:txBody>
              <a:bodyPr wrap="none" rtlCol="0">
                <a:spAutoFit/>
              </a:bodyPr>
              <a:lstStyle/>
              <a:p>
                <a:r>
                  <a:rPr lang="en-US" dirty="0">
                    <a:solidFill>
                      <a:srgbClr val="2D5597"/>
                    </a:solidFill>
                  </a:rPr>
                  <a:t>Georgia </a:t>
                </a:r>
                <a:r>
                  <a:rPr lang="en-US" dirty="0" smtClean="0">
                    <a:solidFill>
                      <a:srgbClr val="2D5597"/>
                    </a:solidFill>
                  </a:rPr>
                  <a:t>Center for Cancer </a:t>
                </a:r>
                <a:r>
                  <a:rPr lang="en-US" dirty="0">
                    <a:solidFill>
                      <a:srgbClr val="2D5597"/>
                    </a:solidFill>
                  </a:rPr>
                  <a:t>Statistics </a:t>
                </a:r>
              </a:p>
            </p:txBody>
          </p:sp>
        </p:grpSp>
        <p:sp>
          <p:nvSpPr>
            <p:cNvPr id="89" name="TextBox 88"/>
            <p:cNvSpPr txBox="1"/>
            <p:nvPr/>
          </p:nvSpPr>
          <p:spPr>
            <a:xfrm>
              <a:off x="5062256" y="4607448"/>
              <a:ext cx="652743" cy="369332"/>
            </a:xfrm>
            <a:prstGeom prst="rect">
              <a:avLst/>
            </a:prstGeom>
            <a:noFill/>
          </p:spPr>
          <p:txBody>
            <a:bodyPr wrap="none" rtlCol="0">
              <a:spAutoFit/>
            </a:bodyPr>
            <a:lstStyle/>
            <a:p>
              <a:r>
                <a:rPr lang="en-US" dirty="0">
                  <a:solidFill>
                    <a:srgbClr val="2D5597"/>
                  </a:solidFill>
                </a:rPr>
                <a:t>2012</a:t>
              </a:r>
            </a:p>
          </p:txBody>
        </p:sp>
      </p:grpSp>
      <p:grpSp>
        <p:nvGrpSpPr>
          <p:cNvPr id="100" name="Group 99"/>
          <p:cNvGrpSpPr/>
          <p:nvPr/>
        </p:nvGrpSpPr>
        <p:grpSpPr>
          <a:xfrm>
            <a:off x="4343400" y="4949869"/>
            <a:ext cx="4230941" cy="369332"/>
            <a:chOff x="5062256" y="5208022"/>
            <a:chExt cx="4230941" cy="369332"/>
          </a:xfrm>
        </p:grpSpPr>
        <p:grpSp>
          <p:nvGrpSpPr>
            <p:cNvPr id="77" name="Group 76"/>
            <p:cNvGrpSpPr/>
            <p:nvPr/>
          </p:nvGrpSpPr>
          <p:grpSpPr>
            <a:xfrm>
              <a:off x="5715000" y="5208022"/>
              <a:ext cx="3578197" cy="369332"/>
              <a:chOff x="5715000" y="5211084"/>
              <a:chExt cx="3578197" cy="369332"/>
            </a:xfrm>
          </p:grpSpPr>
          <p:pic>
            <p:nvPicPr>
              <p:cNvPr id="31" name="Picture 30"/>
              <p:cNvPicPr>
                <a:picLocks noChangeAspect="1"/>
              </p:cNvPicPr>
              <p:nvPr/>
            </p:nvPicPr>
            <p:blipFill>
              <a:blip r:embed="rId3"/>
              <a:stretch>
                <a:fillRect/>
              </a:stretch>
            </p:blipFill>
            <p:spPr>
              <a:xfrm>
                <a:off x="5715000" y="5305436"/>
                <a:ext cx="174802" cy="180629"/>
              </a:xfrm>
              <a:prstGeom prst="rect">
                <a:avLst/>
              </a:prstGeom>
            </p:spPr>
          </p:pic>
          <p:sp>
            <p:nvSpPr>
              <p:cNvPr id="63" name="TextBox 62"/>
              <p:cNvSpPr txBox="1"/>
              <p:nvPr/>
            </p:nvSpPr>
            <p:spPr>
              <a:xfrm>
                <a:off x="6019800" y="5211084"/>
                <a:ext cx="3273397"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Jersey State Cancer Registry</a:t>
                </a:r>
                <a:endParaRPr lang="en-US" dirty="0">
                  <a:solidFill>
                    <a:srgbClr val="2D5597"/>
                  </a:solidFill>
                </a:endParaRPr>
              </a:p>
            </p:txBody>
          </p:sp>
        </p:grpSp>
        <p:sp>
          <p:nvSpPr>
            <p:cNvPr id="90" name="TextBox 89"/>
            <p:cNvSpPr txBox="1"/>
            <p:nvPr/>
          </p:nvSpPr>
          <p:spPr>
            <a:xfrm>
              <a:off x="5062256" y="5208022"/>
              <a:ext cx="652743" cy="369332"/>
            </a:xfrm>
            <a:prstGeom prst="rect">
              <a:avLst/>
            </a:prstGeom>
            <a:noFill/>
          </p:spPr>
          <p:txBody>
            <a:bodyPr wrap="none" rtlCol="0">
              <a:spAutoFit/>
            </a:bodyPr>
            <a:lstStyle/>
            <a:p>
              <a:r>
                <a:rPr lang="en-US" dirty="0">
                  <a:solidFill>
                    <a:srgbClr val="2D5597"/>
                  </a:solidFill>
                </a:rPr>
                <a:t>2013</a:t>
              </a:r>
            </a:p>
          </p:txBody>
        </p:sp>
      </p:grpSp>
      <p:sp>
        <p:nvSpPr>
          <p:cNvPr id="104" name="TextBox 103"/>
          <p:cNvSpPr txBox="1"/>
          <p:nvPr/>
        </p:nvSpPr>
        <p:spPr>
          <a:xfrm>
            <a:off x="137525" y="228600"/>
            <a:ext cx="4119021" cy="584775"/>
          </a:xfrm>
          <a:prstGeom prst="rect">
            <a:avLst/>
          </a:prstGeom>
          <a:noFill/>
        </p:spPr>
        <p:txBody>
          <a:bodyPr wrap="square" rtlCol="0">
            <a:spAutoFit/>
          </a:bodyPr>
          <a:lstStyle/>
          <a:p>
            <a:r>
              <a:rPr lang="en-US" sz="3200" dirty="0" smtClean="0">
                <a:solidFill>
                  <a:srgbClr val="2D5597"/>
                </a:solidFill>
              </a:rPr>
              <a:t>Claims Workgroup</a:t>
            </a:r>
            <a:endParaRPr lang="en-US" sz="3200" dirty="0">
              <a:solidFill>
                <a:srgbClr val="2D5597"/>
              </a:solidFill>
            </a:endParaRPr>
          </a:p>
        </p:txBody>
      </p:sp>
      <p:grpSp>
        <p:nvGrpSpPr>
          <p:cNvPr id="107" name="Group 106"/>
          <p:cNvGrpSpPr/>
          <p:nvPr/>
        </p:nvGrpSpPr>
        <p:grpSpPr>
          <a:xfrm>
            <a:off x="4343400" y="6408718"/>
            <a:ext cx="3554217" cy="369332"/>
            <a:chOff x="5062256" y="6283530"/>
            <a:chExt cx="3554217" cy="369332"/>
          </a:xfrm>
        </p:grpSpPr>
        <p:grpSp>
          <p:nvGrpSpPr>
            <p:cNvPr id="108" name="Group 107"/>
            <p:cNvGrpSpPr/>
            <p:nvPr/>
          </p:nvGrpSpPr>
          <p:grpSpPr>
            <a:xfrm>
              <a:off x="5715000" y="6283530"/>
              <a:ext cx="2901473" cy="369332"/>
              <a:chOff x="5715000" y="6283933"/>
              <a:chExt cx="2901473" cy="369332"/>
            </a:xfrm>
          </p:grpSpPr>
          <p:pic>
            <p:nvPicPr>
              <p:cNvPr id="110" name="Picture 109"/>
              <p:cNvPicPr>
                <a:picLocks noChangeAspect="1"/>
              </p:cNvPicPr>
              <p:nvPr/>
            </p:nvPicPr>
            <p:blipFill>
              <a:blip r:embed="rId3"/>
              <a:stretch>
                <a:fillRect/>
              </a:stretch>
            </p:blipFill>
            <p:spPr>
              <a:xfrm>
                <a:off x="5715000" y="6378285"/>
                <a:ext cx="174802" cy="180629"/>
              </a:xfrm>
              <a:prstGeom prst="rect">
                <a:avLst/>
              </a:prstGeom>
            </p:spPr>
          </p:pic>
          <p:sp>
            <p:nvSpPr>
              <p:cNvPr id="111" name="TextBox 110"/>
              <p:cNvSpPr txBox="1"/>
              <p:nvPr/>
            </p:nvSpPr>
            <p:spPr>
              <a:xfrm>
                <a:off x="6019800" y="6283933"/>
                <a:ext cx="2596673" cy="369332"/>
              </a:xfrm>
              <a:prstGeom prst="rect">
                <a:avLst/>
              </a:prstGeom>
              <a:noFill/>
            </p:spPr>
            <p:txBody>
              <a:bodyPr wrap="none" rtlCol="0">
                <a:spAutoFit/>
              </a:bodyPr>
              <a:lstStyle/>
              <a:p>
                <a:r>
                  <a:rPr lang="en-US" dirty="0" smtClean="0">
                    <a:solidFill>
                      <a:srgbClr val="2D5597"/>
                    </a:solidFill>
                  </a:rPr>
                  <a:t>Kentucky Cancer Registry</a:t>
                </a:r>
                <a:r>
                  <a:rPr lang="en-US" dirty="0" smtClean="0"/>
                  <a:t> </a:t>
                </a:r>
                <a:endParaRPr lang="en-US" dirty="0"/>
              </a:p>
            </p:txBody>
          </p:sp>
        </p:grpSp>
        <p:sp>
          <p:nvSpPr>
            <p:cNvPr id="109" name="TextBox 108"/>
            <p:cNvSpPr txBox="1"/>
            <p:nvPr/>
          </p:nvSpPr>
          <p:spPr>
            <a:xfrm>
              <a:off x="5062256" y="6283530"/>
              <a:ext cx="652743" cy="369332"/>
            </a:xfrm>
            <a:prstGeom prst="rect">
              <a:avLst/>
            </a:prstGeom>
            <a:noFill/>
          </p:spPr>
          <p:txBody>
            <a:bodyPr wrap="none" rtlCol="0">
              <a:spAutoFit/>
            </a:bodyPr>
            <a:lstStyle/>
            <a:p>
              <a:r>
                <a:rPr lang="en-US" dirty="0" smtClean="0">
                  <a:solidFill>
                    <a:srgbClr val="2D5597"/>
                  </a:solidFill>
                </a:rPr>
                <a:t>2018</a:t>
              </a:r>
              <a:endParaRPr lang="en-US" dirty="0">
                <a:solidFill>
                  <a:srgbClr val="2D5597"/>
                </a:solidFill>
              </a:endParaRPr>
            </a:p>
          </p:txBody>
        </p:sp>
      </p:grpSp>
      <p:grpSp>
        <p:nvGrpSpPr>
          <p:cNvPr id="28" name="Group 27"/>
          <p:cNvGrpSpPr/>
          <p:nvPr/>
        </p:nvGrpSpPr>
        <p:grpSpPr>
          <a:xfrm>
            <a:off x="374861" y="4772987"/>
            <a:ext cx="2295601" cy="646331"/>
            <a:chOff x="5715000" y="6283933"/>
            <a:chExt cx="2295601" cy="646331"/>
          </a:xfrm>
        </p:grpSpPr>
        <p:pic>
          <p:nvPicPr>
            <p:cNvPr id="32" name="Picture 31"/>
            <p:cNvPicPr>
              <a:picLocks noChangeAspect="1"/>
            </p:cNvPicPr>
            <p:nvPr/>
          </p:nvPicPr>
          <p:blipFill>
            <a:blip r:embed="rId3"/>
            <a:stretch>
              <a:fillRect/>
            </a:stretch>
          </p:blipFill>
          <p:spPr>
            <a:xfrm>
              <a:off x="5715000" y="6378285"/>
              <a:ext cx="174802" cy="180629"/>
            </a:xfrm>
            <a:prstGeom prst="rect">
              <a:avLst/>
            </a:prstGeom>
          </p:spPr>
        </p:pic>
        <p:sp>
          <p:nvSpPr>
            <p:cNvPr id="33" name="TextBox 32"/>
            <p:cNvSpPr txBox="1"/>
            <p:nvPr/>
          </p:nvSpPr>
          <p:spPr>
            <a:xfrm>
              <a:off x="6019800" y="6283933"/>
              <a:ext cx="1990801" cy="646331"/>
            </a:xfrm>
            <a:prstGeom prst="rect">
              <a:avLst/>
            </a:prstGeom>
            <a:noFill/>
          </p:spPr>
          <p:txBody>
            <a:bodyPr wrap="none" rtlCol="0">
              <a:spAutoFit/>
            </a:bodyPr>
            <a:lstStyle/>
            <a:p>
              <a:r>
                <a:rPr lang="en-US" dirty="0" smtClean="0">
                  <a:solidFill>
                    <a:srgbClr val="2D5597"/>
                  </a:solidFill>
                </a:rPr>
                <a:t>Group Leader:</a:t>
              </a:r>
            </a:p>
            <a:p>
              <a:r>
                <a:rPr lang="en-US" dirty="0">
                  <a:solidFill>
                    <a:srgbClr val="2D5597"/>
                  </a:solidFill>
                </a:rPr>
                <a:t> </a:t>
              </a:r>
              <a:r>
                <a:rPr lang="en-US" dirty="0" smtClean="0">
                  <a:solidFill>
                    <a:srgbClr val="2D5597"/>
                  </a:solidFill>
                </a:rPr>
                <a:t>   Kevin Ward (GA)</a:t>
              </a:r>
              <a:r>
                <a:rPr lang="en-US" dirty="0" smtClean="0"/>
                <a:t> </a:t>
              </a:r>
              <a:endParaRPr lang="en-US" dirty="0"/>
            </a:p>
          </p:txBody>
        </p:sp>
      </p:grpSp>
    </p:spTree>
    <p:extLst>
      <p:ext uri="{BB962C8B-B14F-4D97-AF65-F5344CB8AC3E}">
        <p14:creationId xmlns:p14="http://schemas.microsoft.com/office/powerpoint/2010/main" val="199582249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Claims Workgroup</a:t>
            </a:r>
            <a:endParaRPr lang="en-US" dirty="0"/>
          </a:p>
        </p:txBody>
      </p:sp>
      <p:sp>
        <p:nvSpPr>
          <p:cNvPr id="3" name="Content Placeholder 2"/>
          <p:cNvSpPr>
            <a:spLocks noGrp="1"/>
          </p:cNvSpPr>
          <p:nvPr>
            <p:ph idx="1"/>
          </p:nvPr>
        </p:nvSpPr>
        <p:spPr>
          <a:xfrm>
            <a:off x="381000" y="1412875"/>
            <a:ext cx="8534400" cy="3773341"/>
          </a:xfrm>
        </p:spPr>
        <p:txBody>
          <a:bodyPr/>
          <a:lstStyle/>
          <a:p>
            <a:r>
              <a:rPr lang="en-US" dirty="0" smtClean="0"/>
              <a:t>In the April CCB meeting, we reviewed the Claims workflow.</a:t>
            </a:r>
          </a:p>
          <a:p>
            <a:r>
              <a:rPr lang="en-US" dirty="0" smtClean="0"/>
              <a:t>Our action item from the April CCB meeting was to schedule a kickoff meeting for the full claims workgroup.   </a:t>
            </a:r>
          </a:p>
          <a:p>
            <a:r>
              <a:rPr lang="en-US" dirty="0" smtClean="0"/>
              <a:t>Workgroup meetings were scheduled for 3</a:t>
            </a:r>
            <a:r>
              <a:rPr lang="en-US" baseline="30000" dirty="0" smtClean="0"/>
              <a:t>rd</a:t>
            </a:r>
            <a:r>
              <a:rPr lang="en-US" dirty="0" smtClean="0"/>
              <a:t> Monday of the Month.  Next meeting:</a:t>
            </a:r>
            <a:endParaRPr lang="en-US" dirty="0" smtClean="0"/>
          </a:p>
          <a:p>
            <a:pPr lvl="1"/>
            <a:r>
              <a:rPr lang="en-US" dirty="0" smtClean="0"/>
              <a:t>May 15, 2017 at 11 am ET.  </a:t>
            </a:r>
            <a:endParaRPr lang="en-US" dirty="0"/>
          </a:p>
        </p:txBody>
      </p:sp>
    </p:spTree>
    <p:extLst>
      <p:ext uri="{BB962C8B-B14F-4D97-AF65-F5344CB8AC3E}">
        <p14:creationId xmlns:p14="http://schemas.microsoft.com/office/powerpoint/2010/main" val="287703250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5"/>
          <p:cNvCxnSpPr/>
          <p:nvPr/>
        </p:nvCxnSpPr>
        <p:spPr>
          <a:xfrm>
            <a:off x="5257800" y="0"/>
            <a:ext cx="76200" cy="6858000"/>
          </a:xfrm>
          <a:prstGeom prst="line">
            <a:avLst/>
          </a:prstGeom>
          <a:ln w="50800">
            <a:solidFill>
              <a:srgbClr val="C2BFE7"/>
            </a:solidFill>
          </a:ln>
        </p:spPr>
        <p:style>
          <a:lnRef idx="1">
            <a:schemeClr val="accent1"/>
          </a:lnRef>
          <a:fillRef idx="0">
            <a:schemeClr val="accent1"/>
          </a:fillRef>
          <a:effectRef idx="0">
            <a:schemeClr val="accent1"/>
          </a:effectRef>
          <a:fontRef idx="minor">
            <a:schemeClr val="tx1"/>
          </a:fontRef>
        </p:style>
      </p:cxnSp>
      <p:grpSp>
        <p:nvGrpSpPr>
          <p:cNvPr id="96" name="Group 95"/>
          <p:cNvGrpSpPr/>
          <p:nvPr/>
        </p:nvGrpSpPr>
        <p:grpSpPr>
          <a:xfrm>
            <a:off x="4343400" y="1201168"/>
            <a:ext cx="3234258" cy="507831"/>
            <a:chOff x="5062256" y="1258669"/>
            <a:chExt cx="3234258" cy="507831"/>
          </a:xfrm>
        </p:grpSpPr>
        <p:pic>
          <p:nvPicPr>
            <p:cNvPr id="24" name="Picture 23"/>
            <p:cNvPicPr>
              <a:picLocks noChangeAspect="1"/>
            </p:cNvPicPr>
            <p:nvPr/>
          </p:nvPicPr>
          <p:blipFill>
            <a:blip r:embed="rId3"/>
            <a:stretch>
              <a:fillRect/>
            </a:stretch>
          </p:blipFill>
          <p:spPr>
            <a:xfrm>
              <a:off x="5715000" y="1491520"/>
              <a:ext cx="174802" cy="180629"/>
            </a:xfrm>
            <a:prstGeom prst="rect">
              <a:avLst/>
            </a:prstGeom>
          </p:spPr>
        </p:pic>
        <p:sp>
          <p:nvSpPr>
            <p:cNvPr id="53" name="TextBox 52"/>
            <p:cNvSpPr txBox="1"/>
            <p:nvPr/>
          </p:nvSpPr>
          <p:spPr>
            <a:xfrm>
              <a:off x="5062256" y="1397168"/>
              <a:ext cx="652743" cy="369332"/>
            </a:xfrm>
            <a:prstGeom prst="rect">
              <a:avLst/>
            </a:prstGeom>
            <a:noFill/>
          </p:spPr>
          <p:txBody>
            <a:bodyPr wrap="none" rtlCol="0">
              <a:spAutoFit/>
            </a:bodyPr>
            <a:lstStyle/>
            <a:p>
              <a:r>
                <a:rPr lang="en-US" dirty="0">
                  <a:solidFill>
                    <a:srgbClr val="2D5597"/>
                  </a:solidFill>
                </a:rPr>
                <a:t>2007</a:t>
              </a:r>
            </a:p>
          </p:txBody>
        </p:sp>
        <p:sp>
          <p:nvSpPr>
            <p:cNvPr id="56" name="TextBox 55"/>
            <p:cNvSpPr txBox="1"/>
            <p:nvPr/>
          </p:nvSpPr>
          <p:spPr>
            <a:xfrm>
              <a:off x="6019800" y="1258669"/>
              <a:ext cx="2276714" cy="507831"/>
            </a:xfrm>
            <a:prstGeom prst="rect">
              <a:avLst/>
            </a:prstGeom>
            <a:noFill/>
          </p:spPr>
          <p:txBody>
            <a:bodyPr wrap="none" rtlCol="0">
              <a:spAutoFit/>
            </a:bodyPr>
            <a:lstStyle/>
            <a:p>
              <a:endParaRPr lang="en-US" sz="900" dirty="0" smtClean="0">
                <a:solidFill>
                  <a:srgbClr val="2D5597"/>
                </a:solidFill>
              </a:endParaRPr>
            </a:p>
            <a:p>
              <a:r>
                <a:rPr lang="en-US" dirty="0" smtClean="0">
                  <a:solidFill>
                    <a:srgbClr val="2D5597"/>
                  </a:solidFill>
                </a:rPr>
                <a:t>Hawaii </a:t>
              </a:r>
              <a:r>
                <a:rPr lang="en-US" dirty="0">
                  <a:solidFill>
                    <a:srgbClr val="2D5597"/>
                  </a:solidFill>
                </a:rPr>
                <a:t>Tumor </a:t>
              </a:r>
              <a:r>
                <a:rPr lang="en-US" dirty="0" smtClean="0">
                  <a:solidFill>
                    <a:srgbClr val="2D5597"/>
                  </a:solidFill>
                </a:rPr>
                <a:t>Registry</a:t>
              </a:r>
              <a:endParaRPr lang="en-US" dirty="0">
                <a:solidFill>
                  <a:srgbClr val="2D5597"/>
                </a:solidFill>
              </a:endParaRPr>
            </a:p>
          </p:txBody>
        </p:sp>
      </p:grpSp>
      <p:grpSp>
        <p:nvGrpSpPr>
          <p:cNvPr id="95" name="Group 94"/>
          <p:cNvGrpSpPr/>
          <p:nvPr/>
        </p:nvGrpSpPr>
        <p:grpSpPr>
          <a:xfrm>
            <a:off x="4343400" y="1964451"/>
            <a:ext cx="3856864" cy="646331"/>
            <a:chOff x="5062256" y="1938121"/>
            <a:chExt cx="3856864" cy="646331"/>
          </a:xfrm>
        </p:grpSpPr>
        <p:grpSp>
          <p:nvGrpSpPr>
            <p:cNvPr id="84" name="Group 83"/>
            <p:cNvGrpSpPr/>
            <p:nvPr/>
          </p:nvGrpSpPr>
          <p:grpSpPr>
            <a:xfrm>
              <a:off x="5715000" y="1938121"/>
              <a:ext cx="3204120" cy="646331"/>
              <a:chOff x="5715000" y="1938121"/>
              <a:chExt cx="3204120" cy="646331"/>
            </a:xfrm>
          </p:grpSpPr>
          <p:pic>
            <p:nvPicPr>
              <p:cNvPr id="26" name="Picture 25"/>
              <p:cNvPicPr>
                <a:picLocks noChangeAspect="1"/>
              </p:cNvPicPr>
              <p:nvPr/>
            </p:nvPicPr>
            <p:blipFill>
              <a:blip r:embed="rId3"/>
              <a:stretch>
                <a:fillRect/>
              </a:stretch>
            </p:blipFill>
            <p:spPr>
              <a:xfrm>
                <a:off x="5715000" y="2309472"/>
                <a:ext cx="174802" cy="180629"/>
              </a:xfrm>
              <a:prstGeom prst="rect">
                <a:avLst/>
              </a:prstGeom>
            </p:spPr>
          </p:pic>
          <p:sp>
            <p:nvSpPr>
              <p:cNvPr id="58" name="TextBox 57"/>
              <p:cNvSpPr txBox="1"/>
              <p:nvPr/>
            </p:nvSpPr>
            <p:spPr>
              <a:xfrm>
                <a:off x="6019800" y="1938121"/>
                <a:ext cx="2899320" cy="646331"/>
              </a:xfrm>
              <a:prstGeom prst="rect">
                <a:avLst/>
              </a:prstGeom>
              <a:noFill/>
            </p:spPr>
            <p:txBody>
              <a:bodyPr wrap="none" rtlCol="0">
                <a:spAutoFit/>
              </a:bodyPr>
              <a:lstStyle/>
              <a:p>
                <a:endParaRPr lang="en-US" dirty="0" smtClean="0">
                  <a:solidFill>
                    <a:srgbClr val="2D5597"/>
                  </a:solidFill>
                </a:endParaRPr>
              </a:p>
              <a:p>
                <a:r>
                  <a:rPr lang="en-US" dirty="0" smtClean="0">
                    <a:solidFill>
                      <a:srgbClr val="2D5597"/>
                    </a:solidFill>
                  </a:rPr>
                  <a:t>Alaska </a:t>
                </a:r>
                <a:r>
                  <a:rPr lang="en-US" dirty="0">
                    <a:solidFill>
                      <a:srgbClr val="2D5597"/>
                    </a:solidFill>
                  </a:rPr>
                  <a:t>Native Tumor </a:t>
                </a:r>
                <a:r>
                  <a:rPr lang="en-US" dirty="0" smtClean="0">
                    <a:solidFill>
                      <a:srgbClr val="2D5597"/>
                    </a:solidFill>
                  </a:rPr>
                  <a:t>Registry</a:t>
                </a:r>
              </a:p>
            </p:txBody>
          </p:sp>
        </p:grpSp>
        <p:sp>
          <p:nvSpPr>
            <p:cNvPr id="85" name="TextBox 84"/>
            <p:cNvSpPr txBox="1"/>
            <p:nvPr/>
          </p:nvSpPr>
          <p:spPr>
            <a:xfrm>
              <a:off x="5062256" y="2215120"/>
              <a:ext cx="652743" cy="369332"/>
            </a:xfrm>
            <a:prstGeom prst="rect">
              <a:avLst/>
            </a:prstGeom>
            <a:noFill/>
          </p:spPr>
          <p:txBody>
            <a:bodyPr wrap="none" rtlCol="0">
              <a:spAutoFit/>
            </a:bodyPr>
            <a:lstStyle/>
            <a:p>
              <a:r>
                <a:rPr lang="en-US" dirty="0">
                  <a:solidFill>
                    <a:srgbClr val="2D5597"/>
                  </a:solidFill>
                </a:rPr>
                <a:t>2008</a:t>
              </a:r>
            </a:p>
          </p:txBody>
        </p:sp>
      </p:grpSp>
      <p:grpSp>
        <p:nvGrpSpPr>
          <p:cNvPr id="102" name="Group 101"/>
          <p:cNvGrpSpPr/>
          <p:nvPr/>
        </p:nvGrpSpPr>
        <p:grpSpPr>
          <a:xfrm>
            <a:off x="4343400" y="3977301"/>
            <a:ext cx="3099221" cy="369332"/>
            <a:chOff x="5062256" y="4106876"/>
            <a:chExt cx="3099221" cy="369332"/>
          </a:xfrm>
        </p:grpSpPr>
        <p:grpSp>
          <p:nvGrpSpPr>
            <p:cNvPr id="81" name="Group 80"/>
            <p:cNvGrpSpPr/>
            <p:nvPr/>
          </p:nvGrpSpPr>
          <p:grpSpPr>
            <a:xfrm>
              <a:off x="5715000" y="4106876"/>
              <a:ext cx="2446477" cy="369332"/>
              <a:chOff x="5715000" y="4114274"/>
              <a:chExt cx="2446477" cy="369332"/>
            </a:xfrm>
          </p:grpSpPr>
          <p:pic>
            <p:nvPicPr>
              <p:cNvPr id="29" name="Picture 28"/>
              <p:cNvPicPr>
                <a:picLocks noChangeAspect="1"/>
              </p:cNvPicPr>
              <p:nvPr/>
            </p:nvPicPr>
            <p:blipFill>
              <a:blip r:embed="rId3"/>
              <a:stretch>
                <a:fillRect/>
              </a:stretch>
            </p:blipFill>
            <p:spPr>
              <a:xfrm>
                <a:off x="5715000" y="4208626"/>
                <a:ext cx="174802" cy="180629"/>
              </a:xfrm>
              <a:prstGeom prst="rect">
                <a:avLst/>
              </a:prstGeom>
            </p:spPr>
          </p:pic>
          <p:sp>
            <p:nvSpPr>
              <p:cNvPr id="61" name="TextBox 60"/>
              <p:cNvSpPr txBox="1"/>
              <p:nvPr/>
            </p:nvSpPr>
            <p:spPr>
              <a:xfrm>
                <a:off x="6019800" y="4114274"/>
                <a:ext cx="2141677" cy="369332"/>
              </a:xfrm>
              <a:prstGeom prst="rect">
                <a:avLst/>
              </a:prstGeom>
              <a:noFill/>
            </p:spPr>
            <p:txBody>
              <a:bodyPr wrap="none" rtlCol="0">
                <a:spAutoFit/>
              </a:bodyPr>
              <a:lstStyle/>
              <a:p>
                <a:r>
                  <a:rPr lang="en-US" dirty="0">
                    <a:solidFill>
                      <a:srgbClr val="2D5597"/>
                    </a:solidFill>
                  </a:rPr>
                  <a:t>Utah Cancer Registry</a:t>
                </a:r>
              </a:p>
            </p:txBody>
          </p:sp>
        </p:grpSp>
        <p:sp>
          <p:nvSpPr>
            <p:cNvPr id="88" name="TextBox 87"/>
            <p:cNvSpPr txBox="1"/>
            <p:nvPr/>
          </p:nvSpPr>
          <p:spPr>
            <a:xfrm>
              <a:off x="5062256" y="4106876"/>
              <a:ext cx="652743" cy="369332"/>
            </a:xfrm>
            <a:prstGeom prst="rect">
              <a:avLst/>
            </a:prstGeom>
            <a:noFill/>
          </p:spPr>
          <p:txBody>
            <a:bodyPr wrap="none" rtlCol="0">
              <a:spAutoFit/>
            </a:bodyPr>
            <a:lstStyle/>
            <a:p>
              <a:r>
                <a:rPr lang="en-US" dirty="0">
                  <a:solidFill>
                    <a:srgbClr val="2D5597"/>
                  </a:solidFill>
                </a:rPr>
                <a:t>2011</a:t>
              </a:r>
            </a:p>
          </p:txBody>
        </p:sp>
      </p:grpSp>
      <p:grpSp>
        <p:nvGrpSpPr>
          <p:cNvPr id="101" name="Group 100"/>
          <p:cNvGrpSpPr/>
          <p:nvPr/>
        </p:nvGrpSpPr>
        <p:grpSpPr>
          <a:xfrm>
            <a:off x="4343400" y="4463585"/>
            <a:ext cx="4507618" cy="369332"/>
            <a:chOff x="5062256" y="4607448"/>
            <a:chExt cx="4507618" cy="369332"/>
          </a:xfrm>
        </p:grpSpPr>
        <p:grpSp>
          <p:nvGrpSpPr>
            <p:cNvPr id="80" name="Group 79"/>
            <p:cNvGrpSpPr/>
            <p:nvPr/>
          </p:nvGrpSpPr>
          <p:grpSpPr>
            <a:xfrm>
              <a:off x="5715000" y="4607448"/>
              <a:ext cx="3854874" cy="369332"/>
              <a:chOff x="5715000" y="4618308"/>
              <a:chExt cx="3854874" cy="369332"/>
            </a:xfrm>
          </p:grpSpPr>
          <p:pic>
            <p:nvPicPr>
              <p:cNvPr id="30" name="Picture 29"/>
              <p:cNvPicPr>
                <a:picLocks noChangeAspect="1"/>
              </p:cNvPicPr>
              <p:nvPr/>
            </p:nvPicPr>
            <p:blipFill>
              <a:blip r:embed="rId3"/>
              <a:stretch>
                <a:fillRect/>
              </a:stretch>
            </p:blipFill>
            <p:spPr>
              <a:xfrm>
                <a:off x="5715000" y="4712660"/>
                <a:ext cx="174802" cy="180629"/>
              </a:xfrm>
              <a:prstGeom prst="rect">
                <a:avLst/>
              </a:prstGeom>
            </p:spPr>
          </p:pic>
          <p:sp>
            <p:nvSpPr>
              <p:cNvPr id="62" name="TextBox 61"/>
              <p:cNvSpPr txBox="1"/>
              <p:nvPr/>
            </p:nvSpPr>
            <p:spPr>
              <a:xfrm>
                <a:off x="6019800" y="4618308"/>
                <a:ext cx="3550074" cy="369332"/>
              </a:xfrm>
              <a:prstGeom prst="rect">
                <a:avLst/>
              </a:prstGeom>
              <a:noFill/>
            </p:spPr>
            <p:txBody>
              <a:bodyPr wrap="none" rtlCol="0">
                <a:spAutoFit/>
              </a:bodyPr>
              <a:lstStyle/>
              <a:p>
                <a:r>
                  <a:rPr lang="en-US" dirty="0">
                    <a:solidFill>
                      <a:srgbClr val="2D5597"/>
                    </a:solidFill>
                  </a:rPr>
                  <a:t>Georgia </a:t>
                </a:r>
                <a:r>
                  <a:rPr lang="en-US" dirty="0" smtClean="0">
                    <a:solidFill>
                      <a:srgbClr val="2D5597"/>
                    </a:solidFill>
                  </a:rPr>
                  <a:t>Center for Cancer </a:t>
                </a:r>
                <a:r>
                  <a:rPr lang="en-US" dirty="0">
                    <a:solidFill>
                      <a:srgbClr val="2D5597"/>
                    </a:solidFill>
                  </a:rPr>
                  <a:t>Statistics </a:t>
                </a:r>
              </a:p>
            </p:txBody>
          </p:sp>
        </p:grpSp>
        <p:sp>
          <p:nvSpPr>
            <p:cNvPr id="89" name="TextBox 88"/>
            <p:cNvSpPr txBox="1"/>
            <p:nvPr/>
          </p:nvSpPr>
          <p:spPr>
            <a:xfrm>
              <a:off x="5062256" y="4607448"/>
              <a:ext cx="652743" cy="369332"/>
            </a:xfrm>
            <a:prstGeom prst="rect">
              <a:avLst/>
            </a:prstGeom>
            <a:noFill/>
          </p:spPr>
          <p:txBody>
            <a:bodyPr wrap="none" rtlCol="0">
              <a:spAutoFit/>
            </a:bodyPr>
            <a:lstStyle/>
            <a:p>
              <a:r>
                <a:rPr lang="en-US" dirty="0">
                  <a:solidFill>
                    <a:srgbClr val="2D5597"/>
                  </a:solidFill>
                </a:rPr>
                <a:t>2012</a:t>
              </a:r>
            </a:p>
          </p:txBody>
        </p:sp>
      </p:grpSp>
      <p:grpSp>
        <p:nvGrpSpPr>
          <p:cNvPr id="99" name="Group 98"/>
          <p:cNvGrpSpPr/>
          <p:nvPr/>
        </p:nvGrpSpPr>
        <p:grpSpPr>
          <a:xfrm>
            <a:off x="4343400" y="5436153"/>
            <a:ext cx="4058842" cy="369332"/>
            <a:chOff x="5062256" y="5738325"/>
            <a:chExt cx="4058842" cy="369332"/>
          </a:xfrm>
        </p:grpSpPr>
        <p:grpSp>
          <p:nvGrpSpPr>
            <p:cNvPr id="78" name="Group 77"/>
            <p:cNvGrpSpPr/>
            <p:nvPr/>
          </p:nvGrpSpPr>
          <p:grpSpPr>
            <a:xfrm>
              <a:off x="5715000" y="5738325"/>
              <a:ext cx="3406098" cy="369332"/>
              <a:chOff x="5715000" y="5747508"/>
              <a:chExt cx="3406098" cy="369332"/>
            </a:xfrm>
          </p:grpSpPr>
          <p:pic>
            <p:nvPicPr>
              <p:cNvPr id="32" name="Picture 31"/>
              <p:cNvPicPr>
                <a:picLocks noChangeAspect="1"/>
              </p:cNvPicPr>
              <p:nvPr/>
            </p:nvPicPr>
            <p:blipFill>
              <a:blip r:embed="rId3"/>
              <a:stretch>
                <a:fillRect/>
              </a:stretch>
            </p:blipFill>
            <p:spPr>
              <a:xfrm>
                <a:off x="5715000" y="5841860"/>
                <a:ext cx="174802" cy="180629"/>
              </a:xfrm>
              <a:prstGeom prst="rect">
                <a:avLst/>
              </a:prstGeom>
            </p:spPr>
          </p:pic>
          <p:sp>
            <p:nvSpPr>
              <p:cNvPr id="64" name="TextBox 63"/>
              <p:cNvSpPr txBox="1"/>
              <p:nvPr/>
            </p:nvSpPr>
            <p:spPr>
              <a:xfrm>
                <a:off x="6019800" y="5747508"/>
                <a:ext cx="3101298" cy="369332"/>
              </a:xfrm>
              <a:prstGeom prst="rect">
                <a:avLst/>
              </a:prstGeom>
              <a:noFill/>
            </p:spPr>
            <p:txBody>
              <a:bodyPr wrap="none" rtlCol="0">
                <a:spAutoFit/>
              </a:bodyPr>
              <a:lstStyle/>
              <a:p>
                <a:r>
                  <a:rPr lang="en-US" dirty="0">
                    <a:solidFill>
                      <a:srgbClr val="2D5597"/>
                    </a:solidFill>
                  </a:rPr>
                  <a:t>New</a:t>
                </a:r>
                <a:r>
                  <a:rPr lang="en-US" dirty="0" smtClean="0"/>
                  <a:t> </a:t>
                </a:r>
                <a:r>
                  <a:rPr lang="en-US" dirty="0" smtClean="0">
                    <a:solidFill>
                      <a:srgbClr val="2D5597"/>
                    </a:solidFill>
                  </a:rPr>
                  <a:t>York State Cancer Registry</a:t>
                </a:r>
                <a:endParaRPr lang="en-US" dirty="0">
                  <a:solidFill>
                    <a:srgbClr val="2D5597"/>
                  </a:solidFill>
                </a:endParaRPr>
              </a:p>
            </p:txBody>
          </p:sp>
        </p:grpSp>
        <p:sp>
          <p:nvSpPr>
            <p:cNvPr id="91" name="TextBox 90"/>
            <p:cNvSpPr txBox="1"/>
            <p:nvPr/>
          </p:nvSpPr>
          <p:spPr>
            <a:xfrm>
              <a:off x="5062256" y="5738325"/>
              <a:ext cx="652743" cy="369332"/>
            </a:xfrm>
            <a:prstGeom prst="rect">
              <a:avLst/>
            </a:prstGeom>
            <a:noFill/>
          </p:spPr>
          <p:txBody>
            <a:bodyPr wrap="none" rtlCol="0">
              <a:spAutoFit/>
            </a:bodyPr>
            <a:lstStyle/>
            <a:p>
              <a:r>
                <a:rPr lang="en-US" dirty="0">
                  <a:solidFill>
                    <a:srgbClr val="2D5597"/>
                  </a:solidFill>
                </a:rPr>
                <a:t>2016</a:t>
              </a:r>
            </a:p>
          </p:txBody>
        </p:sp>
      </p:grpSp>
      <p:sp>
        <p:nvSpPr>
          <p:cNvPr id="104" name="TextBox 103"/>
          <p:cNvSpPr txBox="1"/>
          <p:nvPr/>
        </p:nvSpPr>
        <p:spPr>
          <a:xfrm>
            <a:off x="137525" y="228600"/>
            <a:ext cx="4205874" cy="584775"/>
          </a:xfrm>
          <a:prstGeom prst="rect">
            <a:avLst/>
          </a:prstGeom>
          <a:noFill/>
        </p:spPr>
        <p:txBody>
          <a:bodyPr wrap="square" rtlCol="0">
            <a:spAutoFit/>
          </a:bodyPr>
          <a:lstStyle/>
          <a:p>
            <a:r>
              <a:rPr lang="en-US" sz="3200" dirty="0" smtClean="0">
                <a:solidFill>
                  <a:srgbClr val="2D5597"/>
                </a:solidFill>
              </a:rPr>
              <a:t>Auto-linking Workgroup</a:t>
            </a:r>
            <a:endParaRPr lang="en-US" sz="3200" dirty="0">
              <a:solidFill>
                <a:srgbClr val="2D5597"/>
              </a:solidFill>
            </a:endParaRPr>
          </a:p>
        </p:txBody>
      </p:sp>
      <p:grpSp>
        <p:nvGrpSpPr>
          <p:cNvPr id="28" name="Group 27"/>
          <p:cNvGrpSpPr/>
          <p:nvPr/>
        </p:nvGrpSpPr>
        <p:grpSpPr>
          <a:xfrm>
            <a:off x="374861" y="4772987"/>
            <a:ext cx="2382998" cy="646331"/>
            <a:chOff x="5715000" y="6283933"/>
            <a:chExt cx="2382998" cy="646331"/>
          </a:xfrm>
        </p:grpSpPr>
        <p:pic>
          <p:nvPicPr>
            <p:cNvPr id="31" name="Picture 30"/>
            <p:cNvPicPr>
              <a:picLocks noChangeAspect="1"/>
            </p:cNvPicPr>
            <p:nvPr/>
          </p:nvPicPr>
          <p:blipFill>
            <a:blip r:embed="rId3"/>
            <a:stretch>
              <a:fillRect/>
            </a:stretch>
          </p:blipFill>
          <p:spPr>
            <a:xfrm>
              <a:off x="5715000" y="6378285"/>
              <a:ext cx="174802" cy="180629"/>
            </a:xfrm>
            <a:prstGeom prst="rect">
              <a:avLst/>
            </a:prstGeom>
          </p:spPr>
        </p:pic>
        <p:sp>
          <p:nvSpPr>
            <p:cNvPr id="33" name="TextBox 32"/>
            <p:cNvSpPr txBox="1"/>
            <p:nvPr/>
          </p:nvSpPr>
          <p:spPr>
            <a:xfrm>
              <a:off x="6019800" y="6283933"/>
              <a:ext cx="2078198" cy="646331"/>
            </a:xfrm>
            <a:prstGeom prst="rect">
              <a:avLst/>
            </a:prstGeom>
            <a:noFill/>
          </p:spPr>
          <p:txBody>
            <a:bodyPr wrap="none" rtlCol="0">
              <a:spAutoFit/>
            </a:bodyPr>
            <a:lstStyle/>
            <a:p>
              <a:r>
                <a:rPr lang="en-US" dirty="0" smtClean="0">
                  <a:solidFill>
                    <a:srgbClr val="2D5597"/>
                  </a:solidFill>
                </a:rPr>
                <a:t>Group Leader:</a:t>
              </a:r>
            </a:p>
            <a:p>
              <a:r>
                <a:rPr lang="en-US" dirty="0">
                  <a:solidFill>
                    <a:srgbClr val="2D5597"/>
                  </a:solidFill>
                </a:rPr>
                <a:t> </a:t>
              </a:r>
              <a:r>
                <a:rPr lang="en-US" dirty="0" smtClean="0">
                  <a:solidFill>
                    <a:srgbClr val="2D5597"/>
                  </a:solidFill>
                </a:rPr>
                <a:t>   Linda Coyle (IMS)</a:t>
              </a:r>
              <a:r>
                <a:rPr lang="en-US" dirty="0" smtClean="0"/>
                <a:t> </a:t>
              </a:r>
              <a:endParaRPr lang="en-US" dirty="0"/>
            </a:p>
          </p:txBody>
        </p:sp>
      </p:grpSp>
    </p:spTree>
    <p:extLst>
      <p:ext uri="{BB962C8B-B14F-4D97-AF65-F5344CB8AC3E}">
        <p14:creationId xmlns:p14="http://schemas.microsoft.com/office/powerpoint/2010/main" val="190272915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Auto-linking Workgroup</a:t>
            </a:r>
            <a:endParaRPr lang="en-US" dirty="0"/>
          </a:p>
        </p:txBody>
      </p:sp>
      <p:sp>
        <p:nvSpPr>
          <p:cNvPr id="3" name="Content Placeholder 2"/>
          <p:cNvSpPr>
            <a:spLocks noGrp="1"/>
          </p:cNvSpPr>
          <p:nvPr>
            <p:ph idx="1"/>
          </p:nvPr>
        </p:nvSpPr>
        <p:spPr>
          <a:xfrm>
            <a:off x="381000" y="1412875"/>
            <a:ext cx="8382000" cy="3077766"/>
          </a:xfrm>
        </p:spPr>
        <p:txBody>
          <a:bodyPr/>
          <a:lstStyle/>
          <a:p>
            <a:r>
              <a:rPr lang="en-US" sz="2400" dirty="0" smtClean="0"/>
              <a:t>IMS </a:t>
            </a:r>
            <a:r>
              <a:rPr lang="en-US" sz="2400" dirty="0" smtClean="0"/>
              <a:t>made additional changes to </a:t>
            </a:r>
            <a:r>
              <a:rPr lang="en-US" sz="2400" dirty="0" smtClean="0"/>
              <a:t>controls related to auto-linking.  </a:t>
            </a:r>
          </a:p>
          <a:p>
            <a:pPr lvl="1"/>
            <a:r>
              <a:rPr lang="en-US" sz="2000" dirty="0" smtClean="0"/>
              <a:t>A configuration parameter was added.  It controls whether a TX is auto-built when a record is auto-linked.</a:t>
            </a:r>
          </a:p>
          <a:p>
            <a:pPr lvl="1"/>
            <a:r>
              <a:rPr lang="en-US" sz="2000" dirty="0" smtClean="0"/>
              <a:t>All auto-linking logic can be implemented in routing scripts.</a:t>
            </a:r>
          </a:p>
          <a:p>
            <a:pPr>
              <a:spcBef>
                <a:spcPts val="1800"/>
              </a:spcBef>
            </a:pPr>
            <a:r>
              <a:rPr lang="en-US" sz="2400" dirty="0" smtClean="0"/>
              <a:t>These changes were made so that registry test servers can be used to evaluate linkage.  We do not need to use DEV servers.</a:t>
            </a:r>
          </a:p>
          <a:p>
            <a:pPr>
              <a:spcBef>
                <a:spcPts val="1800"/>
              </a:spcBef>
            </a:pPr>
            <a:r>
              <a:rPr lang="en-US" sz="2400" dirty="0" smtClean="0"/>
              <a:t>IMS will work with each registry to review linkages on their test servers.</a:t>
            </a:r>
            <a:endParaRPr lang="en-US" sz="2400" dirty="0" smtClean="0"/>
          </a:p>
        </p:txBody>
      </p:sp>
    </p:spTree>
    <p:extLst>
      <p:ext uri="{BB962C8B-B14F-4D97-AF65-F5344CB8AC3E}">
        <p14:creationId xmlns:p14="http://schemas.microsoft.com/office/powerpoint/2010/main" val="367788085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ight Background Segoe 4-3 template-template_April-17-2007">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F2D80D-E46C-4045-8458-3B3FECFDBF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bar design)</Template>
  <TotalTime>5316</TotalTime>
  <Words>928</Words>
  <Application>Microsoft Office PowerPoint</Application>
  <PresentationFormat>On-screen Show (4:3)</PresentationFormat>
  <Paragraphs>164</Paragraphs>
  <Slides>15</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Courier New</vt:lpstr>
      <vt:lpstr>Wingdings</vt:lpstr>
      <vt:lpstr>Light Background Segoe 4-3 template-template_April-17-2007</vt:lpstr>
      <vt:lpstr>White with Courier font for code slides</vt:lpstr>
      <vt:lpstr>SEER*DMS CCB       May 11, 2017</vt:lpstr>
      <vt:lpstr>PowerPoint Presentation</vt:lpstr>
      <vt:lpstr>Updates - CCB Workgroups</vt:lpstr>
      <vt:lpstr>PowerPoint Presentation</vt:lpstr>
      <vt:lpstr>Status Report – MU2</vt:lpstr>
      <vt:lpstr>PowerPoint Presentation</vt:lpstr>
      <vt:lpstr>Claims Workgroup</vt:lpstr>
      <vt:lpstr>PowerPoint Presentation</vt:lpstr>
      <vt:lpstr>Auto-linking Workgroup</vt:lpstr>
      <vt:lpstr>PowerPoint Presentation</vt:lpstr>
      <vt:lpstr>Auto-cons Workgroup - Update</vt:lpstr>
      <vt:lpstr>Productivity Reports</vt:lpstr>
      <vt:lpstr>Case Upload System – Next Steps ??</vt:lpstr>
      <vt:lpstr>SEER*DMS Meeting – July 2017</vt:lpstr>
      <vt:lpstr>CCB Conference Calls – June &amp; July</vt:lpstr>
    </vt:vector>
  </TitlesOfParts>
  <Company>Information Management Services,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SEER*DMS Development       Defining Road Maps and Setting Priorities</dc:title>
  <dc:creator>Coyle, Linda (IMS)</dc:creator>
  <cp:keywords/>
  <cp:lastModifiedBy>Coyle, Linda (IMS)</cp:lastModifiedBy>
  <cp:revision>258</cp:revision>
  <dcterms:created xsi:type="dcterms:W3CDTF">2016-03-12T13:12:38Z</dcterms:created>
  <dcterms:modified xsi:type="dcterms:W3CDTF">2017-05-11T18:50:08Z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TC102867629990</vt:lpwstr>
  </property>
</Properties>
</file>