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34"/>
    <p:restoredTop sz="94674"/>
  </p:normalViewPr>
  <p:slideViewPr>
    <p:cSldViewPr snapToGrid="0" snapToObjects="1">
      <p:cViewPr varScale="1">
        <p:scale>
          <a:sx n="96" d="100"/>
          <a:sy n="96" d="100"/>
        </p:scale>
        <p:origin x="96" y="1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E55-43F2-B8F7-47C765939F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E55-43F2-B8F7-47C765939F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E55-43F2-B8F7-47C765939F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E55-43F2-B8F7-47C765939F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E55-43F2-B8F7-47C765939F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E55-43F2-B8F7-47C765939F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E55-43F2-B8F7-47C765939F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E55-43F2-B8F7-47C765939FE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E55-43F2-B8F7-47C765939FE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E55-43F2-B8F7-47C765939FE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E55-43F2-B8F7-47C765939FE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E55-43F2-B8F7-47C765939FE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DE55-43F2-B8F7-47C765939FED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DE55-43F2-B8F7-47C765939FE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DE55-43F2-B8F7-47C765939FE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DE55-43F2-B8F7-47C765939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Sheet1!$A$1:$A$8</c:f>
              <c:strCache>
                <c:ptCount val="8"/>
                <c:pt idx="0">
                  <c:v>Lebanese</c:v>
                </c:pt>
                <c:pt idx="1">
                  <c:v>Assyrian/Chaldean/Syriac</c:v>
                </c:pt>
                <c:pt idx="2">
                  <c:v>Arab/Arabic</c:v>
                </c:pt>
                <c:pt idx="3">
                  <c:v>Iraqi</c:v>
                </c:pt>
                <c:pt idx="4">
                  <c:v>Yemeni</c:v>
                </c:pt>
                <c:pt idx="5">
                  <c:v>Syrian</c:v>
                </c:pt>
                <c:pt idx="6">
                  <c:v>Egyptian</c:v>
                </c:pt>
                <c:pt idx="7">
                  <c:v>Jordanian</c:v>
                </c:pt>
              </c:strCache>
            </c:strRef>
          </c:cat>
          <c:val>
            <c:numRef>
              <c:f>Sheet1!$B$1:$B$8</c:f>
              <c:numCache>
                <c:formatCode>General</c:formatCode>
                <c:ptCount val="8"/>
                <c:pt idx="0">
                  <c:v>0.27829531756527437</c:v>
                </c:pt>
                <c:pt idx="1">
                  <c:v>0.23644481374419229</c:v>
                </c:pt>
                <c:pt idx="2">
                  <c:v>0.20148747176612403</c:v>
                </c:pt>
                <c:pt idx="3">
                  <c:v>0.13879363816166745</c:v>
                </c:pt>
                <c:pt idx="4">
                  <c:v>7.3928868187297395E-2</c:v>
                </c:pt>
                <c:pt idx="5">
                  <c:v>4.2640467190188068E-2</c:v>
                </c:pt>
                <c:pt idx="6">
                  <c:v>1.8420775451449437E-2</c:v>
                </c:pt>
                <c:pt idx="7">
                  <c:v>9.9886479338069205E-3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E55-43F2-B8F7-47C765939FE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9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6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5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5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2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7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5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9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373AF-25A5-7F4D-BE76-0D04B06EC3A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9C1F-DB74-1E4B-8839-30A60012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8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Arab Name Algorithm</a:t>
            </a:r>
            <a:endParaRPr lang="en-US" sz="8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Facilitating Research in an Understudied Minority Population</a:t>
            </a:r>
          </a:p>
          <a:p>
            <a:endParaRPr lang="en-US" sz="2800" dirty="0"/>
          </a:p>
          <a:p>
            <a:r>
              <a:rPr lang="en-US" sz="2800" dirty="0" smtClean="0"/>
              <a:t>Julie Ruterbusch, MPH</a:t>
            </a:r>
          </a:p>
          <a:p>
            <a:r>
              <a:rPr lang="en-US" sz="2800" dirty="0" smtClean="0"/>
              <a:t>Kendra Schwartz, MD, MSPH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0738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/>
              <a:t>Linkage </a:t>
            </a:r>
            <a:r>
              <a:rPr lang="en-US" dirty="0" smtClean="0"/>
              <a:t>Studies &amp; On-Going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Other Linkage Studies</a:t>
            </a:r>
          </a:p>
          <a:p>
            <a:pPr lvl="1"/>
            <a:r>
              <a:rPr lang="en-US" sz="2000" dirty="0" smtClean="0"/>
              <a:t>Michigan </a:t>
            </a:r>
            <a:r>
              <a:rPr lang="en-US" sz="2000" dirty="0"/>
              <a:t>Lupus Registry </a:t>
            </a:r>
          </a:p>
          <a:p>
            <a:pPr lvl="1"/>
            <a:r>
              <a:rPr lang="en-US" sz="2000" dirty="0"/>
              <a:t>Michigan BRFSS oversampling of Arab </a:t>
            </a:r>
            <a:r>
              <a:rPr lang="en-US" sz="2000" dirty="0" smtClean="0"/>
              <a:t>Americans</a:t>
            </a:r>
          </a:p>
          <a:p>
            <a:r>
              <a:rPr lang="en-US" sz="2400" dirty="0" smtClean="0"/>
              <a:t>On-Going Projects</a:t>
            </a:r>
          </a:p>
          <a:p>
            <a:pPr lvl="1"/>
            <a:r>
              <a:rPr lang="en-US" sz="2000" dirty="0"/>
              <a:t>Endometrial cancer burden and survival among Arab American women in Detroit, </a:t>
            </a:r>
            <a:r>
              <a:rPr lang="en-US" sz="2000" dirty="0" smtClean="0"/>
              <a:t>Michigan. </a:t>
            </a:r>
          </a:p>
          <a:p>
            <a:pPr marL="457200" lvl="1" indent="0">
              <a:buNone/>
            </a:pPr>
            <a:r>
              <a:rPr lang="en-US" sz="2000" dirty="0" smtClean="0"/>
              <a:t>	WSU MPH Master’s Thesis: Remonda Khalil (manuscript in progress)</a:t>
            </a:r>
          </a:p>
          <a:p>
            <a:pPr lvl="1"/>
            <a:r>
              <a:rPr lang="en-US" sz="2000" dirty="0"/>
              <a:t>Stress (Early Childhood and Politically-Related) and </a:t>
            </a:r>
            <a:r>
              <a:rPr lang="en-US" sz="2000" dirty="0" smtClean="0"/>
              <a:t>Health. W.K. Kellogg Foundation Grant.  P.I.: David R. Williams, PhD</a:t>
            </a:r>
            <a:endParaRPr lang="en-US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6959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Adding Arab Ethnicity Variable to SEER*DMS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Maintain confidentiality of name lists</a:t>
            </a:r>
          </a:p>
          <a:p>
            <a:pPr lvl="1"/>
            <a:r>
              <a:rPr lang="en-US" dirty="0" smtClean="0"/>
              <a:t>Streamline data requests </a:t>
            </a:r>
          </a:p>
          <a:p>
            <a:pPr lvl="1"/>
            <a:r>
              <a:rPr lang="en-US" dirty="0" smtClean="0"/>
              <a:t>Expand research to other registries 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Names are based on Michigan sources – may not be as applicable to other SEER sites</a:t>
            </a:r>
          </a:p>
          <a:p>
            <a:pPr lvl="1"/>
            <a:r>
              <a:rPr lang="en-US" dirty="0" smtClean="0"/>
              <a:t>Administrative oversight (limiting access to those who sign DUA)</a:t>
            </a:r>
          </a:p>
        </p:txBody>
      </p:sp>
    </p:spTree>
    <p:extLst>
      <p:ext uri="{BB962C8B-B14F-4D97-AF65-F5344CB8AC3E}">
        <p14:creationId xmlns:p14="http://schemas.microsoft.com/office/powerpoint/2010/main" val="9665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Arab American Population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5801139" cy="4351338"/>
          </a:xfrm>
        </p:spPr>
        <p:txBody>
          <a:bodyPr/>
          <a:lstStyle/>
          <a:p>
            <a:r>
              <a:rPr lang="en-US" dirty="0" smtClean="0"/>
              <a:t>US Census ~2 million Arab Americans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(2017 ACS 1yr estimates)</a:t>
            </a:r>
          </a:p>
          <a:p>
            <a:r>
              <a:rPr lang="en-US" dirty="0" smtClean="0"/>
              <a:t>Arab American Institute ~3.6 million Arab Americans</a:t>
            </a:r>
          </a:p>
          <a:p>
            <a:r>
              <a:rPr lang="en-US" dirty="0" smtClean="0"/>
              <a:t>Arab population grew 72% between 2000 and 2010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918" y="1523714"/>
            <a:ext cx="2743200" cy="2095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9139" y="3618796"/>
            <a:ext cx="2743200" cy="18587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876800" y="612723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Arab American Institute, “Demographics – Arab American Institute”, https</a:t>
            </a:r>
            <a:r>
              <a:rPr lang="en-US" sz="1400" dirty="0">
                <a:solidFill>
                  <a:schemeClr val="bg1"/>
                </a:solidFill>
              </a:rPr>
              <a:t>://</a:t>
            </a:r>
            <a:r>
              <a:rPr lang="en-US" sz="1400" dirty="0" smtClean="0">
                <a:solidFill>
                  <a:schemeClr val="bg1"/>
                </a:solidFill>
              </a:rPr>
              <a:t>www.aaiusa.org/demographics, accessed 08/28/2019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19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Southeast Michigan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Largest concentration of Arab and Chaldean Americans in U.S. </a:t>
            </a:r>
          </a:p>
          <a:p>
            <a:r>
              <a:rPr lang="en-US" dirty="0"/>
              <a:t>Estimated </a:t>
            </a:r>
            <a:r>
              <a:rPr lang="en-US" dirty="0" smtClean="0"/>
              <a:t>over 500,000 </a:t>
            </a:r>
            <a:r>
              <a:rPr lang="en-US" dirty="0"/>
              <a:t>in Michigan</a:t>
            </a:r>
          </a:p>
          <a:p>
            <a:pPr lvl="1"/>
            <a:r>
              <a:rPr lang="en-US" dirty="0"/>
              <a:t>80% live in metropolitan Detroit</a:t>
            </a:r>
          </a:p>
          <a:p>
            <a:pPr lvl="1"/>
            <a:r>
              <a:rPr lang="en-US" dirty="0"/>
              <a:t>30% of Dearborn residents identify as Arab American in U.S. Census</a:t>
            </a:r>
          </a:p>
          <a:p>
            <a:r>
              <a:rPr lang="en-US" dirty="0"/>
              <a:t>Most common countries of origin: Lebanon, </a:t>
            </a:r>
            <a:r>
              <a:rPr lang="en-US" dirty="0" smtClean="0"/>
              <a:t>Iraq</a:t>
            </a:r>
            <a:r>
              <a:rPr lang="en-US" dirty="0"/>
              <a:t>, Yemen, Syria, </a:t>
            </a:r>
            <a:r>
              <a:rPr lang="en-US" dirty="0" smtClean="0"/>
              <a:t>Egypt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35648" y="6006986"/>
            <a:ext cx="62563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de la Cruz and </a:t>
            </a:r>
            <a:r>
              <a:rPr lang="en-US" sz="1400" dirty="0" err="1" smtClean="0">
                <a:solidFill>
                  <a:schemeClr val="bg1"/>
                </a:solidFill>
              </a:rPr>
              <a:t>Brittingham</a:t>
            </a:r>
            <a:r>
              <a:rPr lang="en-US" sz="1400" dirty="0" smtClean="0">
                <a:solidFill>
                  <a:schemeClr val="bg1"/>
                </a:solidFill>
              </a:rPr>
              <a:t>. The Arab population: 2000. U.S. Census Bureau,  2003.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</a:rPr>
              <a:t>Arab American Institute, </a:t>
            </a:r>
            <a:r>
              <a:rPr lang="en-US" sz="1400" dirty="0" smtClean="0">
                <a:solidFill>
                  <a:schemeClr val="bg1"/>
                </a:solidFill>
              </a:rPr>
              <a:t>“State Profiles – Michigan</a:t>
            </a:r>
            <a:r>
              <a:rPr lang="en-US" sz="1400" dirty="0">
                <a:solidFill>
                  <a:schemeClr val="bg1"/>
                </a:solidFill>
              </a:rPr>
              <a:t>”, https://www.aaiusa.org/state-profiles, accessed </a:t>
            </a:r>
            <a:r>
              <a:rPr lang="en-US" sz="1400" dirty="0" smtClean="0">
                <a:solidFill>
                  <a:schemeClr val="bg1"/>
                </a:solidFill>
              </a:rPr>
              <a:t>08/28/2019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01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 MI Reported Ancestry (ACS 2011-2015)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475480"/>
              </p:ext>
            </p:extLst>
          </p:nvPr>
        </p:nvGraphicFramePr>
        <p:xfrm>
          <a:off x="838200" y="1478943"/>
          <a:ext cx="10515600" cy="4618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30524" y="6310521"/>
            <a:ext cx="5861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U.S. Census Bureau, 2011-2015 American Community Survey 5-Year Estimates</a:t>
            </a:r>
          </a:p>
        </p:txBody>
      </p:sp>
    </p:spTree>
    <p:extLst>
      <p:ext uri="{BB962C8B-B14F-4D97-AF65-F5344CB8AC3E}">
        <p14:creationId xmlns:p14="http://schemas.microsoft.com/office/powerpoint/2010/main" val="110508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Cancer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822" y="147567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Arab not recognized as a separate ethnic minority by federal government (OMB)</a:t>
            </a:r>
          </a:p>
          <a:p>
            <a:r>
              <a:rPr lang="en-US" dirty="0"/>
              <a:t>No national health statistics for this group</a:t>
            </a:r>
          </a:p>
          <a:p>
            <a:r>
              <a:rPr lang="en-US" dirty="0"/>
              <a:t>CA SEER has </a:t>
            </a:r>
            <a:r>
              <a:rPr lang="en-US" dirty="0" smtClean="0"/>
              <a:t>Middle Eastern </a:t>
            </a:r>
            <a:r>
              <a:rPr lang="en-US" dirty="0"/>
              <a:t>surname list </a:t>
            </a:r>
          </a:p>
          <a:p>
            <a:pPr lvl="1"/>
            <a:r>
              <a:rPr lang="en-US" dirty="0" smtClean="0"/>
              <a:t>SEER country </a:t>
            </a:r>
            <a:r>
              <a:rPr lang="en-US" dirty="0"/>
              <a:t>of </a:t>
            </a:r>
            <a:r>
              <a:rPr lang="en-US" dirty="0" smtClean="0"/>
              <a:t>birth </a:t>
            </a:r>
            <a:endParaRPr lang="en-US" dirty="0"/>
          </a:p>
          <a:p>
            <a:pPr lvl="1"/>
            <a:r>
              <a:rPr lang="en-US" dirty="0"/>
              <a:t>Social Security Administration records and CA death records</a:t>
            </a:r>
          </a:p>
          <a:p>
            <a:pPr lvl="1"/>
            <a:r>
              <a:rPr lang="en-US" dirty="0"/>
              <a:t>Includes non-Arabic names-e.g., Iran, Pakistan</a:t>
            </a:r>
          </a:p>
          <a:p>
            <a:r>
              <a:rPr lang="en-US" dirty="0"/>
              <a:t>Detroit SEER developed Arab surname (&amp; first name) list</a:t>
            </a:r>
          </a:p>
          <a:p>
            <a:pPr lvl="1"/>
            <a:r>
              <a:rPr lang="en-US" dirty="0" smtClean="0"/>
              <a:t>SEER country of birth (very incomplete)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vital statistics records – country of birth</a:t>
            </a:r>
          </a:p>
          <a:p>
            <a:pPr lvl="1"/>
            <a:r>
              <a:rPr lang="en-US" dirty="0"/>
              <a:t>Community organization memberships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70136" y="6177693"/>
            <a:ext cx="8621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chemeClr val="bg1"/>
                </a:solidFill>
              </a:rPr>
              <a:t>Nasseri</a:t>
            </a:r>
            <a:r>
              <a:rPr lang="en-US" sz="1400" dirty="0" smtClean="0">
                <a:solidFill>
                  <a:schemeClr val="bg1"/>
                </a:solidFill>
              </a:rPr>
              <a:t> K. Construction and validation of a list of common Middle Eastern surnames for epidemiological research. </a:t>
            </a:r>
            <a:r>
              <a:rPr lang="en-US" sz="1400" i="1" dirty="0" smtClean="0">
                <a:solidFill>
                  <a:schemeClr val="bg1"/>
                </a:solidFill>
              </a:rPr>
              <a:t>Cancer Detect Prev</a:t>
            </a:r>
            <a:r>
              <a:rPr lang="en-US" sz="1400" dirty="0" smtClean="0">
                <a:solidFill>
                  <a:schemeClr val="bg1"/>
                </a:solidFill>
              </a:rPr>
              <a:t>. 31:424-9, 2007. 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07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Arab Name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Collection</a:t>
            </a:r>
          </a:p>
          <a:p>
            <a:pPr lvl="1"/>
            <a:r>
              <a:rPr lang="en-US" dirty="0"/>
              <a:t>1999-2000 with State funding</a:t>
            </a:r>
          </a:p>
          <a:p>
            <a:pPr lvl="1"/>
            <a:r>
              <a:rPr lang="en-US" dirty="0"/>
              <a:t>2010 with RRSS funding</a:t>
            </a:r>
          </a:p>
          <a:p>
            <a:r>
              <a:rPr lang="en-US" dirty="0" smtClean="0"/>
              <a:t>Multiple validation methods </a:t>
            </a:r>
            <a:endParaRPr lang="en-US" dirty="0"/>
          </a:p>
          <a:p>
            <a:r>
              <a:rPr lang="en-US" dirty="0"/>
              <a:t>Algorithm</a:t>
            </a:r>
          </a:p>
          <a:p>
            <a:pPr lvl="1"/>
            <a:r>
              <a:rPr lang="en-US" dirty="0"/>
              <a:t>White </a:t>
            </a:r>
            <a:r>
              <a:rPr lang="en-US" dirty="0" smtClean="0"/>
              <a:t>or Other Race</a:t>
            </a:r>
            <a:endParaRPr lang="en-US" dirty="0"/>
          </a:p>
          <a:p>
            <a:pPr lvl="1"/>
            <a:r>
              <a:rPr lang="en-US" dirty="0"/>
              <a:t>Maiden name preferred for females</a:t>
            </a:r>
          </a:p>
          <a:p>
            <a:pPr lvl="1"/>
            <a:r>
              <a:rPr lang="en-US" dirty="0"/>
              <a:t>Equivocal names require a first and last name match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8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81416" y="107343"/>
            <a:ext cx="2743200" cy="548640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48,550 names identified</a:t>
            </a:r>
          </a:p>
          <a:p>
            <a:pPr algn="ctr"/>
            <a:r>
              <a:rPr lang="en-US" sz="1400" dirty="0" smtClean="0"/>
              <a:t>(vital statistic records)</a:t>
            </a:r>
            <a:endParaRPr lang="en-US" sz="1400" dirty="0"/>
          </a:p>
        </p:txBody>
      </p:sp>
      <p:sp>
        <p:nvSpPr>
          <p:cNvPr id="3" name="Rounded Rectangle 2"/>
          <p:cNvSpPr/>
          <p:nvPr/>
        </p:nvSpPr>
        <p:spPr>
          <a:xfrm>
            <a:off x="2381416" y="1936143"/>
            <a:ext cx="2743200" cy="548640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10,385 unique names 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589172" y="2850543"/>
            <a:ext cx="2327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 Independent Manual Review</a:t>
            </a:r>
          </a:p>
          <a:p>
            <a:pPr algn="ctr"/>
            <a:r>
              <a:rPr lang="en-US" sz="1400" dirty="0" smtClean="0"/>
              <a:t>(4 Arabic Researchers)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381416" y="3546523"/>
            <a:ext cx="274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Social Media Review for </a:t>
            </a:r>
          </a:p>
          <a:p>
            <a:pPr algn="ctr"/>
            <a:r>
              <a:rPr lang="en-US" sz="1400" dirty="0" smtClean="0"/>
              <a:t>Discordant Reviews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381416" y="4295366"/>
            <a:ext cx="274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Group consensus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2381416" y="4984143"/>
            <a:ext cx="2743200" cy="548640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3,630 new names identified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6486885" y="3603345"/>
            <a:ext cx="2743200" cy="548640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Total Surnames – 12,976</a:t>
            </a:r>
            <a:endParaRPr lang="en-US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6496216" y="1021743"/>
            <a:ext cx="2743200" cy="548640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Original work by Schwartz et al. (2004) – 9,346 names</a:t>
            </a:r>
            <a:endParaRPr lang="en-US" sz="1400" dirty="0"/>
          </a:p>
        </p:txBody>
      </p: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>
          <a:xfrm flipV="1">
            <a:off x="5124616" y="3877665"/>
            <a:ext cx="1362269" cy="1380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2"/>
            <a:endCxn id="8" idx="0"/>
          </p:cNvCxnSpPr>
          <p:nvPr/>
        </p:nvCxnSpPr>
        <p:spPr>
          <a:xfrm flipH="1">
            <a:off x="7858485" y="1570383"/>
            <a:ext cx="9331" cy="2032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81416" y="1021743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Removed Previously Identified  Names and Duplicates</a:t>
            </a:r>
          </a:p>
        </p:txBody>
      </p:sp>
      <p:cxnSp>
        <p:nvCxnSpPr>
          <p:cNvPr id="13" name="Straight Arrow Connector 12"/>
          <p:cNvCxnSpPr>
            <a:stCxn id="2" idx="2"/>
            <a:endCxn id="12" idx="0"/>
          </p:cNvCxnSpPr>
          <p:nvPr/>
        </p:nvCxnSpPr>
        <p:spPr>
          <a:xfrm>
            <a:off x="3753016" y="655983"/>
            <a:ext cx="0" cy="36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53016" y="1555143"/>
            <a:ext cx="0" cy="36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753016" y="4618383"/>
            <a:ext cx="0" cy="356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753016" y="2469543"/>
            <a:ext cx="0" cy="36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53016" y="3399183"/>
            <a:ext cx="0" cy="182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53016" y="4115463"/>
            <a:ext cx="0" cy="182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124616" y="1296063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43813" y="4298343"/>
            <a:ext cx="373380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Telephone Quality Control </a:t>
            </a:r>
          </a:p>
          <a:p>
            <a:r>
              <a:rPr lang="en-US" sz="1400" dirty="0" smtClean="0"/>
              <a:t>(# contacts based on frequency of the name)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30 most common names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5% sample of remaining names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1% sample of names not on surname list</a:t>
            </a:r>
          </a:p>
          <a:p>
            <a:endParaRPr lang="en-US" sz="500" dirty="0" smtClean="0"/>
          </a:p>
          <a:p>
            <a:r>
              <a:rPr lang="en-US" sz="1400" dirty="0" smtClean="0"/>
              <a:t>SENSITIVITY 100%	PPV 91%</a:t>
            </a:r>
          </a:p>
          <a:p>
            <a:r>
              <a:rPr lang="en-US" sz="1400" dirty="0" smtClean="0"/>
              <a:t>SPECIFICITY 91%	NPV 100%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625795" y="6257754"/>
            <a:ext cx="8566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Schwartz et al. Enhancement and validation of an Arab surname database. </a:t>
            </a:r>
            <a:r>
              <a:rPr lang="en-US" sz="1400" i="1" dirty="0" smtClean="0">
                <a:solidFill>
                  <a:schemeClr val="bg1"/>
                </a:solidFill>
              </a:rPr>
              <a:t>J Registry Management. </a:t>
            </a:r>
            <a:r>
              <a:rPr lang="en-US" sz="1400" dirty="0" smtClean="0">
                <a:solidFill>
                  <a:schemeClr val="bg1"/>
                </a:solidFill>
              </a:rPr>
              <a:t>Winter 2013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093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  </a:t>
            </a:r>
            <a:r>
              <a:rPr lang="en-US" sz="3600" dirty="0" smtClean="0"/>
              <a:t>(page 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228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Schwartz </a:t>
            </a:r>
            <a:r>
              <a:rPr lang="en-US" dirty="0"/>
              <a:t>KL, </a:t>
            </a:r>
            <a:r>
              <a:rPr lang="en-US" dirty="0" err="1"/>
              <a:t>Kulwicki</a:t>
            </a:r>
            <a:r>
              <a:rPr lang="en-US" dirty="0"/>
              <a:t> A, Weiss LK, </a:t>
            </a:r>
            <a:r>
              <a:rPr lang="en-US" dirty="0" err="1"/>
              <a:t>Fakhouri</a:t>
            </a:r>
            <a:r>
              <a:rPr lang="en-US" dirty="0"/>
              <a:t> H, </a:t>
            </a:r>
            <a:r>
              <a:rPr lang="en-US" dirty="0" err="1"/>
              <a:t>Sakr</a:t>
            </a:r>
            <a:r>
              <a:rPr lang="en-US" dirty="0"/>
              <a:t> W, </a:t>
            </a:r>
            <a:r>
              <a:rPr lang="en-US" dirty="0" err="1"/>
              <a:t>Kau</a:t>
            </a:r>
            <a:r>
              <a:rPr lang="en-US" dirty="0"/>
              <a:t> G, Severson RK. Cancer among Arab Americans in the metropolitan Detroit area. </a:t>
            </a:r>
            <a:r>
              <a:rPr lang="en-US" dirty="0" err="1"/>
              <a:t>Ethn</a:t>
            </a:r>
            <a:r>
              <a:rPr lang="en-US" dirty="0"/>
              <a:t> Dis. 2004 Winter;14(1):141-6.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Sawaf</a:t>
            </a:r>
            <a:r>
              <a:rPr lang="en-US" dirty="0" smtClean="0"/>
              <a:t> </a:t>
            </a:r>
            <a:r>
              <a:rPr lang="en-US" dirty="0"/>
              <a:t>H, </a:t>
            </a:r>
            <a:r>
              <a:rPr lang="en-US" dirty="0" err="1"/>
              <a:t>Lorenzana</a:t>
            </a:r>
            <a:r>
              <a:rPr lang="en-US" dirty="0"/>
              <a:t> A, </a:t>
            </a:r>
            <a:r>
              <a:rPr lang="en-US" dirty="0" err="1"/>
              <a:t>Dombi</a:t>
            </a:r>
            <a:r>
              <a:rPr lang="en-US" dirty="0"/>
              <a:t> G, </a:t>
            </a:r>
            <a:r>
              <a:rPr lang="en-US" dirty="0" err="1"/>
              <a:t>Hamre</a:t>
            </a:r>
            <a:r>
              <a:rPr lang="en-US" dirty="0"/>
              <a:t> M, Schwartz K. Childhood cancer among Arab Americans in southeast Michigan. </a:t>
            </a:r>
            <a:r>
              <a:rPr lang="en-US" dirty="0" err="1"/>
              <a:t>Ethn</a:t>
            </a:r>
            <a:r>
              <a:rPr lang="en-US" dirty="0"/>
              <a:t> Dis. 2005 Winter;15(1 </a:t>
            </a:r>
            <a:r>
              <a:rPr lang="en-US" dirty="0" err="1"/>
              <a:t>Suppl</a:t>
            </a:r>
            <a:r>
              <a:rPr lang="en-US" dirty="0"/>
              <a:t> 1):S1-13-4.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Schwartz </a:t>
            </a:r>
            <a:r>
              <a:rPr lang="en-US" dirty="0"/>
              <a:t>K, </a:t>
            </a:r>
            <a:r>
              <a:rPr lang="en-US" dirty="0" err="1"/>
              <a:t>Fakhouri</a:t>
            </a:r>
            <a:r>
              <a:rPr lang="en-US" dirty="0"/>
              <a:t> M, </a:t>
            </a:r>
            <a:r>
              <a:rPr lang="en-US" dirty="0" err="1"/>
              <a:t>Bartoces</a:t>
            </a:r>
            <a:r>
              <a:rPr lang="en-US" dirty="0"/>
              <a:t> M, Monsur J, </a:t>
            </a:r>
            <a:r>
              <a:rPr lang="en-US" dirty="0" err="1"/>
              <a:t>Younis</a:t>
            </a:r>
            <a:r>
              <a:rPr lang="en-US" dirty="0"/>
              <a:t> A. Mammography screening among Arab American women in metropolitan Detroit. J </a:t>
            </a:r>
            <a:r>
              <a:rPr lang="en-US" dirty="0" err="1"/>
              <a:t>Immigr</a:t>
            </a:r>
            <a:r>
              <a:rPr lang="en-US" dirty="0"/>
              <a:t> Minor Health. 2008 Dec;10(6):541-9.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Hensley </a:t>
            </a:r>
            <a:r>
              <a:rPr lang="en-US" dirty="0"/>
              <a:t>Alford S, Schwartz K, Soliman A, Johnson CC, Gruber SB, </a:t>
            </a:r>
            <a:r>
              <a:rPr lang="en-US" dirty="0" err="1"/>
              <a:t>Merajver</a:t>
            </a:r>
            <a:r>
              <a:rPr lang="en-US" dirty="0"/>
              <a:t> SD. Breast cancer characteristics at diagnosis and survival among Arab-American women compared to European- and African-American women. Breast Cancer Res Treat. 2009 Mar;114(2):339-46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Kato </a:t>
            </a:r>
            <a:r>
              <a:rPr lang="en-US" dirty="0"/>
              <a:t>I, Yee CL, Ruterbusch JJ, Schwartz K. Patterns of Cancer in the First Generation of Immigrants from the Arab League and Other Countries.  Journal of Registry Management, Fall 2009, 36(3): 71-76.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Dallo</a:t>
            </a:r>
            <a:r>
              <a:rPr lang="en-US" dirty="0" smtClean="0"/>
              <a:t> </a:t>
            </a:r>
            <a:r>
              <a:rPr lang="en-US" dirty="0"/>
              <a:t>FJ, Schwartz K, Ruterbusch JJ, </a:t>
            </a:r>
            <a:r>
              <a:rPr lang="en-US" dirty="0" err="1"/>
              <a:t>Booza</a:t>
            </a:r>
            <a:r>
              <a:rPr lang="en-US" dirty="0"/>
              <a:t> J, Williams DR.  Mortality Rates Among Arab Americans in Michigan. J </a:t>
            </a:r>
            <a:r>
              <a:rPr lang="en-US" dirty="0" err="1"/>
              <a:t>Immigr</a:t>
            </a:r>
            <a:r>
              <a:rPr lang="en-US" dirty="0"/>
              <a:t> Minor Health. 2011 Feb 12.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Peterson </a:t>
            </a:r>
            <a:r>
              <a:rPr lang="en-US" dirty="0"/>
              <a:t>L, Soliman A, Ruterbusch JJ, Smith N, Schwartz K. Comparison of Exposures Among Arab American and Non-Hispanic White Female Thyroid Cancer Cases in Metropolitan Detroit. J </a:t>
            </a:r>
            <a:r>
              <a:rPr lang="en-US" dirty="0" err="1"/>
              <a:t>Immigr</a:t>
            </a:r>
            <a:r>
              <a:rPr lang="en-US" dirty="0"/>
              <a:t> Minor Health. </a:t>
            </a:r>
            <a:r>
              <a:rPr lang="en-US" dirty="0" smtClean="0"/>
              <a:t>2011 </a:t>
            </a:r>
            <a:r>
              <a:rPr lang="en-US" dirty="0"/>
              <a:t>Dec;13(6):1033-40.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Hirko </a:t>
            </a:r>
            <a:r>
              <a:rPr lang="en-US" dirty="0"/>
              <a:t>KA, Soliman AS, Banerjee M, Ruterbusch J, Harford JB, Chamberlain RM, Graff JJ, </a:t>
            </a:r>
            <a:r>
              <a:rPr lang="en-US" dirty="0" err="1"/>
              <a:t>Merajver</a:t>
            </a:r>
            <a:r>
              <a:rPr lang="en-US" dirty="0"/>
              <a:t> SD, Schwartz K. Characterizing inflammatory breast cancer among Arab Americans in the California, Detroit and New Jersey Surveillance, Epidemiology and End Results (SEER) registries (1988-2008). </a:t>
            </a:r>
            <a:r>
              <a:rPr lang="en-US" dirty="0" err="1"/>
              <a:t>Springerplus</a:t>
            </a:r>
            <a:r>
              <a:rPr lang="en-US" dirty="0"/>
              <a:t>. 2013 Dec;2(1):3. </a:t>
            </a:r>
            <a:r>
              <a:rPr lang="en-US" dirty="0" err="1"/>
              <a:t>Epub</a:t>
            </a:r>
            <a:r>
              <a:rPr lang="en-US" dirty="0"/>
              <a:t> 2013 Jan 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29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  </a:t>
            </a:r>
            <a:r>
              <a:rPr lang="en-US" sz="3600" dirty="0" smtClean="0"/>
              <a:t>(page 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sz="1500" dirty="0" smtClean="0"/>
              <a:t>Schwartz </a:t>
            </a:r>
            <a:r>
              <a:rPr lang="en-US" sz="1500" dirty="0"/>
              <a:t>K, </a:t>
            </a:r>
            <a:r>
              <a:rPr lang="en-US" sz="1500" dirty="0" err="1"/>
              <a:t>Beebani</a:t>
            </a:r>
            <a:r>
              <a:rPr lang="en-US" sz="1500" dirty="0"/>
              <a:t> G, Sedki M, </a:t>
            </a:r>
            <a:r>
              <a:rPr lang="en-US" sz="1500" dirty="0" err="1"/>
              <a:t>Tahhan</a:t>
            </a:r>
            <a:r>
              <a:rPr lang="en-US" sz="1500" dirty="0"/>
              <a:t> M, Ruterbusch JJ. Enhancement and validation of an </a:t>
            </a:r>
            <a:r>
              <a:rPr lang="en-US" sz="1500" dirty="0" err="1"/>
              <a:t>arab</a:t>
            </a:r>
            <a:r>
              <a:rPr lang="en-US" sz="1500" dirty="0"/>
              <a:t> surname database. J Registry </a:t>
            </a:r>
            <a:r>
              <a:rPr lang="en-US" sz="1500" dirty="0" err="1"/>
              <a:t>Manag</a:t>
            </a:r>
            <a:r>
              <a:rPr lang="en-US" sz="1500" dirty="0"/>
              <a:t>. 2013 Winter;40(4):176-9.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1500" dirty="0" smtClean="0"/>
              <a:t>Khan </a:t>
            </a:r>
            <a:r>
              <a:rPr lang="en-US" sz="1500" dirty="0"/>
              <a:t>F, Ruterbusch JJ, Gomez SL, Schwartz K. Differences in the cancer burden among foreign-born and US-born Arab Americans living in metropolitan Detroit. Cancer Causes Control. 2013 Nov;24(11):1955-61.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1500" dirty="0" err="1" smtClean="0"/>
              <a:t>Bergmans</a:t>
            </a:r>
            <a:r>
              <a:rPr lang="en-US" sz="1500" dirty="0" smtClean="0"/>
              <a:t> </a:t>
            </a:r>
            <a:r>
              <a:rPr lang="en-US" sz="1500" dirty="0"/>
              <a:t>R, Soliman AS, Ruterbusch J, Meza R, Hirko K, Graff J, Schwartz K.  Cancer Incidence Among Arab Americans in California, Detroit, and New Jersey SEER Registries. Am J Public Health. 2014 Jun;104(6):e83-91.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1500" dirty="0" err="1" smtClean="0"/>
              <a:t>Dallo</a:t>
            </a:r>
            <a:r>
              <a:rPr lang="en-US" sz="1500" dirty="0" smtClean="0"/>
              <a:t> </a:t>
            </a:r>
            <a:r>
              <a:rPr lang="en-US" sz="1500" dirty="0"/>
              <a:t>FJ, Ruterbusch JJ, </a:t>
            </a:r>
            <a:r>
              <a:rPr lang="en-US" sz="1500" dirty="0" err="1"/>
              <a:t>Kirma</a:t>
            </a:r>
            <a:r>
              <a:rPr lang="en-US" sz="1500" dirty="0"/>
              <a:t> JD, Schwartz K, </a:t>
            </a:r>
            <a:r>
              <a:rPr lang="en-US" sz="1500" dirty="0" err="1"/>
              <a:t>Fakhouri</a:t>
            </a:r>
            <a:r>
              <a:rPr lang="en-US" sz="1500" dirty="0"/>
              <a:t> M. A Health Profile of Arab Americans in Michigan: A Novel Approach to Using a Hospital Administrative Database.  J </a:t>
            </a:r>
            <a:r>
              <a:rPr lang="en-US" sz="1500" dirty="0" err="1"/>
              <a:t>Immigr</a:t>
            </a:r>
            <a:r>
              <a:rPr lang="en-US" sz="1500" dirty="0"/>
              <a:t> Minor Health. 2016 Dec;18(6):1449-1454</a:t>
            </a:r>
            <a:r>
              <a:rPr lang="en-US" sz="1500" dirty="0" smtClean="0"/>
              <a:t>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1500" dirty="0" err="1"/>
              <a:t>Dallo</a:t>
            </a:r>
            <a:r>
              <a:rPr lang="en-US" sz="1500" dirty="0"/>
              <a:t> FJ, Ruterbusch JJ, McCullough JR, </a:t>
            </a:r>
            <a:r>
              <a:rPr lang="en-US" sz="1500" dirty="0" err="1"/>
              <a:t>Sreedhar</a:t>
            </a:r>
            <a:r>
              <a:rPr lang="en-US" sz="1500" dirty="0"/>
              <a:t> S, Schwartz K, </a:t>
            </a:r>
            <a:r>
              <a:rPr lang="en-US" sz="1500" dirty="0" err="1"/>
              <a:t>Mulhem</a:t>
            </a:r>
            <a:r>
              <a:rPr lang="en-US" sz="1500" dirty="0"/>
              <a:t> E. Diabetes Management Among Arab Americans Who Sought Care at a Large Metropolitan Hospital System in Michigan. J </a:t>
            </a:r>
            <a:r>
              <a:rPr lang="en-US" sz="1500" dirty="0" err="1"/>
              <a:t>Immigr</a:t>
            </a:r>
            <a:r>
              <a:rPr lang="en-US" sz="1500" dirty="0"/>
              <a:t> Minor Health. 2019 Jun;21(3):</a:t>
            </a:r>
            <a:r>
              <a:rPr lang="en-US" sz="1500" dirty="0" smtClean="0"/>
              <a:t>490-496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1500" dirty="0" err="1"/>
              <a:t>Dallo</a:t>
            </a:r>
            <a:r>
              <a:rPr lang="en-US" sz="1500" dirty="0"/>
              <a:t> FJ, </a:t>
            </a:r>
            <a:r>
              <a:rPr lang="en-US" sz="1500" dirty="0" err="1"/>
              <a:t>Prabhakar</a:t>
            </a:r>
            <a:r>
              <a:rPr lang="en-US" sz="1500" dirty="0"/>
              <a:t> D, Ruterbusch J, Schwartz K, Peterson EL, Liu B, </a:t>
            </a:r>
            <a:r>
              <a:rPr lang="en-US" sz="1500" dirty="0" err="1"/>
              <a:t>Ahmedani</a:t>
            </a:r>
            <a:r>
              <a:rPr lang="en-US" sz="1500" dirty="0"/>
              <a:t> BK. Screening and follow-up for depression among Arab Americans. Depress Anxiety. 2018 Dec;35(12):1198-1206.</a:t>
            </a:r>
          </a:p>
          <a:p>
            <a:endParaRPr lang="en-US" sz="1500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16205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8790</TotalTime>
  <Words>1074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Arab Name Algorithm</vt:lpstr>
      <vt:lpstr>Arab American Population in the US</vt:lpstr>
      <vt:lpstr>Southeast Michigan</vt:lpstr>
      <vt:lpstr>SE MI Reported Ancestry (ACS 2011-2015) </vt:lpstr>
      <vt:lpstr>No Cancer Statistics</vt:lpstr>
      <vt:lpstr>Arab Name Algorithm</vt:lpstr>
      <vt:lpstr>PowerPoint Presentation</vt:lpstr>
      <vt:lpstr>Bibliography  (page 1)</vt:lpstr>
      <vt:lpstr>Bibliography  (page 2)</vt:lpstr>
      <vt:lpstr>Other Linkage Studies &amp; On-Going Projects</vt:lpstr>
      <vt:lpstr>Benefits of Adding Arab Ethnicity Variable to SEER*DMS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click</dc:creator>
  <cp:lastModifiedBy>Vigneau, Fawn</cp:lastModifiedBy>
  <cp:revision>21</cp:revision>
  <dcterms:created xsi:type="dcterms:W3CDTF">2017-03-24T20:12:23Z</dcterms:created>
  <dcterms:modified xsi:type="dcterms:W3CDTF">2019-10-29T17:11:59Z</dcterms:modified>
</cp:coreProperties>
</file>