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827" r:id="rId2"/>
  </p:sldMasterIdLst>
  <p:notesMasterIdLst>
    <p:notesMasterId r:id="rId29"/>
  </p:notesMasterIdLst>
  <p:handoutMasterIdLst>
    <p:handoutMasterId r:id="rId30"/>
  </p:handoutMasterIdLst>
  <p:sldIdLst>
    <p:sldId id="272" r:id="rId3"/>
    <p:sldId id="314" r:id="rId4"/>
    <p:sldId id="329" r:id="rId5"/>
    <p:sldId id="316" r:id="rId6"/>
    <p:sldId id="317" r:id="rId7"/>
    <p:sldId id="330" r:id="rId8"/>
    <p:sldId id="331" r:id="rId9"/>
    <p:sldId id="339" r:id="rId10"/>
    <p:sldId id="318" r:id="rId11"/>
    <p:sldId id="328" r:id="rId12"/>
    <p:sldId id="320" r:id="rId13"/>
    <p:sldId id="332" r:id="rId14"/>
    <p:sldId id="333" r:id="rId15"/>
    <p:sldId id="334" r:id="rId16"/>
    <p:sldId id="335" r:id="rId17"/>
    <p:sldId id="336" r:id="rId18"/>
    <p:sldId id="337" r:id="rId19"/>
    <p:sldId id="338" r:id="rId20"/>
    <p:sldId id="321" r:id="rId21"/>
    <p:sldId id="322" r:id="rId22"/>
    <p:sldId id="323" r:id="rId23"/>
    <p:sldId id="324" r:id="rId24"/>
    <p:sldId id="325" r:id="rId25"/>
    <p:sldId id="326" r:id="rId26"/>
    <p:sldId id="327" r:id="rId27"/>
    <p:sldId id="304"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stillas, Glenn (NIH/NCI) [C]" initials="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7A5"/>
    <a:srgbClr val="FFFFFF"/>
    <a:srgbClr val="000000"/>
    <a:srgbClr val="F9F9F9"/>
    <a:srgbClr val="FBFBFB"/>
    <a:srgbClr val="7F7F7F"/>
    <a:srgbClr val="E8E8E8"/>
    <a:srgbClr val="F2F2F2"/>
    <a:srgbClr val="4C4C4C"/>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93" autoAdjust="0"/>
    <p:restoredTop sz="85939" autoAdjust="0"/>
  </p:normalViewPr>
  <p:slideViewPr>
    <p:cSldViewPr snapToGrid="0" snapToObjects="1">
      <p:cViewPr varScale="1">
        <p:scale>
          <a:sx n="65" d="100"/>
          <a:sy n="65" d="100"/>
        </p:scale>
        <p:origin x="89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000" b="1" dirty="0">
                <a:latin typeface="Verdana" panose="020B0604030504040204" pitchFamily="34" charset="0"/>
                <a:ea typeface="Verdana" panose="020B0604030504040204" pitchFamily="34" charset="0"/>
                <a:cs typeface="Verdana" panose="020B0604030504040204" pitchFamily="34" charset="0"/>
              </a:rPr>
              <a:t>Distance between</a:t>
            </a:r>
            <a:r>
              <a:rPr lang="en-US" sz="2000" b="1" baseline="0" dirty="0">
                <a:latin typeface="Verdana" panose="020B0604030504040204" pitchFamily="34" charset="0"/>
                <a:ea typeface="Verdana" panose="020B0604030504040204" pitchFamily="34" charset="0"/>
                <a:cs typeface="Verdana" panose="020B0604030504040204" pitchFamily="34" charset="0"/>
              </a:rPr>
              <a:t> Anchor</a:t>
            </a:r>
            <a:r>
              <a:rPr lang="en-US" sz="2000" b="1" dirty="0">
                <a:latin typeface="Verdana" panose="020B0604030504040204" pitchFamily="34" charset="0"/>
                <a:ea typeface="Verdana" panose="020B0604030504040204" pitchFamily="34" charset="0"/>
                <a:cs typeface="Verdana" panose="020B0604030504040204" pitchFamily="34" charset="0"/>
              </a:rPr>
              <a:t> and</a:t>
            </a:r>
            <a:r>
              <a:rPr lang="en-US" sz="2000" b="1" baseline="0" dirty="0">
                <a:latin typeface="Verdana" panose="020B0604030504040204" pitchFamily="34" charset="0"/>
                <a:ea typeface="Verdana" panose="020B0604030504040204" pitchFamily="34" charset="0"/>
                <a:cs typeface="Verdana" panose="020B0604030504040204" pitchFamily="34" charset="0"/>
              </a:rPr>
              <a:t> Number</a:t>
            </a:r>
            <a:endParaRPr lang="en-US" sz="2000" b="1"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c:v>
                </c:pt>
              </c:strCache>
            </c:strRef>
          </c:tx>
          <c:spPr>
            <a:solidFill>
              <a:schemeClr val="accent1"/>
            </a:solidFill>
            <a:ln w="25400">
              <a:noFill/>
            </a:ln>
            <a:effectLst/>
          </c:spPr>
          <c:invertIfNegative val="0"/>
          <c:dPt>
            <c:idx val="0"/>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1-258D-4389-8F38-6C06E0D46896}"/>
              </c:ext>
            </c:extLst>
          </c:dPt>
          <c:dPt>
            <c:idx val="1"/>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3-258D-4389-8F38-6C06E0D46896}"/>
              </c:ext>
            </c:extLst>
          </c:dPt>
          <c:dPt>
            <c:idx val="2"/>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5-258D-4389-8F38-6C06E0D46896}"/>
              </c:ext>
            </c:extLst>
          </c:dPt>
          <c:dPt>
            <c:idx val="3"/>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7-258D-4389-8F38-6C06E0D46896}"/>
              </c:ext>
            </c:extLst>
          </c:dPt>
          <c:dPt>
            <c:idx val="4"/>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9-258D-4389-8F38-6C06E0D46896}"/>
              </c:ext>
            </c:extLst>
          </c:dPt>
          <c:dPt>
            <c:idx val="5"/>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B-258D-4389-8F38-6C06E0D46896}"/>
              </c:ext>
            </c:extLst>
          </c:dPt>
          <c:dPt>
            <c:idx val="6"/>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D-258D-4389-8F38-6C06E0D46896}"/>
              </c:ext>
            </c:extLst>
          </c:dPt>
          <c:dPt>
            <c:idx val="7"/>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F-258D-4389-8F38-6C06E0D46896}"/>
              </c:ext>
            </c:extLst>
          </c:dPt>
          <c:cat>
            <c:numRef>
              <c:f>Sheet1!$A$2:$A$17</c:f>
              <c:numCache>
                <c:formatCode>General</c:formatCode>
                <c:ptCount val="16"/>
                <c:pt idx="0">
                  <c:v>-8</c:v>
                </c:pt>
                <c:pt idx="1">
                  <c:v>-7</c:v>
                </c:pt>
                <c:pt idx="2">
                  <c:v>-6</c:v>
                </c:pt>
                <c:pt idx="3">
                  <c:v>-5</c:v>
                </c:pt>
                <c:pt idx="4">
                  <c:v>-4</c:v>
                </c:pt>
                <c:pt idx="5">
                  <c:v>-3</c:v>
                </c:pt>
                <c:pt idx="6">
                  <c:v>-2</c:v>
                </c:pt>
                <c:pt idx="7">
                  <c:v>-1</c:v>
                </c:pt>
                <c:pt idx="8">
                  <c:v>1</c:v>
                </c:pt>
                <c:pt idx="9">
                  <c:v>2</c:v>
                </c:pt>
                <c:pt idx="10">
                  <c:v>3</c:v>
                </c:pt>
                <c:pt idx="11">
                  <c:v>4</c:v>
                </c:pt>
                <c:pt idx="12">
                  <c:v>5</c:v>
                </c:pt>
                <c:pt idx="13">
                  <c:v>6</c:v>
                </c:pt>
                <c:pt idx="14">
                  <c:v>7</c:v>
                </c:pt>
                <c:pt idx="15">
                  <c:v>8</c:v>
                </c:pt>
              </c:numCache>
            </c:numRef>
          </c:cat>
          <c:val>
            <c:numRef>
              <c:f>Sheet1!$B$2:$B$17</c:f>
              <c:numCache>
                <c:formatCode>General</c:formatCode>
                <c:ptCount val="16"/>
                <c:pt idx="0">
                  <c:v>3</c:v>
                </c:pt>
                <c:pt idx="1">
                  <c:v>9</c:v>
                </c:pt>
                <c:pt idx="2">
                  <c:v>14</c:v>
                </c:pt>
                <c:pt idx="3">
                  <c:v>17</c:v>
                </c:pt>
                <c:pt idx="4">
                  <c:v>56</c:v>
                </c:pt>
                <c:pt idx="5">
                  <c:v>117</c:v>
                </c:pt>
                <c:pt idx="6">
                  <c:v>36</c:v>
                </c:pt>
                <c:pt idx="7">
                  <c:v>32</c:v>
                </c:pt>
                <c:pt idx="8">
                  <c:v>784</c:v>
                </c:pt>
                <c:pt idx="9">
                  <c:v>780</c:v>
                </c:pt>
                <c:pt idx="10">
                  <c:v>410</c:v>
                </c:pt>
                <c:pt idx="11">
                  <c:v>186</c:v>
                </c:pt>
                <c:pt idx="12">
                  <c:v>204</c:v>
                </c:pt>
                <c:pt idx="13">
                  <c:v>20</c:v>
                </c:pt>
                <c:pt idx="14">
                  <c:v>6</c:v>
                </c:pt>
                <c:pt idx="15">
                  <c:v>2</c:v>
                </c:pt>
              </c:numCache>
            </c:numRef>
          </c:val>
          <c:extLst xmlns:c16r2="http://schemas.microsoft.com/office/drawing/2015/06/chart">
            <c:ext xmlns:c16="http://schemas.microsoft.com/office/drawing/2014/chart" uri="{C3380CC4-5D6E-409C-BE32-E72D297353CC}">
              <c16:uniqueId val="{00000010-258D-4389-8F38-6C06E0D46896}"/>
            </c:ext>
          </c:extLst>
        </c:ser>
        <c:dLbls>
          <c:showLegendKey val="0"/>
          <c:showVal val="0"/>
          <c:showCatName val="0"/>
          <c:showSerName val="0"/>
          <c:showPercent val="0"/>
          <c:showBubbleSize val="0"/>
        </c:dLbls>
        <c:gapWidth val="150"/>
        <c:axId val="275998376"/>
        <c:axId val="275996808"/>
      </c:barChart>
      <c:catAx>
        <c:axId val="2759983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sz="1800" dirty="0">
                    <a:latin typeface="Verdana" panose="020B0604030504040204" pitchFamily="34" charset="0"/>
                    <a:ea typeface="Verdana" panose="020B0604030504040204" pitchFamily="34" charset="0"/>
                    <a:cs typeface="Verdana" panose="020B0604030504040204" pitchFamily="34" charset="0"/>
                  </a:rPr>
                  <a:t>Tokens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996808"/>
        <c:crosses val="autoZero"/>
        <c:auto val="1"/>
        <c:lblAlgn val="ctr"/>
        <c:lblOffset val="100"/>
        <c:noMultiLvlLbl val="1"/>
      </c:catAx>
      <c:valAx>
        <c:axId val="275996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sz="1800" dirty="0">
                    <a:latin typeface="Verdana" panose="020B0604030504040204" pitchFamily="34" charset="0"/>
                    <a:ea typeface="Verdana" panose="020B0604030504040204" pitchFamily="34" charset="0"/>
                    <a:cs typeface="Verdana" panose="020B0604030504040204" pitchFamily="34" charset="0"/>
                  </a:rPr>
                  <a:t>Number of Measurements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99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2000" b="1" dirty="0">
                <a:latin typeface="Verdana" panose="020B0604030504040204" pitchFamily="34" charset="0"/>
                <a:ea typeface="Verdana" panose="020B0604030504040204" pitchFamily="34" charset="0"/>
                <a:cs typeface="Verdana" panose="020B0604030504040204" pitchFamily="34" charset="0"/>
              </a:rPr>
              <a:t>Distance between</a:t>
            </a:r>
            <a:r>
              <a:rPr lang="en-US" sz="2000" b="1" baseline="0" dirty="0">
                <a:latin typeface="Verdana" panose="020B0604030504040204" pitchFamily="34" charset="0"/>
                <a:ea typeface="Verdana" panose="020B0604030504040204" pitchFamily="34" charset="0"/>
                <a:cs typeface="Verdana" panose="020B0604030504040204" pitchFamily="34" charset="0"/>
              </a:rPr>
              <a:t> Anchor</a:t>
            </a:r>
            <a:r>
              <a:rPr lang="en-US" sz="2000" b="1" dirty="0">
                <a:latin typeface="Verdana" panose="020B0604030504040204" pitchFamily="34" charset="0"/>
                <a:ea typeface="Verdana" panose="020B0604030504040204" pitchFamily="34" charset="0"/>
                <a:cs typeface="Verdana" panose="020B0604030504040204" pitchFamily="34" charset="0"/>
              </a:rPr>
              <a:t> and</a:t>
            </a:r>
            <a:r>
              <a:rPr lang="en-US" sz="2000" b="1" baseline="0" dirty="0">
                <a:latin typeface="Verdana" panose="020B0604030504040204" pitchFamily="34" charset="0"/>
                <a:ea typeface="Verdana" panose="020B0604030504040204" pitchFamily="34" charset="0"/>
                <a:cs typeface="Verdana" panose="020B0604030504040204" pitchFamily="34" charset="0"/>
              </a:rPr>
              <a:t> Number</a:t>
            </a:r>
            <a:endParaRPr lang="en-US" sz="2000" b="1"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c:v>
                </c:pt>
              </c:strCache>
            </c:strRef>
          </c:tx>
          <c:spPr>
            <a:solidFill>
              <a:schemeClr val="accent1"/>
            </a:solidFill>
            <a:ln w="25400">
              <a:noFill/>
            </a:ln>
            <a:effectLst/>
          </c:spPr>
          <c:invertIfNegative val="0"/>
          <c:dPt>
            <c:idx val="0"/>
            <c:invertIfNegative val="0"/>
            <c:bubble3D val="0"/>
            <c:spPr>
              <a:solidFill>
                <a:schemeClr val="accent2">
                  <a:lumMod val="60000"/>
                  <a:lumOff val="40000"/>
                </a:schemeClr>
              </a:solidFill>
              <a:ln w="25400">
                <a:noFill/>
              </a:ln>
              <a:effectLst/>
            </c:spPr>
            <c:extLst xmlns:c16r2="http://schemas.microsoft.com/office/drawing/2015/06/chart">
              <c:ext xmlns:c16="http://schemas.microsoft.com/office/drawing/2014/chart" uri="{C3380CC4-5D6E-409C-BE32-E72D297353CC}">
                <c16:uniqueId val="{00000001-258D-4389-8F38-6C06E0D46896}"/>
              </c:ext>
            </c:extLst>
          </c:dPt>
          <c:dPt>
            <c:idx val="1"/>
            <c:invertIfNegative val="0"/>
            <c:bubble3D val="0"/>
            <c:spPr>
              <a:solidFill>
                <a:schemeClr val="accent2">
                  <a:lumMod val="20000"/>
                  <a:lumOff val="80000"/>
                </a:schemeClr>
              </a:solidFill>
              <a:ln w="25400">
                <a:noFill/>
              </a:ln>
              <a:effectLst/>
            </c:spPr>
            <c:extLst xmlns:c16r2="http://schemas.microsoft.com/office/drawing/2015/06/chart">
              <c:ext xmlns:c16="http://schemas.microsoft.com/office/drawing/2014/chart" uri="{C3380CC4-5D6E-409C-BE32-E72D297353CC}">
                <c16:uniqueId val="{00000003-258D-4389-8F38-6C06E0D46896}"/>
              </c:ext>
            </c:extLst>
          </c:dPt>
          <c:dPt>
            <c:idx val="2"/>
            <c:invertIfNegative val="0"/>
            <c:bubble3D val="0"/>
            <c:spPr>
              <a:solidFill>
                <a:schemeClr val="accent2">
                  <a:lumMod val="20000"/>
                  <a:lumOff val="80000"/>
                </a:schemeClr>
              </a:solidFill>
              <a:ln w="25400">
                <a:noFill/>
              </a:ln>
              <a:effectLst/>
            </c:spPr>
            <c:extLst xmlns:c16r2="http://schemas.microsoft.com/office/drawing/2015/06/chart">
              <c:ext xmlns:c16="http://schemas.microsoft.com/office/drawing/2014/chart" uri="{C3380CC4-5D6E-409C-BE32-E72D297353CC}">
                <c16:uniqueId val="{00000005-258D-4389-8F38-6C06E0D46896}"/>
              </c:ext>
            </c:extLst>
          </c:dPt>
          <c:dPt>
            <c:idx val="3"/>
            <c:invertIfNegative val="0"/>
            <c:bubble3D val="0"/>
            <c:spPr>
              <a:solidFill>
                <a:schemeClr val="accent2">
                  <a:lumMod val="20000"/>
                  <a:lumOff val="80000"/>
                </a:schemeClr>
              </a:solidFill>
              <a:ln w="25400">
                <a:noFill/>
              </a:ln>
              <a:effectLst/>
            </c:spPr>
            <c:extLst xmlns:c16r2="http://schemas.microsoft.com/office/drawing/2015/06/chart">
              <c:ext xmlns:c16="http://schemas.microsoft.com/office/drawing/2014/chart" uri="{C3380CC4-5D6E-409C-BE32-E72D297353CC}">
                <c16:uniqueId val="{00000007-258D-4389-8F38-6C06E0D46896}"/>
              </c:ext>
            </c:extLst>
          </c:dPt>
          <c:dPt>
            <c:idx val="4"/>
            <c:invertIfNegative val="0"/>
            <c:bubble3D val="0"/>
            <c:spPr>
              <a:solidFill>
                <a:schemeClr val="accent2">
                  <a:lumMod val="20000"/>
                  <a:lumOff val="80000"/>
                </a:schemeClr>
              </a:solidFill>
              <a:ln w="25400">
                <a:noFill/>
              </a:ln>
              <a:effectLst/>
            </c:spPr>
            <c:extLst xmlns:c16r2="http://schemas.microsoft.com/office/drawing/2015/06/chart">
              <c:ext xmlns:c16="http://schemas.microsoft.com/office/drawing/2014/chart" uri="{C3380CC4-5D6E-409C-BE32-E72D297353CC}">
                <c16:uniqueId val="{00000009-258D-4389-8F38-6C06E0D46896}"/>
              </c:ext>
            </c:extLst>
          </c:dPt>
          <c:dPt>
            <c:idx val="5"/>
            <c:invertIfNegative val="0"/>
            <c:bubble3D val="0"/>
            <c:spPr>
              <a:solidFill>
                <a:schemeClr val="accent2">
                  <a:lumMod val="20000"/>
                  <a:lumOff val="80000"/>
                </a:schemeClr>
              </a:solidFill>
              <a:ln w="25400">
                <a:noFill/>
              </a:ln>
              <a:effectLst/>
            </c:spPr>
            <c:extLst xmlns:c16r2="http://schemas.microsoft.com/office/drawing/2015/06/chart">
              <c:ext xmlns:c16="http://schemas.microsoft.com/office/drawing/2014/chart" uri="{C3380CC4-5D6E-409C-BE32-E72D297353CC}">
                <c16:uniqueId val="{0000000B-258D-4389-8F38-6C06E0D46896}"/>
              </c:ext>
            </c:extLst>
          </c:dPt>
          <c:dPt>
            <c:idx val="6"/>
            <c:invertIfNegative val="0"/>
            <c:bubble3D val="0"/>
            <c:spPr>
              <a:solidFill>
                <a:schemeClr val="accent2">
                  <a:lumMod val="20000"/>
                  <a:lumOff val="80000"/>
                </a:schemeClr>
              </a:solidFill>
              <a:ln w="25400">
                <a:noFill/>
              </a:ln>
              <a:effectLst/>
            </c:spPr>
            <c:extLst xmlns:c16r2="http://schemas.microsoft.com/office/drawing/2015/06/chart">
              <c:ext xmlns:c16="http://schemas.microsoft.com/office/drawing/2014/chart" uri="{C3380CC4-5D6E-409C-BE32-E72D297353CC}">
                <c16:uniqueId val="{0000000D-258D-4389-8F38-6C06E0D46896}"/>
              </c:ext>
            </c:extLst>
          </c:dPt>
          <c:dPt>
            <c:idx val="7"/>
            <c:invertIfNegative val="0"/>
            <c:bubble3D val="0"/>
            <c:spPr>
              <a:solidFill>
                <a:schemeClr val="accent2">
                  <a:lumMod val="20000"/>
                  <a:lumOff val="80000"/>
                </a:schemeClr>
              </a:solidFill>
              <a:ln w="25400">
                <a:noFill/>
              </a:ln>
              <a:effectLst/>
            </c:spPr>
            <c:extLst xmlns:c16r2="http://schemas.microsoft.com/office/drawing/2015/06/chart">
              <c:ext xmlns:c16="http://schemas.microsoft.com/office/drawing/2014/chart" uri="{C3380CC4-5D6E-409C-BE32-E72D297353CC}">
                <c16:uniqueId val="{0000000F-258D-4389-8F38-6C06E0D46896}"/>
              </c:ext>
            </c:extLst>
          </c:dPt>
          <c:dPt>
            <c:idx val="8"/>
            <c:invertIfNegative val="0"/>
            <c:bubble3D val="0"/>
            <c:spPr>
              <a:solidFill>
                <a:schemeClr val="accent5">
                  <a:lumMod val="20000"/>
                  <a:lumOff val="80000"/>
                </a:schemeClr>
              </a:solidFill>
              <a:ln w="25400">
                <a:noFill/>
              </a:ln>
              <a:effectLst/>
            </c:spPr>
            <c:extLst xmlns:c16r2="http://schemas.microsoft.com/office/drawing/2015/06/chart">
              <c:ext xmlns:c16="http://schemas.microsoft.com/office/drawing/2014/chart" uri="{C3380CC4-5D6E-409C-BE32-E72D297353CC}">
                <c16:uniqueId val="{00000011-96EC-4278-9ED5-645A3139F178}"/>
              </c:ext>
            </c:extLst>
          </c:dPt>
          <c:dPt>
            <c:idx val="9"/>
            <c:invertIfNegative val="0"/>
            <c:bubble3D val="0"/>
            <c:spPr>
              <a:solidFill>
                <a:schemeClr val="accent5">
                  <a:lumMod val="20000"/>
                  <a:lumOff val="80000"/>
                </a:schemeClr>
              </a:solidFill>
              <a:ln w="25400">
                <a:noFill/>
              </a:ln>
              <a:effectLst/>
            </c:spPr>
            <c:extLst xmlns:c16r2="http://schemas.microsoft.com/office/drawing/2015/06/chart">
              <c:ext xmlns:c16="http://schemas.microsoft.com/office/drawing/2014/chart" uri="{C3380CC4-5D6E-409C-BE32-E72D297353CC}">
                <c16:uniqueId val="{00000013-96EC-4278-9ED5-645A3139F178}"/>
              </c:ext>
            </c:extLst>
          </c:dPt>
          <c:dPt>
            <c:idx val="10"/>
            <c:invertIfNegative val="0"/>
            <c:bubble3D val="0"/>
            <c:spPr>
              <a:solidFill>
                <a:schemeClr val="accent5">
                  <a:lumMod val="20000"/>
                  <a:lumOff val="80000"/>
                </a:schemeClr>
              </a:solidFill>
              <a:ln w="25400">
                <a:noFill/>
              </a:ln>
              <a:effectLst/>
            </c:spPr>
            <c:extLst xmlns:c16r2="http://schemas.microsoft.com/office/drawing/2015/06/chart">
              <c:ext xmlns:c16="http://schemas.microsoft.com/office/drawing/2014/chart" uri="{C3380CC4-5D6E-409C-BE32-E72D297353CC}">
                <c16:uniqueId val="{00000015-96EC-4278-9ED5-645A3139F178}"/>
              </c:ext>
            </c:extLst>
          </c:dPt>
          <c:dPt>
            <c:idx val="11"/>
            <c:invertIfNegative val="0"/>
            <c:bubble3D val="0"/>
            <c:spPr>
              <a:solidFill>
                <a:schemeClr val="accent5">
                  <a:lumMod val="20000"/>
                  <a:lumOff val="80000"/>
                </a:schemeClr>
              </a:solidFill>
              <a:ln w="25400">
                <a:noFill/>
              </a:ln>
              <a:effectLst/>
            </c:spPr>
            <c:extLst xmlns:c16r2="http://schemas.microsoft.com/office/drawing/2015/06/chart">
              <c:ext xmlns:c16="http://schemas.microsoft.com/office/drawing/2014/chart" uri="{C3380CC4-5D6E-409C-BE32-E72D297353CC}">
                <c16:uniqueId val="{00000017-96EC-4278-9ED5-645A3139F178}"/>
              </c:ext>
            </c:extLst>
          </c:dPt>
          <c:dPt>
            <c:idx val="12"/>
            <c:invertIfNegative val="0"/>
            <c:bubble3D val="0"/>
            <c:spPr>
              <a:solidFill>
                <a:schemeClr val="accent5">
                  <a:lumMod val="20000"/>
                  <a:lumOff val="80000"/>
                </a:schemeClr>
              </a:solidFill>
              <a:ln w="25400">
                <a:noFill/>
              </a:ln>
              <a:effectLst/>
            </c:spPr>
            <c:extLst xmlns:c16r2="http://schemas.microsoft.com/office/drawing/2015/06/chart">
              <c:ext xmlns:c16="http://schemas.microsoft.com/office/drawing/2014/chart" uri="{C3380CC4-5D6E-409C-BE32-E72D297353CC}">
                <c16:uniqueId val="{00000019-96EC-4278-9ED5-645A3139F178}"/>
              </c:ext>
            </c:extLst>
          </c:dPt>
          <c:dPt>
            <c:idx val="13"/>
            <c:invertIfNegative val="0"/>
            <c:bubble3D val="0"/>
            <c:spPr>
              <a:solidFill>
                <a:schemeClr val="accent5">
                  <a:lumMod val="20000"/>
                  <a:lumOff val="80000"/>
                </a:schemeClr>
              </a:solidFill>
              <a:ln w="25400">
                <a:noFill/>
              </a:ln>
              <a:effectLst/>
            </c:spPr>
            <c:extLst xmlns:c16r2="http://schemas.microsoft.com/office/drawing/2015/06/chart">
              <c:ext xmlns:c16="http://schemas.microsoft.com/office/drawing/2014/chart" uri="{C3380CC4-5D6E-409C-BE32-E72D297353CC}">
                <c16:uniqueId val="{0000001B-96EC-4278-9ED5-645A3139F178}"/>
              </c:ext>
            </c:extLst>
          </c:dPt>
          <c:dPt>
            <c:idx val="14"/>
            <c:invertIfNegative val="0"/>
            <c:bubble3D val="0"/>
            <c:spPr>
              <a:solidFill>
                <a:schemeClr val="accent5">
                  <a:lumMod val="20000"/>
                  <a:lumOff val="80000"/>
                </a:schemeClr>
              </a:solidFill>
              <a:ln w="25400">
                <a:noFill/>
              </a:ln>
              <a:effectLst/>
            </c:spPr>
            <c:extLst xmlns:c16r2="http://schemas.microsoft.com/office/drawing/2015/06/chart">
              <c:ext xmlns:c16="http://schemas.microsoft.com/office/drawing/2014/chart" uri="{C3380CC4-5D6E-409C-BE32-E72D297353CC}">
                <c16:uniqueId val="{0000001D-96EC-4278-9ED5-645A3139F178}"/>
              </c:ext>
            </c:extLst>
          </c:dPt>
          <c:cat>
            <c:numRef>
              <c:f>Sheet1!$A$2:$A$17</c:f>
              <c:numCache>
                <c:formatCode>General</c:formatCode>
                <c:ptCount val="16"/>
                <c:pt idx="0">
                  <c:v>-8</c:v>
                </c:pt>
                <c:pt idx="1">
                  <c:v>-7</c:v>
                </c:pt>
                <c:pt idx="2">
                  <c:v>-6</c:v>
                </c:pt>
                <c:pt idx="3">
                  <c:v>-5</c:v>
                </c:pt>
                <c:pt idx="4">
                  <c:v>-4</c:v>
                </c:pt>
                <c:pt idx="5">
                  <c:v>-3</c:v>
                </c:pt>
                <c:pt idx="6">
                  <c:v>-2</c:v>
                </c:pt>
                <c:pt idx="7">
                  <c:v>-1</c:v>
                </c:pt>
                <c:pt idx="8">
                  <c:v>1</c:v>
                </c:pt>
                <c:pt idx="9">
                  <c:v>2</c:v>
                </c:pt>
                <c:pt idx="10">
                  <c:v>3</c:v>
                </c:pt>
                <c:pt idx="11">
                  <c:v>4</c:v>
                </c:pt>
                <c:pt idx="12">
                  <c:v>5</c:v>
                </c:pt>
                <c:pt idx="13">
                  <c:v>6</c:v>
                </c:pt>
                <c:pt idx="14">
                  <c:v>7</c:v>
                </c:pt>
                <c:pt idx="15">
                  <c:v>8</c:v>
                </c:pt>
              </c:numCache>
            </c:numRef>
          </c:cat>
          <c:val>
            <c:numRef>
              <c:f>Sheet1!$B$2:$B$17</c:f>
              <c:numCache>
                <c:formatCode>General</c:formatCode>
                <c:ptCount val="16"/>
                <c:pt idx="0">
                  <c:v>3</c:v>
                </c:pt>
                <c:pt idx="1">
                  <c:v>9</c:v>
                </c:pt>
                <c:pt idx="2">
                  <c:v>14</c:v>
                </c:pt>
                <c:pt idx="3">
                  <c:v>17</c:v>
                </c:pt>
                <c:pt idx="4">
                  <c:v>56</c:v>
                </c:pt>
                <c:pt idx="5">
                  <c:v>117</c:v>
                </c:pt>
                <c:pt idx="6">
                  <c:v>36</c:v>
                </c:pt>
                <c:pt idx="7">
                  <c:v>32</c:v>
                </c:pt>
                <c:pt idx="8">
                  <c:v>784</c:v>
                </c:pt>
                <c:pt idx="9">
                  <c:v>780</c:v>
                </c:pt>
                <c:pt idx="10">
                  <c:v>410</c:v>
                </c:pt>
                <c:pt idx="11">
                  <c:v>186</c:v>
                </c:pt>
                <c:pt idx="12">
                  <c:v>204</c:v>
                </c:pt>
                <c:pt idx="13">
                  <c:v>20</c:v>
                </c:pt>
                <c:pt idx="14">
                  <c:v>6</c:v>
                </c:pt>
                <c:pt idx="15">
                  <c:v>2</c:v>
                </c:pt>
              </c:numCache>
            </c:numRef>
          </c:val>
          <c:extLst xmlns:c16r2="http://schemas.microsoft.com/office/drawing/2015/06/chart">
            <c:ext xmlns:c16="http://schemas.microsoft.com/office/drawing/2014/chart" uri="{C3380CC4-5D6E-409C-BE32-E72D297353CC}">
              <c16:uniqueId val="{00000010-258D-4389-8F38-6C06E0D46896}"/>
            </c:ext>
          </c:extLst>
        </c:ser>
        <c:dLbls>
          <c:showLegendKey val="0"/>
          <c:showVal val="0"/>
          <c:showCatName val="0"/>
          <c:showSerName val="0"/>
          <c:showPercent val="0"/>
          <c:showBubbleSize val="0"/>
        </c:dLbls>
        <c:gapWidth val="150"/>
        <c:axId val="275999944"/>
        <c:axId val="276000336"/>
      </c:barChart>
      <c:catAx>
        <c:axId val="275999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sz="1800" dirty="0">
                    <a:latin typeface="Verdana" panose="020B0604030504040204" pitchFamily="34" charset="0"/>
                    <a:ea typeface="Verdana" panose="020B0604030504040204" pitchFamily="34" charset="0"/>
                    <a:cs typeface="Verdana" panose="020B0604030504040204" pitchFamily="34" charset="0"/>
                  </a:rPr>
                  <a:t>Tokens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6000336"/>
        <c:crosses val="autoZero"/>
        <c:auto val="1"/>
        <c:lblAlgn val="ctr"/>
        <c:lblOffset val="100"/>
        <c:noMultiLvlLbl val="1"/>
      </c:catAx>
      <c:valAx>
        <c:axId val="276000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sz="1800" dirty="0">
                    <a:latin typeface="Verdana" panose="020B0604030504040204" pitchFamily="34" charset="0"/>
                    <a:ea typeface="Verdana" panose="020B0604030504040204" pitchFamily="34" charset="0"/>
                    <a:cs typeface="Verdana" panose="020B0604030504040204" pitchFamily="34" charset="0"/>
                  </a:rPr>
                  <a:t>Number of Measurements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999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6-06T12:18:51.606" idx="1">
    <p:pos x="10" y="10"/>
    <p:text>Have Clara introduce slides 3 to 5?</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9F3A4-7CE6-7D4B-82F4-AAB0A89D24A0}" type="datetimeFigureOut">
              <a:rPr lang="en-US" smtClean="0"/>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896F55-051E-5448-B8E8-A0AA6DBFC1A7}"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7E79A-386B-3949-83DC-43D056CBF148}" type="slidenum">
              <a:rPr lang="en-US" smtClean="0"/>
              <a:t>‹#›</a:t>
            </a:fld>
            <a:endParaRPr lang="en-US"/>
          </a:p>
        </p:txBody>
      </p:sp>
    </p:spTree>
    <p:extLst>
      <p:ext uri="{BB962C8B-B14F-4D97-AF65-F5344CB8AC3E}">
        <p14:creationId xmlns:p14="http://schemas.microsoft.com/office/powerpoint/2010/main" val="6180037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Selection Criteria</a:t>
            </a:r>
            <a:r>
              <a:rPr lang="en-US" b="1" baseline="0" dirty="0"/>
              <a:t> 1 of 2:</a:t>
            </a:r>
            <a:endParaRPr lang="en-US" b="1" dirty="0"/>
          </a:p>
          <a:p>
            <a:pPr lvl="1"/>
            <a:r>
              <a:rPr lang="en-US" dirty="0"/>
              <a:t>SEER Reportable</a:t>
            </a:r>
          </a:p>
          <a:p>
            <a:pPr lvl="1"/>
            <a:r>
              <a:rPr lang="en-US" dirty="0"/>
              <a:t>Exclude death certificates</a:t>
            </a:r>
          </a:p>
          <a:p>
            <a:pPr lvl="1"/>
            <a:r>
              <a:rPr lang="en-US" dirty="0"/>
              <a:t>Time: Diagnosis from 2010 to 2014</a:t>
            </a:r>
          </a:p>
        </p:txBody>
      </p:sp>
      <p:sp>
        <p:nvSpPr>
          <p:cNvPr id="4" name="Slide Number Placeholder 3"/>
          <p:cNvSpPr>
            <a:spLocks noGrp="1"/>
          </p:cNvSpPr>
          <p:nvPr>
            <p:ph type="sldNum" sz="quarter" idx="10"/>
          </p:nvPr>
        </p:nvSpPr>
        <p:spPr/>
        <p:txBody>
          <a:bodyPr/>
          <a:lstStyle/>
          <a:p>
            <a:fld id="{DFA439D6-A1D6-40A4-BAD9-8F294494F357}" type="slidenum">
              <a:rPr lang="en-US" smtClean="0"/>
              <a:t>6</a:t>
            </a:fld>
            <a:endParaRPr lang="en-US"/>
          </a:p>
        </p:txBody>
      </p:sp>
    </p:spTree>
    <p:extLst>
      <p:ext uri="{BB962C8B-B14F-4D97-AF65-F5344CB8AC3E}">
        <p14:creationId xmlns:p14="http://schemas.microsoft.com/office/powerpoint/2010/main" val="2897419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Recall cost for small increase in precision is great</a:t>
            </a:r>
          </a:p>
          <a:p>
            <a:r>
              <a:rPr lang="en-US" sz="1200" kern="1200" dirty="0">
                <a:solidFill>
                  <a:schemeClr val="tx1"/>
                </a:solidFill>
                <a:effectLst/>
                <a:latin typeface="+mn-lt"/>
                <a:ea typeface="+mn-ea"/>
                <a:cs typeface="+mn-cs"/>
              </a:rPr>
              <a:t>Next focus on improving Recall</a:t>
            </a:r>
          </a:p>
        </p:txBody>
      </p:sp>
      <p:sp>
        <p:nvSpPr>
          <p:cNvPr id="4" name="Slide Number Placeholder 3"/>
          <p:cNvSpPr>
            <a:spLocks noGrp="1"/>
          </p:cNvSpPr>
          <p:nvPr>
            <p:ph type="sldNum" sz="quarter" idx="10"/>
          </p:nvPr>
        </p:nvSpPr>
        <p:spPr/>
        <p:txBody>
          <a:bodyPr/>
          <a:lstStyle/>
          <a:p>
            <a:fld id="{DFA439D6-A1D6-40A4-BAD9-8F294494F357}" type="slidenum">
              <a:rPr lang="en-US" smtClean="0"/>
              <a:t>17</a:t>
            </a:fld>
            <a:endParaRPr lang="en-US"/>
          </a:p>
        </p:txBody>
      </p:sp>
    </p:spTree>
    <p:extLst>
      <p:ext uri="{BB962C8B-B14F-4D97-AF65-F5344CB8AC3E}">
        <p14:creationId xmlns:p14="http://schemas.microsoft.com/office/powerpoint/2010/main" val="368763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numeric measurements occurred immediately after the anchor term “Breslow”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anchor terms include: ‘[melanoma tumor] thickness’, ‘[tumor] depth’, ‘[melanoma tumor] invasion’ </a:t>
            </a:r>
          </a:p>
        </p:txBody>
      </p:sp>
      <p:sp>
        <p:nvSpPr>
          <p:cNvPr id="4" name="Slide Number Placeholder 3"/>
          <p:cNvSpPr>
            <a:spLocks noGrp="1"/>
          </p:cNvSpPr>
          <p:nvPr>
            <p:ph type="sldNum" sz="quarter" idx="10"/>
          </p:nvPr>
        </p:nvSpPr>
        <p:spPr/>
        <p:txBody>
          <a:bodyPr/>
          <a:lstStyle/>
          <a:p>
            <a:fld id="{DFA439D6-A1D6-40A4-BAD9-8F294494F357}" type="slidenum">
              <a:rPr lang="en-US" smtClean="0"/>
              <a:t>18</a:t>
            </a:fld>
            <a:endParaRPr lang="en-US"/>
          </a:p>
        </p:txBody>
      </p:sp>
    </p:spTree>
    <p:extLst>
      <p:ext uri="{BB962C8B-B14F-4D97-AF65-F5344CB8AC3E}">
        <p14:creationId xmlns:p14="http://schemas.microsoft.com/office/powerpoint/2010/main" val="69400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Selection Criteria 2 of 2:</a:t>
            </a:r>
          </a:p>
          <a:p>
            <a:r>
              <a:rPr lang="en-US" sz="1200" kern="1200" dirty="0">
                <a:solidFill>
                  <a:schemeClr val="tx1"/>
                </a:solidFill>
                <a:effectLst/>
                <a:latin typeface="+mn-lt"/>
                <a:ea typeface="+mn-ea"/>
                <a:cs typeface="+mn-cs"/>
              </a:rPr>
              <a:t>Behavior = 3</a:t>
            </a:r>
          </a:p>
          <a:p>
            <a:pPr lvl="0"/>
            <a:r>
              <a:rPr lang="en-US" sz="1200" kern="1200" dirty="0">
                <a:solidFill>
                  <a:schemeClr val="tx1"/>
                </a:solidFill>
                <a:effectLst/>
                <a:latin typeface="+mn-lt"/>
                <a:ea typeface="+mn-ea"/>
                <a:cs typeface="+mn-cs"/>
              </a:rPr>
              <a:t>Defined as “3 = Malignant, Primary Site”</a:t>
            </a:r>
          </a:p>
          <a:p>
            <a:r>
              <a:rPr lang="en-US" sz="1200" kern="1200" dirty="0">
                <a:solidFill>
                  <a:schemeClr val="tx1"/>
                </a:solidFill>
                <a:effectLst/>
                <a:latin typeface="+mn-lt"/>
                <a:ea typeface="+mn-ea"/>
                <a:cs typeface="+mn-cs"/>
              </a:rPr>
              <a:t>Primary Site = C44.x </a:t>
            </a:r>
          </a:p>
          <a:p>
            <a:r>
              <a:rPr lang="en-US" sz="1200" kern="1200" dirty="0">
                <a:solidFill>
                  <a:schemeClr val="tx1"/>
                </a:solidFill>
                <a:effectLst/>
                <a:latin typeface="+mn-lt"/>
                <a:ea typeface="+mn-ea"/>
                <a:cs typeface="+mn-cs"/>
              </a:rPr>
              <a:t>Histology = 8720 – 8790</a:t>
            </a:r>
          </a:p>
          <a:p>
            <a:pPr lvl="0"/>
            <a:r>
              <a:rPr lang="en-US" sz="1200" kern="1200" dirty="0">
                <a:solidFill>
                  <a:schemeClr val="tx1"/>
                </a:solidFill>
                <a:effectLst/>
                <a:latin typeface="+mn-lt"/>
                <a:ea typeface="+mn-ea"/>
                <a:cs typeface="+mn-cs"/>
              </a:rPr>
              <a:t>Nodular melanoma (C44._)</a:t>
            </a:r>
          </a:p>
          <a:p>
            <a:pPr lvl="0"/>
            <a:r>
              <a:rPr lang="en-US" sz="1200" kern="1200" dirty="0" err="1">
                <a:solidFill>
                  <a:schemeClr val="tx1"/>
                </a:solidFill>
                <a:effectLst/>
                <a:latin typeface="+mn-lt"/>
                <a:ea typeface="+mn-ea"/>
                <a:cs typeface="+mn-cs"/>
              </a:rPr>
              <a:t>Amelanotic</a:t>
            </a:r>
            <a:r>
              <a:rPr lang="en-US" sz="1200" kern="1200" dirty="0">
                <a:solidFill>
                  <a:schemeClr val="tx1"/>
                </a:solidFill>
                <a:effectLst/>
                <a:latin typeface="+mn-lt"/>
                <a:ea typeface="+mn-ea"/>
                <a:cs typeface="+mn-cs"/>
              </a:rPr>
              <a:t> melanoma (C44._)</a:t>
            </a:r>
          </a:p>
          <a:p>
            <a:pPr lvl="0"/>
            <a:r>
              <a:rPr lang="en-US" sz="1200" kern="1200" dirty="0">
                <a:solidFill>
                  <a:schemeClr val="tx1"/>
                </a:solidFill>
                <a:effectLst/>
                <a:latin typeface="+mn-lt"/>
                <a:ea typeface="+mn-ea"/>
                <a:cs typeface="+mn-cs"/>
              </a:rPr>
              <a:t>Malignant melanoma, NOS (C44.0_)</a:t>
            </a:r>
          </a:p>
          <a:p>
            <a:pPr lvl="0"/>
            <a:r>
              <a:rPr lang="en-US" sz="1200" kern="1200" dirty="0">
                <a:solidFill>
                  <a:schemeClr val="tx1"/>
                </a:solidFill>
                <a:effectLst/>
                <a:latin typeface="+mn-lt"/>
                <a:ea typeface="+mn-ea"/>
                <a:cs typeface="+mn-cs"/>
              </a:rPr>
              <a:t>Balloon cell melanoma (C44._)</a:t>
            </a:r>
          </a:p>
          <a:p>
            <a:pPr lvl="0"/>
            <a:r>
              <a:rPr lang="en-US" sz="1200" kern="1200" dirty="0">
                <a:solidFill>
                  <a:schemeClr val="tx1"/>
                </a:solidFill>
                <a:effectLst/>
                <a:latin typeface="+mn-lt"/>
                <a:ea typeface="+mn-ea"/>
                <a:cs typeface="+mn-cs"/>
              </a:rPr>
              <a:t>Malignant melanoma, regressing (C44._)</a:t>
            </a:r>
          </a:p>
          <a:p>
            <a:pPr lvl="0"/>
            <a:r>
              <a:rPr lang="en-US" sz="1200" kern="1200" dirty="0">
                <a:solidFill>
                  <a:schemeClr val="tx1"/>
                </a:solidFill>
                <a:effectLst/>
                <a:latin typeface="+mn-lt"/>
                <a:ea typeface="+mn-ea"/>
                <a:cs typeface="+mn-cs"/>
              </a:rPr>
              <a:t>Dysplastic nevus, malignant (C44._)</a:t>
            </a:r>
          </a:p>
          <a:p>
            <a:pPr lvl="0"/>
            <a:r>
              <a:rPr lang="en-US" sz="1200" kern="1200" dirty="0" err="1">
                <a:solidFill>
                  <a:schemeClr val="tx1"/>
                </a:solidFill>
                <a:effectLst/>
                <a:latin typeface="+mn-lt"/>
                <a:ea typeface="+mn-ea"/>
                <a:cs typeface="+mn-cs"/>
              </a:rPr>
              <a:t>Lentigo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maligna</a:t>
            </a:r>
            <a:r>
              <a:rPr lang="en-US" sz="1200" kern="1200" dirty="0">
                <a:solidFill>
                  <a:schemeClr val="tx1"/>
                </a:solidFill>
                <a:effectLst/>
                <a:latin typeface="+mn-lt"/>
                <a:ea typeface="+mn-ea"/>
                <a:cs typeface="+mn-cs"/>
              </a:rPr>
              <a:t> melanoma (C44._)</a:t>
            </a:r>
          </a:p>
          <a:p>
            <a:pPr lvl="0"/>
            <a:r>
              <a:rPr lang="en-US" sz="1200" kern="1200" dirty="0">
                <a:solidFill>
                  <a:schemeClr val="tx1"/>
                </a:solidFill>
                <a:effectLst/>
                <a:latin typeface="+mn-lt"/>
                <a:ea typeface="+mn-ea"/>
                <a:cs typeface="+mn-cs"/>
              </a:rPr>
              <a:t>Superficial spreading melanoma (C44._)</a:t>
            </a:r>
          </a:p>
          <a:p>
            <a:pPr lvl="0"/>
            <a:r>
              <a:rPr lang="en-US" sz="1200" kern="1200" dirty="0">
                <a:solidFill>
                  <a:schemeClr val="tx1"/>
                </a:solidFill>
                <a:effectLst/>
                <a:latin typeface="+mn-lt"/>
                <a:ea typeface="+mn-ea"/>
                <a:cs typeface="+mn-cs"/>
              </a:rPr>
              <a:t>Desmoplastic melanoma, malignant (C44._)</a:t>
            </a:r>
          </a:p>
          <a:p>
            <a:pPr lvl="0"/>
            <a:r>
              <a:rPr lang="en-US" sz="1200" kern="1200" dirty="0">
                <a:solidFill>
                  <a:schemeClr val="tx1"/>
                </a:solidFill>
                <a:effectLst/>
                <a:latin typeface="+mn-lt"/>
                <a:ea typeface="+mn-ea"/>
                <a:cs typeface="+mn-cs"/>
              </a:rPr>
              <a:t>Mucosal lentiginous melanoma (C44._)</a:t>
            </a:r>
          </a:p>
          <a:p>
            <a:pPr lvl="0"/>
            <a:r>
              <a:rPr lang="en-US" sz="1200" kern="1200" dirty="0">
                <a:solidFill>
                  <a:schemeClr val="tx1"/>
                </a:solidFill>
                <a:effectLst/>
                <a:latin typeface="+mn-lt"/>
                <a:ea typeface="+mn-ea"/>
                <a:cs typeface="+mn-cs"/>
              </a:rPr>
              <a:t>Epithelioid cell melanoma (C44._)</a:t>
            </a:r>
          </a:p>
          <a:p>
            <a:pPr lvl="0"/>
            <a:r>
              <a:rPr lang="en-US" sz="1200" kern="1200" dirty="0">
                <a:solidFill>
                  <a:schemeClr val="tx1"/>
                </a:solidFill>
                <a:effectLst/>
                <a:latin typeface="+mn-lt"/>
                <a:ea typeface="+mn-ea"/>
                <a:cs typeface="+mn-cs"/>
              </a:rPr>
              <a:t>Blue nevus, malignant (C44._)</a:t>
            </a:r>
          </a:p>
          <a:p>
            <a:pPr lvl="0"/>
            <a:r>
              <a:rPr lang="pt-BR" sz="1200" kern="1200" dirty="0" err="1">
                <a:solidFill>
                  <a:schemeClr val="tx1"/>
                </a:solidFill>
                <a:effectLst/>
                <a:latin typeface="+mn-lt"/>
                <a:ea typeface="+mn-ea"/>
                <a:cs typeface="+mn-cs"/>
              </a:rPr>
              <a:t>Spindle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cell</a:t>
            </a:r>
            <a:r>
              <a:rPr lang="pt-BR" sz="1200" kern="1200" dirty="0">
                <a:solidFill>
                  <a:schemeClr val="tx1"/>
                </a:solidFill>
                <a:effectLst/>
                <a:latin typeface="+mn-lt"/>
                <a:ea typeface="+mn-ea"/>
                <a:cs typeface="+mn-cs"/>
              </a:rPr>
              <a:t> melanoma, NOS (C44._)</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Cellular blue nevus, malignant (C44._)</a:t>
            </a:r>
          </a:p>
          <a:p>
            <a:pPr lvl="0"/>
            <a:r>
              <a:rPr lang="en-US" sz="1200" kern="1200" dirty="0">
                <a:solidFill>
                  <a:schemeClr val="tx1"/>
                </a:solidFill>
                <a:effectLst/>
                <a:latin typeface="+mn-lt"/>
                <a:ea typeface="+mn-ea"/>
                <a:cs typeface="+mn-cs"/>
              </a:rPr>
              <a:t>Malignant melanoma in junctional nevus (C44._)</a:t>
            </a:r>
          </a:p>
          <a:p>
            <a:pPr lvl="0"/>
            <a:r>
              <a:rPr lang="en-US" sz="1200" kern="1200" dirty="0">
                <a:solidFill>
                  <a:schemeClr val="tx1"/>
                </a:solidFill>
                <a:effectLst/>
                <a:latin typeface="+mn-lt"/>
                <a:ea typeface="+mn-ea"/>
                <a:cs typeface="+mn-cs"/>
              </a:rPr>
              <a:t>Malignant melanoma in precancerous melanosis (C44._)</a:t>
            </a:r>
          </a:p>
          <a:p>
            <a:pPr lvl="0"/>
            <a:r>
              <a:rPr lang="fr-FR" sz="1200" kern="1200" dirty="0" err="1">
                <a:solidFill>
                  <a:schemeClr val="tx1"/>
                </a:solidFill>
                <a:effectLst/>
                <a:latin typeface="+mn-lt"/>
                <a:ea typeface="+mn-ea"/>
                <a:cs typeface="+mn-cs"/>
              </a:rPr>
              <a:t>Acral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lentiginous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melanoma</a:t>
            </a:r>
            <a:r>
              <a:rPr lang="fr-FR" sz="1200" kern="1200" dirty="0">
                <a:solidFill>
                  <a:schemeClr val="tx1"/>
                </a:solidFill>
                <a:effectLst/>
                <a:latin typeface="+mn-lt"/>
                <a:ea typeface="+mn-ea"/>
                <a:cs typeface="+mn-cs"/>
              </a:rPr>
              <a:t>, in </a:t>
            </a:r>
            <a:r>
              <a:rPr lang="fr-FR" sz="1200" kern="1200" dirty="0" err="1">
                <a:solidFill>
                  <a:schemeClr val="tx1"/>
                </a:solidFill>
                <a:effectLst/>
                <a:latin typeface="+mn-lt"/>
                <a:ea typeface="+mn-ea"/>
                <a:cs typeface="+mn-cs"/>
              </a:rPr>
              <a:t>malignant</a:t>
            </a:r>
            <a:r>
              <a:rPr lang="fr-FR" sz="1200" kern="1200" dirty="0">
                <a:solidFill>
                  <a:schemeClr val="tx1"/>
                </a:solidFill>
                <a:effectLst/>
                <a:latin typeface="+mn-lt"/>
                <a:ea typeface="+mn-ea"/>
                <a:cs typeface="+mn-cs"/>
              </a:rPr>
              <a:t> (C44._)</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Malignant melanoma in giant pigmented nevus (C44._)</a:t>
            </a:r>
          </a:p>
          <a:p>
            <a:pPr lvl="0"/>
            <a:r>
              <a:rPr lang="en-US" sz="1200" kern="1200" dirty="0">
                <a:solidFill>
                  <a:schemeClr val="tx1"/>
                </a:solidFill>
                <a:effectLst/>
                <a:latin typeface="+mn-lt"/>
                <a:ea typeface="+mn-ea"/>
                <a:cs typeface="+mn-cs"/>
              </a:rPr>
              <a:t>Mixed epithelioid and spindle cell melanoma (C44._) </a:t>
            </a:r>
          </a:p>
        </p:txBody>
      </p:sp>
      <p:sp>
        <p:nvSpPr>
          <p:cNvPr id="4" name="Slide Number Placeholder 3"/>
          <p:cNvSpPr>
            <a:spLocks noGrp="1"/>
          </p:cNvSpPr>
          <p:nvPr>
            <p:ph type="sldNum" sz="quarter" idx="10"/>
          </p:nvPr>
        </p:nvSpPr>
        <p:spPr/>
        <p:txBody>
          <a:bodyPr/>
          <a:lstStyle/>
          <a:p>
            <a:fld id="{DFA439D6-A1D6-40A4-BAD9-8F294494F357}" type="slidenum">
              <a:rPr lang="en-US" smtClean="0"/>
              <a:t>7</a:t>
            </a:fld>
            <a:endParaRPr lang="en-US"/>
          </a:p>
        </p:txBody>
      </p:sp>
    </p:spTree>
    <p:extLst>
      <p:ext uri="{BB962C8B-B14F-4D97-AF65-F5344CB8AC3E}">
        <p14:creationId xmlns:p14="http://schemas.microsoft.com/office/powerpoint/2010/main" val="29116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of Data </a:t>
            </a:r>
          </a:p>
          <a:p>
            <a:r>
              <a:rPr lang="en-US" sz="1200" b="1" kern="1200" dirty="0">
                <a:solidFill>
                  <a:schemeClr val="tx1"/>
                </a:solidFill>
                <a:effectLst/>
                <a:latin typeface="+mn-lt"/>
                <a:ea typeface="+mn-ea"/>
                <a:cs typeface="+mn-cs"/>
              </a:rPr>
              <a:t>Pathology Reports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Contain mainly text fields with few coded fields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Abstracts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Contain some text fields with many coded fields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Consolidated Tumor/Case (CTC)</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Consolidated Tumor/Case</a:t>
            </a:r>
            <a:r>
              <a:rPr lang="en-US" sz="1200" kern="1200" dirty="0">
                <a:solidFill>
                  <a:schemeClr val="tx1"/>
                </a:solidFill>
                <a:effectLst/>
                <a:latin typeface="+mn-lt"/>
                <a:ea typeface="+mn-ea"/>
                <a:cs typeface="+mn-cs"/>
              </a:rPr>
              <a:t> also known as </a:t>
            </a:r>
            <a:r>
              <a:rPr lang="en-US" sz="1200" i="1" kern="1200" dirty="0">
                <a:solidFill>
                  <a:schemeClr val="tx1"/>
                </a:solidFill>
                <a:effectLst/>
                <a:latin typeface="+mn-lt"/>
                <a:ea typeface="+mn-ea"/>
                <a:cs typeface="+mn-cs"/>
              </a:rPr>
              <a:t>Consolidated Data Items</a:t>
            </a:r>
            <a:r>
              <a:rPr lang="en-US" sz="1200" kern="1200" dirty="0">
                <a:solidFill>
                  <a:schemeClr val="tx1"/>
                </a:solidFill>
                <a:effectLst/>
                <a:latin typeface="+mn-lt"/>
                <a:ea typeface="+mn-ea"/>
                <a:cs typeface="+mn-cs"/>
              </a:rPr>
              <a:t> and if needed, you can say that these are sometimes referred to as CTC data</a:t>
            </a:r>
          </a:p>
          <a:p>
            <a:pPr lvl="0"/>
            <a:r>
              <a:rPr lang="en-US" sz="1200" kern="1200" dirty="0">
                <a:solidFill>
                  <a:schemeClr val="tx1"/>
                </a:solidFill>
                <a:effectLst/>
                <a:latin typeface="+mn-lt"/>
                <a:ea typeface="+mn-ea"/>
                <a:cs typeface="+mn-cs"/>
              </a:rPr>
              <a:t>CSV with unique cases used as </a:t>
            </a:r>
            <a:r>
              <a:rPr lang="en-US" sz="1200" i="1" kern="1200" dirty="0">
                <a:solidFill>
                  <a:schemeClr val="tx1"/>
                </a:solidFill>
                <a:effectLst/>
                <a:latin typeface="+mn-lt"/>
                <a:ea typeface="+mn-ea"/>
                <a:cs typeface="+mn-cs"/>
              </a:rPr>
              <a:t>gold standard</a:t>
            </a:r>
            <a:r>
              <a:rPr lang="en-US" sz="1200" kern="1200" dirty="0">
                <a:solidFill>
                  <a:schemeClr val="tx1"/>
                </a:solidFill>
                <a:effectLst/>
                <a:latin typeface="+mn-lt"/>
                <a:ea typeface="+mn-ea"/>
                <a:cs typeface="+mn-cs"/>
              </a:rPr>
              <a:t> during algorithm development</a:t>
            </a:r>
          </a:p>
          <a:p>
            <a:pPr lvl="0"/>
            <a:r>
              <a:rPr lang="en-US" sz="1200" kern="1200" dirty="0">
                <a:solidFill>
                  <a:schemeClr val="tx1"/>
                </a:solidFill>
                <a:effectLst/>
                <a:latin typeface="+mn-lt"/>
                <a:ea typeface="+mn-ea"/>
                <a:cs typeface="+mn-cs"/>
              </a:rPr>
              <a:t>Differentiate between data items that were consolidated by the registry and the consolidation done as part of this project.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Data preprocessing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special characters removed that prevented indexing in I2E</a:t>
            </a:r>
            <a:r>
              <a:rPr lang="en-US" dirty="0">
                <a:effectLst/>
              </a:rPr>
              <a:t>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[Comment from Linda]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Slide 9 – “Consolidated Tumor/Case (CTC)”.    CTC is a DMS term that stands for “Cancer/Tumor/Case”.   It’s a regrettable acronym.     I’m not sure that it makes sense to start defining it as “Consolidated Tumor/Case”.     I recommend saying “Consolidated Data Items” and if needed, you can say that these are sometimes referred to as CTC data.  It doesn’t look like you use the acronym in later slides (or I might have missed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But also for this project, you may need to clearly differentiate between data items that were consolidated by the registry;   and the consolidation done as part of this project.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FA439D6-A1D6-40A4-BAD9-8F294494F357}" type="slidenum">
              <a:rPr lang="en-US" smtClean="0"/>
              <a:t>8</a:t>
            </a:fld>
            <a:endParaRPr lang="en-US"/>
          </a:p>
        </p:txBody>
      </p:sp>
    </p:spTree>
    <p:extLst>
      <p:ext uri="{BB962C8B-B14F-4D97-AF65-F5344CB8AC3E}">
        <p14:creationId xmlns:p14="http://schemas.microsoft.com/office/powerpoint/2010/main" val="29322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slides 14 and 15 from </a:t>
            </a:r>
            <a:r>
              <a:rPr lang="en-US"/>
              <a:t>Georgetown Presentation here.</a:t>
            </a:r>
          </a:p>
        </p:txBody>
      </p:sp>
      <p:sp>
        <p:nvSpPr>
          <p:cNvPr id="4" name="Slide Number Placeholder 3"/>
          <p:cNvSpPr>
            <a:spLocks noGrp="1"/>
          </p:cNvSpPr>
          <p:nvPr>
            <p:ph type="sldNum" sz="quarter" idx="10"/>
          </p:nvPr>
        </p:nvSpPr>
        <p:spPr/>
        <p:txBody>
          <a:bodyPr/>
          <a:lstStyle/>
          <a:p>
            <a:fld id="{0D17E79A-386B-3949-83DC-43D056CBF148}" type="slidenum">
              <a:rPr lang="en-US" smtClean="0"/>
              <a:t>10</a:t>
            </a:fld>
            <a:endParaRPr lang="en-US"/>
          </a:p>
        </p:txBody>
      </p:sp>
    </p:spTree>
    <p:extLst>
      <p:ext uri="{BB962C8B-B14F-4D97-AF65-F5344CB8AC3E}">
        <p14:creationId xmlns:p14="http://schemas.microsoft.com/office/powerpoint/2010/main" val="266436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Algorithm development</a:t>
            </a:r>
          </a:p>
          <a:p>
            <a:pPr lvl="1"/>
            <a:r>
              <a:rPr lang="en-US" dirty="0"/>
              <a:t>Developed on pathology reports (mostly text)</a:t>
            </a:r>
          </a:p>
          <a:p>
            <a:pPr lvl="1"/>
            <a:r>
              <a:rPr lang="en-US" dirty="0"/>
              <a:t>Further developed on abstracts</a:t>
            </a:r>
          </a:p>
          <a:p>
            <a:r>
              <a:rPr lang="en-US" dirty="0"/>
              <a:t>Algorithm results testing</a:t>
            </a:r>
          </a:p>
          <a:p>
            <a:pPr lvl="1"/>
            <a:r>
              <a:rPr lang="en-US" dirty="0"/>
              <a:t>Results throughout algorithm development checked against gold standard (CTC)</a:t>
            </a:r>
          </a:p>
          <a:p>
            <a:pPr lvl="1"/>
            <a:r>
              <a:rPr lang="en-US" dirty="0"/>
              <a:t>Error rates tracked throughout development</a:t>
            </a:r>
          </a:p>
          <a:p>
            <a:r>
              <a:rPr lang="en-US" dirty="0"/>
              <a:t>Post-processing</a:t>
            </a:r>
          </a:p>
          <a:p>
            <a:pPr lvl="1"/>
            <a:r>
              <a:rPr lang="en-US" dirty="0"/>
              <a:t>Results from I2E will undergo post-processing to produce a consolidated value</a:t>
            </a:r>
          </a:p>
          <a:p>
            <a:pPr lvl="1"/>
            <a:r>
              <a:rPr lang="en-US" dirty="0"/>
              <a:t>Mimics heuristic human registrars follow</a:t>
            </a:r>
          </a:p>
          <a:p>
            <a:endParaRPr lang="en-US" dirty="0"/>
          </a:p>
        </p:txBody>
      </p:sp>
      <p:sp>
        <p:nvSpPr>
          <p:cNvPr id="4" name="Slide Number Placeholder 3"/>
          <p:cNvSpPr>
            <a:spLocks noGrp="1"/>
          </p:cNvSpPr>
          <p:nvPr>
            <p:ph type="sldNum" sz="quarter" idx="10"/>
          </p:nvPr>
        </p:nvSpPr>
        <p:spPr/>
        <p:txBody>
          <a:bodyPr/>
          <a:lstStyle/>
          <a:p>
            <a:fld id="{DFA439D6-A1D6-40A4-BAD9-8F294494F357}" type="slidenum">
              <a:rPr lang="en-US" smtClean="0"/>
              <a:t>12</a:t>
            </a:fld>
            <a:endParaRPr lang="en-US"/>
          </a:p>
        </p:txBody>
      </p:sp>
    </p:spTree>
    <p:extLst>
      <p:ext uri="{BB962C8B-B14F-4D97-AF65-F5344CB8AC3E}">
        <p14:creationId xmlns:p14="http://schemas.microsoft.com/office/powerpoint/2010/main" val="99460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Algorithm logic</a:t>
            </a:r>
          </a:p>
          <a:p>
            <a:pPr lvl="1"/>
            <a:r>
              <a:rPr lang="en-US" dirty="0"/>
              <a:t>Find numeric value and associated unit of measurement</a:t>
            </a:r>
          </a:p>
          <a:p>
            <a:pPr lvl="1"/>
            <a:r>
              <a:rPr lang="en-US" dirty="0"/>
              <a:t>Determine relevancy to MTD</a:t>
            </a:r>
          </a:p>
          <a:p>
            <a:pPr lvl="1"/>
            <a:r>
              <a:rPr lang="en-US" dirty="0"/>
              <a:t>Check for associated numeric range phrases (e.g., at least)</a:t>
            </a:r>
          </a:p>
          <a:p>
            <a:pPr lvl="1"/>
            <a:r>
              <a:rPr lang="en-US" dirty="0"/>
              <a:t>If no numeric value found:</a:t>
            </a:r>
          </a:p>
          <a:p>
            <a:pPr lvl="2"/>
            <a:r>
              <a:rPr lang="en-US" dirty="0"/>
              <a:t>Determine document relevancy to MTD (collaborative staging)</a:t>
            </a:r>
          </a:p>
          <a:p>
            <a:pPr lvl="2"/>
            <a:endParaRPr lang="en-US" dirty="0"/>
          </a:p>
          <a:p>
            <a:pPr lvl="0"/>
            <a:r>
              <a:rPr lang="en-US" dirty="0"/>
              <a:t>Measurements</a:t>
            </a:r>
            <a:r>
              <a:rPr lang="en-US" baseline="0" dirty="0"/>
              <a:t> and documents not meeting any of these criteria are not chosen.</a:t>
            </a:r>
          </a:p>
          <a:p>
            <a:pPr lvl="0"/>
            <a:endParaRPr lang="en-US" baseline="0" dirty="0"/>
          </a:p>
          <a:p>
            <a:pPr lvl="0"/>
            <a:r>
              <a:rPr lang="en-US" dirty="0"/>
              <a:t>Constraints</a:t>
            </a:r>
            <a:r>
              <a:rPr lang="en-US" baseline="0" dirty="0"/>
              <a:t> (e.g., non-relevant words) are applied at the </a:t>
            </a:r>
            <a:r>
              <a:rPr lang="en-US" i="1" baseline="0" dirty="0"/>
              <a:t>m</a:t>
            </a:r>
            <a:r>
              <a:rPr lang="en-US" i="0" baseline="0" dirty="0"/>
              <a:t> and </a:t>
            </a:r>
            <a:r>
              <a:rPr lang="en-US" i="1" baseline="0" dirty="0"/>
              <a:t>u</a:t>
            </a:r>
            <a:r>
              <a:rPr lang="en-US" i="0" baseline="0" dirty="0"/>
              <a:t> step (first bubble).</a:t>
            </a:r>
            <a:endParaRPr lang="en-US" dirty="0"/>
          </a:p>
        </p:txBody>
      </p:sp>
      <p:sp>
        <p:nvSpPr>
          <p:cNvPr id="4" name="Slide Number Placeholder 3"/>
          <p:cNvSpPr>
            <a:spLocks noGrp="1"/>
          </p:cNvSpPr>
          <p:nvPr>
            <p:ph type="sldNum" sz="quarter" idx="10"/>
          </p:nvPr>
        </p:nvSpPr>
        <p:spPr/>
        <p:txBody>
          <a:bodyPr/>
          <a:lstStyle/>
          <a:p>
            <a:fld id="{DFA439D6-A1D6-40A4-BAD9-8F294494F357}" type="slidenum">
              <a:rPr lang="en-US" smtClean="0"/>
              <a:t>13</a:t>
            </a:fld>
            <a:endParaRPr lang="en-US"/>
          </a:p>
        </p:txBody>
      </p:sp>
    </p:spTree>
    <p:extLst>
      <p:ext uri="{BB962C8B-B14F-4D97-AF65-F5344CB8AC3E}">
        <p14:creationId xmlns:p14="http://schemas.microsoft.com/office/powerpoint/2010/main" val="284548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picked up by algorithm are structured as a table for post-processing.</a:t>
            </a:r>
          </a:p>
          <a:p>
            <a:endParaRPr lang="en-US" baseline="0" dirty="0"/>
          </a:p>
          <a:p>
            <a:r>
              <a:rPr lang="en-US" baseline="0" dirty="0"/>
              <a:t>Post-processing consolidates the measurements according to rules followed by registrars.</a:t>
            </a:r>
          </a:p>
          <a:p>
            <a:endParaRPr lang="en-US" baseline="0" dirty="0"/>
          </a:p>
          <a:p>
            <a:r>
              <a:rPr lang="en-US" baseline="0" dirty="0"/>
              <a:t>A consolidated data set will be used for the next phase where the machine generated values are compared to a data set re-consolidated by registrars.</a:t>
            </a:r>
            <a:endParaRPr lang="en-US" dirty="0"/>
          </a:p>
        </p:txBody>
      </p:sp>
      <p:sp>
        <p:nvSpPr>
          <p:cNvPr id="4" name="Slide Number Placeholder 3"/>
          <p:cNvSpPr>
            <a:spLocks noGrp="1"/>
          </p:cNvSpPr>
          <p:nvPr>
            <p:ph type="sldNum" sz="quarter" idx="10"/>
          </p:nvPr>
        </p:nvSpPr>
        <p:spPr/>
        <p:txBody>
          <a:bodyPr/>
          <a:lstStyle/>
          <a:p>
            <a:fld id="{DFA439D6-A1D6-40A4-BAD9-8F294494F357}" type="slidenum">
              <a:rPr lang="en-US" smtClean="0"/>
              <a:t>14</a:t>
            </a:fld>
            <a:endParaRPr lang="en-US"/>
          </a:p>
        </p:txBody>
      </p:sp>
    </p:spTree>
    <p:extLst>
      <p:ext uri="{BB962C8B-B14F-4D97-AF65-F5344CB8AC3E}">
        <p14:creationId xmlns:p14="http://schemas.microsoft.com/office/powerpoint/2010/main" val="81437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hits returned not the patient level</a:t>
            </a:r>
          </a:p>
          <a:p>
            <a:r>
              <a:rPr lang="en-US" sz="1200" kern="1200" dirty="0">
                <a:solidFill>
                  <a:schemeClr val="tx1"/>
                </a:solidFill>
                <a:effectLst/>
                <a:latin typeface="+mn-lt"/>
                <a:ea typeface="+mn-ea"/>
                <a:cs typeface="+mn-cs"/>
              </a:rPr>
              <a:t>Development on abstracts</a:t>
            </a:r>
          </a:p>
          <a:p>
            <a:r>
              <a:rPr lang="en-US" sz="1200" kern="1200" dirty="0">
                <a:solidFill>
                  <a:schemeClr val="tx1"/>
                </a:solidFill>
                <a:effectLst/>
                <a:latin typeface="+mn-lt"/>
                <a:ea typeface="+mn-ea"/>
                <a:cs typeface="+mn-cs"/>
              </a:rPr>
              <a:t>Post-processing algorithm under development</a:t>
            </a:r>
          </a:p>
          <a:p>
            <a:r>
              <a:rPr lang="en-US" sz="1200" kern="1200" dirty="0">
                <a:solidFill>
                  <a:schemeClr val="tx1"/>
                </a:solidFill>
                <a:effectLst/>
                <a:latin typeface="+mn-lt"/>
                <a:ea typeface="+mn-ea"/>
                <a:cs typeface="+mn-cs"/>
              </a:rPr>
              <a:t>Algorithm metrics</a:t>
            </a:r>
            <a:endParaRPr lang="en-US" dirty="0"/>
          </a:p>
        </p:txBody>
      </p:sp>
      <p:sp>
        <p:nvSpPr>
          <p:cNvPr id="4" name="Slide Number Placeholder 3"/>
          <p:cNvSpPr>
            <a:spLocks noGrp="1"/>
          </p:cNvSpPr>
          <p:nvPr>
            <p:ph type="sldNum" sz="quarter" idx="10"/>
          </p:nvPr>
        </p:nvSpPr>
        <p:spPr/>
        <p:txBody>
          <a:bodyPr/>
          <a:lstStyle/>
          <a:p>
            <a:fld id="{DFA439D6-A1D6-40A4-BAD9-8F294494F357}" type="slidenum">
              <a:rPr lang="en-US" smtClean="0"/>
              <a:t>15</a:t>
            </a:fld>
            <a:endParaRPr lang="en-US"/>
          </a:p>
        </p:txBody>
      </p:sp>
    </p:spTree>
    <p:extLst>
      <p:ext uri="{BB962C8B-B14F-4D97-AF65-F5344CB8AC3E}">
        <p14:creationId xmlns:p14="http://schemas.microsoft.com/office/powerpoint/2010/main" val="383755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hits returned not the patient level</a:t>
            </a:r>
          </a:p>
          <a:p>
            <a:r>
              <a:rPr lang="en-US" sz="1200" kern="1200" dirty="0">
                <a:solidFill>
                  <a:schemeClr val="tx1"/>
                </a:solidFill>
                <a:effectLst/>
                <a:latin typeface="+mn-lt"/>
                <a:ea typeface="+mn-ea"/>
                <a:cs typeface="+mn-cs"/>
              </a:rPr>
              <a:t>Development on abstracts</a:t>
            </a:r>
          </a:p>
          <a:p>
            <a:r>
              <a:rPr lang="en-US" sz="1200" kern="1200" dirty="0">
                <a:solidFill>
                  <a:schemeClr val="tx1"/>
                </a:solidFill>
                <a:effectLst/>
                <a:latin typeface="+mn-lt"/>
                <a:ea typeface="+mn-ea"/>
                <a:cs typeface="+mn-cs"/>
              </a:rPr>
              <a:t>Post-processing algorithm under development</a:t>
            </a:r>
          </a:p>
          <a:p>
            <a:r>
              <a:rPr lang="en-US" sz="1200" kern="1200" dirty="0">
                <a:solidFill>
                  <a:schemeClr val="tx1"/>
                </a:solidFill>
                <a:effectLst/>
                <a:latin typeface="+mn-lt"/>
                <a:ea typeface="+mn-ea"/>
                <a:cs typeface="+mn-cs"/>
              </a:rPr>
              <a:t>Algorithm metrics</a:t>
            </a:r>
            <a:endParaRPr lang="en-US" dirty="0"/>
          </a:p>
        </p:txBody>
      </p:sp>
      <p:sp>
        <p:nvSpPr>
          <p:cNvPr id="4" name="Slide Number Placeholder 3"/>
          <p:cNvSpPr>
            <a:spLocks noGrp="1"/>
          </p:cNvSpPr>
          <p:nvPr>
            <p:ph type="sldNum" sz="quarter" idx="10"/>
          </p:nvPr>
        </p:nvSpPr>
        <p:spPr/>
        <p:txBody>
          <a:bodyPr/>
          <a:lstStyle/>
          <a:p>
            <a:fld id="{DFA439D6-A1D6-40A4-BAD9-8F294494F357}" type="slidenum">
              <a:rPr lang="en-US" smtClean="0"/>
              <a:t>16</a:t>
            </a:fld>
            <a:endParaRPr lang="en-US"/>
          </a:p>
        </p:txBody>
      </p:sp>
    </p:spTree>
    <p:extLst>
      <p:ext uri="{BB962C8B-B14F-4D97-AF65-F5344CB8AC3E}">
        <p14:creationId xmlns:p14="http://schemas.microsoft.com/office/powerpoint/2010/main" val="125993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9" name="Pentagon 18"/>
          <p:cNvSpPr/>
          <p:nvPr userDrawn="1"/>
        </p:nvSpPr>
        <p:spPr>
          <a:xfrm>
            <a:off x="1168400" y="0"/>
            <a:ext cx="2870200" cy="6858000"/>
          </a:xfrm>
          <a:prstGeom prst="homePlate">
            <a:avLst>
              <a:gd name="adj" fmla="val 47787"/>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entagon 19"/>
          <p:cNvSpPr/>
          <p:nvPr userDrawn="1"/>
        </p:nvSpPr>
        <p:spPr>
          <a:xfrm>
            <a:off x="0" y="0"/>
            <a:ext cx="2870200" cy="6858000"/>
          </a:xfrm>
          <a:prstGeom prst="homePlate">
            <a:avLst>
              <a:gd name="adj" fmla="val 4778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flipV="1">
            <a:off x="0" y="5029200"/>
            <a:ext cx="9144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685799" y="1645920"/>
            <a:ext cx="7772400" cy="1827842"/>
          </a:xfrm>
        </p:spPr>
        <p:txBody>
          <a:bodyPr lIns="0" tIns="0" rIns="0" bIns="0" anchor="b">
            <a:noAutofit/>
          </a:bodyPr>
          <a:lstStyle>
            <a:lvl1pPr algn="r">
              <a:defRPr sz="3600" b="0" i="0">
                <a:solidFill>
                  <a:srgbClr val="FFFFFF"/>
                </a:solidFill>
                <a:latin typeface="Arial"/>
                <a:cs typeface="Arial"/>
              </a:defRPr>
            </a:lvl1pPr>
          </a:lstStyle>
          <a:p>
            <a:r>
              <a:rPr lang="en-US" dirty="0"/>
              <a:t>Title of the presentation</a:t>
            </a:r>
          </a:p>
        </p:txBody>
      </p:sp>
      <p:sp>
        <p:nvSpPr>
          <p:cNvPr id="23" name="Subtitle 2"/>
          <p:cNvSpPr>
            <a:spLocks noGrp="1"/>
          </p:cNvSpPr>
          <p:nvPr>
            <p:ph type="subTitle" idx="1" hasCustomPrompt="1"/>
          </p:nvPr>
        </p:nvSpPr>
        <p:spPr>
          <a:xfrm>
            <a:off x="685800" y="3566160"/>
            <a:ext cx="7772400" cy="686376"/>
          </a:xfrm>
        </p:spPr>
        <p:txBody>
          <a:bodyPr lIns="0" tIns="0" rIns="0" bIns="0" anchor="t">
            <a:noAutofit/>
          </a:bodyPr>
          <a:lstStyle>
            <a:lvl1pPr marL="0" indent="0" algn="r">
              <a:buNone/>
              <a:defRPr sz="18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2" name="Picture 1" descr="NCI-Logo-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710325"/>
            <a:ext cx="4974336" cy="474575"/>
          </a:xfrm>
          <a:prstGeom prst="rect">
            <a:avLst/>
          </a:prstGeom>
        </p:spPr>
      </p:pic>
      <p:sp>
        <p:nvSpPr>
          <p:cNvPr id="9" name="Date Placeholder 3"/>
          <p:cNvSpPr>
            <a:spLocks noGrp="1"/>
          </p:cNvSpPr>
          <p:nvPr>
            <p:ph type="dt" sz="half" idx="2"/>
          </p:nvPr>
        </p:nvSpPr>
        <p:spPr>
          <a:xfrm>
            <a:off x="6400800" y="5724144"/>
            <a:ext cx="2286000" cy="455525"/>
          </a:xfrm>
          <a:prstGeom prst="rect">
            <a:avLst/>
          </a:prstGeom>
        </p:spPr>
        <p:txBody>
          <a:bodyPr vert="horz" lIns="0" tIns="0" rIns="0" bIns="0" rtlCol="0" anchor="ctr"/>
          <a:lstStyle>
            <a:lvl1pPr algn="r" fontAlgn="auto">
              <a:spcBef>
                <a:spcPts val="0"/>
              </a:spcBef>
              <a:spcAft>
                <a:spcPts val="0"/>
              </a:spcAft>
              <a:defRPr sz="1600" smtClean="0">
                <a:solidFill>
                  <a:srgbClr val="000000"/>
                </a:solidFill>
                <a:latin typeface="+mn-lt"/>
                <a:ea typeface="+mn-ea"/>
                <a:cs typeface="SapientSansRegular"/>
              </a:defRPr>
            </a:lvl1pPr>
          </a:lstStyle>
          <a:p>
            <a:pPr>
              <a:defRPr/>
            </a:pPr>
            <a:fld id="{64E399A6-2005-5942-9A54-D03BEFAD9AF9}" type="datetime4">
              <a:rPr lang="en-US" smtClean="0"/>
              <a:t>November 2, 2017</a:t>
            </a:fld>
            <a:endParaRPr lang="en-US" dirty="0"/>
          </a:p>
        </p:txBody>
      </p:sp>
    </p:spTree>
    <p:extLst>
      <p:ext uri="{BB962C8B-B14F-4D97-AF65-F5344CB8AC3E}">
        <p14:creationId xmlns:p14="http://schemas.microsoft.com/office/powerpoint/2010/main" val="402069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4538726" y="1426633"/>
            <a:ext cx="4120642" cy="480060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76" y="1426633"/>
            <a:ext cx="3897313" cy="4800600"/>
          </a:xfrm>
        </p:spPr>
        <p:txBody>
          <a:bodyPr anchor="ctr"/>
          <a:lstStyle>
            <a:lvl1pPr marL="0" indent="0" algn="ctr">
              <a:buFontTx/>
              <a:buNone/>
              <a:defRPr/>
            </a:lvl1pPr>
          </a:lstStyle>
          <a:p>
            <a:pPr lvl="0"/>
            <a:r>
              <a:rPr lang="en-US"/>
              <a:t>Edit Master text styles</a:t>
            </a:r>
          </a:p>
        </p:txBody>
      </p:sp>
    </p:spTree>
    <p:extLst>
      <p:ext uri="{BB962C8B-B14F-4D97-AF65-F5344CB8AC3E}">
        <p14:creationId xmlns:p14="http://schemas.microsoft.com/office/powerpoint/2010/main" val="94007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38726" y="1426633"/>
            <a:ext cx="4120642" cy="480060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76" y="1426633"/>
            <a:ext cx="3897313" cy="4800600"/>
          </a:xfrm>
        </p:spPr>
        <p:txBody>
          <a:bodyPr anchor="ctr"/>
          <a:lstStyle>
            <a:lvl1pPr marL="0" indent="0" algn="ctr">
              <a:buFontTx/>
              <a:buNone/>
              <a:defRPr/>
            </a:lvl1pPr>
          </a:lstStyle>
          <a:p>
            <a:pPr lvl="0"/>
            <a:r>
              <a:rPr lang="en-US"/>
              <a:t>Edit Master text styles</a:t>
            </a:r>
          </a:p>
        </p:txBody>
      </p:sp>
    </p:spTree>
    <p:extLst>
      <p:ext uri="{BB962C8B-B14F-4D97-AF65-F5344CB8AC3E}">
        <p14:creationId xmlns:p14="http://schemas.microsoft.com/office/powerpoint/2010/main" val="75846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10"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40503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724176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Tree>
    <p:extLst>
      <p:ext uri="{BB962C8B-B14F-4D97-AF65-F5344CB8AC3E}">
        <p14:creationId xmlns:p14="http://schemas.microsoft.com/office/powerpoint/2010/main" val="3513576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bg>
      <p:bgPr>
        <a:solidFill>
          <a:schemeClr val="bg1"/>
        </a:solidFill>
        <a:effectLst/>
      </p:bgPr>
    </p:bg>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120660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userDrawn="1"/>
        </p:nvSpPr>
        <p:spPr>
          <a:xfrm>
            <a:off x="0" y="0"/>
            <a:ext cx="7289798"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13"/>
          <p:cNvSpPr txBox="1">
            <a:spLocks noChangeArrowheads="1"/>
          </p:cNvSpPr>
          <p:nvPr userDrawn="1"/>
        </p:nvSpPr>
        <p:spPr bwMode="auto">
          <a:xfrm>
            <a:off x="1684260" y="6083300"/>
            <a:ext cx="58119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err="1">
                <a:solidFill>
                  <a:schemeClr val="bg1"/>
                </a:solidFill>
                <a:latin typeface="Arial" charset="0"/>
              </a:rPr>
              <a:t>www.cancer.gov</a:t>
            </a:r>
            <a:r>
              <a:rPr lang="en-US" sz="1800" b="1" dirty="0">
                <a:solidFill>
                  <a:schemeClr val="bg1"/>
                </a:solidFill>
                <a:latin typeface="Arial" charset="0"/>
              </a:rPr>
              <a:t>                 </a:t>
            </a:r>
            <a:r>
              <a:rPr lang="en-US" sz="1800" b="1" dirty="0" err="1">
                <a:solidFill>
                  <a:schemeClr val="bg1"/>
                </a:solidFill>
                <a:latin typeface="Arial" charset="0"/>
              </a:rPr>
              <a:t>www.cancer.gov</a:t>
            </a:r>
            <a:r>
              <a:rPr lang="en-US" sz="1800" b="1" dirty="0">
                <a:solidFill>
                  <a:schemeClr val="bg1"/>
                </a:solidFill>
                <a:latin typeface="Arial" charset="0"/>
              </a:rPr>
              <a:t>/</a:t>
            </a:r>
            <a:r>
              <a:rPr lang="en-US" sz="1800" b="1" dirty="0" err="1">
                <a:solidFill>
                  <a:schemeClr val="bg1"/>
                </a:solidFill>
                <a:latin typeface="Arial" charset="0"/>
              </a:rPr>
              <a:t>espanol</a:t>
            </a:r>
            <a:endParaRPr lang="en-US" sz="1800" b="1" dirty="0">
              <a:solidFill>
                <a:schemeClr val="bg1"/>
              </a:solidFill>
              <a:latin typeface="Arial" charset="0"/>
            </a:endParaRPr>
          </a:p>
        </p:txBody>
      </p:sp>
      <p:grpSp>
        <p:nvGrpSpPr>
          <p:cNvPr id="9" name="Group 8"/>
          <p:cNvGrpSpPr>
            <a:grpSpLocks noChangeAspect="1"/>
          </p:cNvGrpSpPr>
          <p:nvPr userDrawn="1"/>
        </p:nvGrpSpPr>
        <p:grpSpPr>
          <a:xfrm>
            <a:off x="2568989" y="2916936"/>
            <a:ext cx="4052793" cy="1007110"/>
            <a:chOff x="1524000" y="2654300"/>
            <a:chExt cx="6235066" cy="154940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1" y="2844800"/>
              <a:ext cx="4253865" cy="116205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654300"/>
              <a:ext cx="1549400" cy="1549400"/>
            </a:xfrm>
            <a:prstGeom prst="rect">
              <a:avLst/>
            </a:prstGeom>
          </p:spPr>
        </p:pic>
      </p:grpSp>
    </p:spTree>
    <p:extLst>
      <p:ext uri="{BB962C8B-B14F-4D97-AF65-F5344CB8AC3E}">
        <p14:creationId xmlns:p14="http://schemas.microsoft.com/office/powerpoint/2010/main" val="169612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xfrm>
            <a:off x="16002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xfrm>
            <a:off x="38100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14BC38B3-0501-4B30-BC97-04A3AA5E71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80064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56FC9F-167D-42D9-920F-5BECDB8875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38737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56FC9F-167D-42D9-920F-5BECDB8875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67907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bg>
      <p:bgPr>
        <a:solidFill>
          <a:schemeClr val="bg1"/>
        </a:solidFill>
        <a:effectLst/>
      </p:bgPr>
    </p:bg>
    <p:spTree>
      <p:nvGrpSpPr>
        <p:cNvPr id="1" name=""/>
        <p:cNvGrpSpPr/>
        <p:nvPr/>
      </p:nvGrpSpPr>
      <p:grpSpPr>
        <a:xfrm>
          <a:off x="0" y="0"/>
          <a:ext cx="0" cy="0"/>
          <a:chOff x="0" y="0"/>
          <a:chExt cx="0" cy="0"/>
        </a:xfrm>
      </p:grpSpPr>
      <p:sp>
        <p:nvSpPr>
          <p:cNvPr id="6" name="Pentagon 5"/>
          <p:cNvSpPr/>
          <p:nvPr userDrawn="1"/>
        </p:nvSpPr>
        <p:spPr>
          <a:xfrm>
            <a:off x="1168400" y="0"/>
            <a:ext cx="2870200" cy="6858000"/>
          </a:xfrm>
          <a:prstGeom prst="homePlate">
            <a:avLst>
              <a:gd name="adj" fmla="val 4778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0" y="0"/>
            <a:ext cx="2870200" cy="6858000"/>
          </a:xfrm>
          <a:prstGeom prst="homePlate">
            <a:avLst>
              <a:gd name="adj" fmla="val 4778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10" name="Text Placeholder 12"/>
          <p:cNvSpPr>
            <a:spLocks noGrp="1"/>
          </p:cNvSpPr>
          <p:nvPr>
            <p:ph type="body" sz="quarter" idx="10" hasCustomPrompt="1"/>
          </p:nvPr>
        </p:nvSpPr>
        <p:spPr>
          <a:xfrm>
            <a:off x="4334256" y="0"/>
            <a:ext cx="4297680" cy="6858000"/>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3c</a:t>
            </a:r>
          </a:p>
          <a:p>
            <a:r>
              <a:rPr lang="en-US" dirty="0"/>
              <a:t>Agenda Item 4</a:t>
            </a:r>
          </a:p>
        </p:txBody>
      </p:sp>
      <p:sp>
        <p:nvSpPr>
          <p:cNvPr id="8" name="Title 1"/>
          <p:cNvSpPr>
            <a:spLocks noGrp="1"/>
          </p:cNvSpPr>
          <p:nvPr>
            <p:ph type="title" hasCustomPrompt="1"/>
          </p:nvPr>
        </p:nvSpPr>
        <p:spPr>
          <a:xfrm>
            <a:off x="493776" y="1737360"/>
            <a:ext cx="3017520" cy="18288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pic>
        <p:nvPicPr>
          <p:cNvPr id="2" name="Picture 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Tree>
    <p:extLst>
      <p:ext uri="{BB962C8B-B14F-4D97-AF65-F5344CB8AC3E}">
        <p14:creationId xmlns:p14="http://schemas.microsoft.com/office/powerpoint/2010/main" val="47551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6FC9F-167D-42D9-920F-5BECDB8875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1142781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56FC9F-167D-42D9-920F-5BECDB8875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232387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6FC9F-167D-42D9-920F-5BECDB88751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348236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6FC9F-167D-42D9-920F-5BECDB88751C}"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3934364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6FC9F-167D-42D9-920F-5BECDB88751C}"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1433471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6FC9F-167D-42D9-920F-5BECDB88751C}"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215388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56FC9F-167D-42D9-920F-5BECDB88751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253941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56FC9F-167D-42D9-920F-5BECDB88751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4141148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6FC9F-167D-42D9-920F-5BECDB8875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4078426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6FC9F-167D-42D9-920F-5BECDB88751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C203A-7521-438B-BA58-3B0EADB758E1}" type="slidenum">
              <a:rPr lang="en-US" smtClean="0"/>
              <a:t>‹#›</a:t>
            </a:fld>
            <a:endParaRPr lang="en-US"/>
          </a:p>
        </p:txBody>
      </p:sp>
    </p:spTree>
    <p:extLst>
      <p:ext uri="{BB962C8B-B14F-4D97-AF65-F5344CB8AC3E}">
        <p14:creationId xmlns:p14="http://schemas.microsoft.com/office/powerpoint/2010/main" val="266274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8458198"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entagon 6"/>
          <p:cNvSpPr/>
          <p:nvPr userDrawn="1"/>
        </p:nvSpPr>
        <p:spPr>
          <a:xfrm>
            <a:off x="0" y="0"/>
            <a:ext cx="7289798"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3428999" y="2423160"/>
            <a:ext cx="5029199" cy="1828800"/>
          </a:xfrm>
        </p:spPr>
        <p:txBody>
          <a:bodyPr lIns="0" tIns="0" rIns="0" bIns="0" anchor="b">
            <a:noAutofit/>
          </a:bodyPr>
          <a:lstStyle>
            <a:lvl1pPr algn="r">
              <a:defRPr sz="3600" spc="-80" baseline="0">
                <a:solidFill>
                  <a:schemeClr val="bg1"/>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3428999" y="4343400"/>
            <a:ext cx="5022892" cy="685800"/>
          </a:xfrm>
        </p:spPr>
        <p:txBody>
          <a:bodyPr lIns="0" tIns="0" rIns="0" bIns="0">
            <a:noAutofit/>
          </a:bodyPr>
          <a:lstStyle>
            <a:lvl1pPr marL="0" indent="0" algn="r">
              <a:buNone/>
              <a:defRPr sz="17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1"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2" name="Picture 11"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7" cy="182880"/>
          </a:xfrm>
          <a:prstGeom prst="rect">
            <a:avLst/>
          </a:prstGeom>
        </p:spPr>
      </p:pic>
    </p:spTree>
    <p:extLst>
      <p:ext uri="{BB962C8B-B14F-4D97-AF65-F5344CB8AC3E}">
        <p14:creationId xmlns:p14="http://schemas.microsoft.com/office/powerpoint/2010/main" val="304934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1525270" y="0"/>
            <a:ext cx="2870200" cy="6858000"/>
          </a:xfrm>
          <a:prstGeom prst="homePlate">
            <a:avLst>
              <a:gd name="adj" fmla="val 47787"/>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entagon 11"/>
          <p:cNvSpPr/>
          <p:nvPr userDrawn="1"/>
        </p:nvSpPr>
        <p:spPr>
          <a:xfrm>
            <a:off x="0" y="0"/>
            <a:ext cx="3227070" cy="6858000"/>
          </a:xfrm>
          <a:prstGeom prst="homePlate">
            <a:avLst>
              <a:gd name="adj" fmla="val 42671"/>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0" y="2423160"/>
            <a:ext cx="4062728" cy="1828800"/>
          </a:xfrm>
        </p:spPr>
        <p:txBody>
          <a:bodyPr lIns="0" tIns="0" rIns="0" bIns="0" anchor="b">
            <a:noAutofit/>
          </a:bodyPr>
          <a:lstStyle>
            <a:lvl1pPr algn="r">
              <a:defRPr sz="3600" spc="-80" baseline="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69" y="4343400"/>
            <a:ext cx="4056421" cy="685800"/>
          </a:xfrm>
        </p:spPr>
        <p:txBody>
          <a:bodyPr lIns="0" tIns="0" rIns="0" bIns="0">
            <a:noAutofit/>
          </a:bodyPr>
          <a:lstStyle>
            <a:lvl1pPr marL="0" indent="0" algn="r">
              <a:buNone/>
              <a:defRPr sz="17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1"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7" cy="182880"/>
          </a:xfrm>
          <a:prstGeom prst="rect">
            <a:avLst/>
          </a:prstGeom>
        </p:spPr>
      </p:pic>
    </p:spTree>
    <p:extLst>
      <p:ext uri="{BB962C8B-B14F-4D97-AF65-F5344CB8AC3E}">
        <p14:creationId xmlns:p14="http://schemas.microsoft.com/office/powerpoint/2010/main" val="424608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entagon 4"/>
          <p:cNvSpPr/>
          <p:nvPr userDrawn="1"/>
        </p:nvSpPr>
        <p:spPr>
          <a:xfrm>
            <a:off x="0" y="0"/>
            <a:ext cx="7289798"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828800"/>
            <a:ext cx="7772400" cy="3200400"/>
          </a:xfrm>
        </p:spPr>
        <p:txBody>
          <a:bodyPr anchor="ctr">
            <a:noAutofit/>
          </a:bodyPr>
          <a:lstStyle>
            <a:lvl1pPr marL="0" indent="0" algn="ctr">
              <a:spcAft>
                <a:spcPts val="0"/>
              </a:spcAft>
              <a:buNone/>
              <a:defRPr sz="28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7" cy="182880"/>
          </a:xfrm>
          <a:prstGeom prst="rect">
            <a:avLst/>
          </a:prstGeom>
        </p:spPr>
      </p:pic>
    </p:spTree>
    <p:extLst>
      <p:ext uri="{BB962C8B-B14F-4D97-AF65-F5344CB8AC3E}">
        <p14:creationId xmlns:p14="http://schemas.microsoft.com/office/powerpoint/2010/main" val="99524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3" name="Content Placeholder 2"/>
          <p:cNvSpPr>
            <a:spLocks noGrp="1"/>
          </p:cNvSpPr>
          <p:nvPr>
            <p:ph sz="quarter" idx="11"/>
          </p:nvPr>
        </p:nvSpPr>
        <p:spPr>
          <a:xfrm>
            <a:off x="481521" y="1426633"/>
            <a:ext cx="8165592"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078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81521" y="1426633"/>
            <a:ext cx="8165592"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096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579290"/>
            <a:ext cx="1916888" cy="182880"/>
          </a:xfrm>
          <a:prstGeom prst="rect">
            <a:avLst/>
          </a:prstGeom>
        </p:spPr>
      </p:pic>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481521" y="1426633"/>
            <a:ext cx="4120642" cy="480060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2"/>
          </p:nvPr>
        </p:nvSpPr>
        <p:spPr>
          <a:xfrm>
            <a:off x="4762055" y="1426633"/>
            <a:ext cx="3897313" cy="4800600"/>
          </a:xfrm>
        </p:spPr>
        <p:txBody>
          <a:bodyPr anchor="ctr"/>
          <a:lstStyle>
            <a:lvl1pPr marL="0" indent="0" algn="ctr">
              <a:buFontTx/>
              <a:buNone/>
              <a:defRPr/>
            </a:lvl1pPr>
          </a:lstStyle>
          <a:p>
            <a:pPr lvl="0"/>
            <a:r>
              <a:rPr lang="en-US"/>
              <a:t>Edit Master text styles</a:t>
            </a:r>
          </a:p>
        </p:txBody>
      </p:sp>
    </p:spTree>
    <p:extLst>
      <p:ext uri="{BB962C8B-B14F-4D97-AF65-F5344CB8AC3E}">
        <p14:creationId xmlns:p14="http://schemas.microsoft.com/office/powerpoint/2010/main" val="261216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415544"/>
            <a:ext cx="8165592"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6579290"/>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81521" y="1426633"/>
            <a:ext cx="4120642" cy="4800600"/>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762055" y="1426633"/>
            <a:ext cx="3897313" cy="4800600"/>
          </a:xfrm>
        </p:spPr>
        <p:txBody>
          <a:bodyPr anchor="ctr"/>
          <a:lstStyle>
            <a:lvl1pPr marL="0" indent="0" algn="ctr">
              <a:buFontTx/>
              <a:buNone/>
              <a:defRPr/>
            </a:lvl1pPr>
          </a:lstStyle>
          <a:p>
            <a:pPr lvl="0"/>
            <a:r>
              <a:rPr lang="en-US"/>
              <a:t>Edit Master text styles</a:t>
            </a:r>
          </a:p>
        </p:txBody>
      </p:sp>
    </p:spTree>
    <p:extLst>
      <p:ext uri="{BB962C8B-B14F-4D97-AF65-F5344CB8AC3E}">
        <p14:creationId xmlns:p14="http://schemas.microsoft.com/office/powerpoint/2010/main" val="31585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36353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457200" y="13205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fontAlgn="auto">
              <a:spcBef>
                <a:spcPts val="0"/>
              </a:spcBef>
              <a:spcAft>
                <a:spcPts val="0"/>
              </a:spcAft>
              <a:defRPr sz="1000" smtClean="0">
                <a:solidFill>
                  <a:srgbClr val="7F7F7F"/>
                </a:solidFill>
                <a:latin typeface="+mn-lt"/>
                <a:ea typeface="+mn-ea"/>
                <a:cs typeface="SapientSansRegular"/>
              </a:defRPr>
            </a:lvl1pPr>
          </a:lstStyle>
          <a:p>
            <a:pPr>
              <a:defRPr/>
            </a:pPr>
            <a:fld id="{63A80243-55C2-1C49-BA61-21AC8F55AA45}" type="datetime4">
              <a:rPr lang="en-US" smtClean="0"/>
              <a:t>November 2, 2017</a:t>
            </a:fld>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fontAlgn="auto">
              <a:spcBef>
                <a:spcPts val="0"/>
              </a:spcBef>
              <a:spcAft>
                <a:spcPts val="0"/>
              </a:spcAft>
              <a:defRPr sz="1000" dirty="0" smtClean="0">
                <a:solidFill>
                  <a:srgbClr val="7F7F7F"/>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fontAlgn="auto">
              <a:spcBef>
                <a:spcPts val="0"/>
              </a:spcBef>
              <a:spcAft>
                <a:spcPts val="0"/>
              </a:spcAft>
              <a:defRPr sz="1000" b="0" i="0" smtClean="0">
                <a:solidFill>
                  <a:srgbClr val="7F7F7F"/>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3" r:id="rId1"/>
    <p:sldLayoutId id="2147483808" r:id="rId2"/>
    <p:sldLayoutId id="2147483748" r:id="rId3"/>
    <p:sldLayoutId id="2147483803" r:id="rId4"/>
    <p:sldLayoutId id="2147483756" r:id="rId5"/>
    <p:sldLayoutId id="2147483815" r:id="rId6"/>
    <p:sldLayoutId id="2147483816" r:id="rId7"/>
    <p:sldLayoutId id="2147483819" r:id="rId8"/>
    <p:sldLayoutId id="2147483820" r:id="rId9"/>
    <p:sldLayoutId id="2147483821" r:id="rId10"/>
    <p:sldLayoutId id="2147483822" r:id="rId11"/>
    <p:sldLayoutId id="2147483823" r:id="rId12"/>
    <p:sldLayoutId id="2147483824" r:id="rId13"/>
    <p:sldLayoutId id="2147483813" r:id="rId14"/>
    <p:sldLayoutId id="2147483814" r:id="rId15"/>
    <p:sldLayoutId id="2147483792" r:id="rId16"/>
    <p:sldLayoutId id="2147483825" r:id="rId17"/>
    <p:sldLayoutId id="2147483826" r:id="rId18"/>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56FC9F-167D-42D9-920F-5BECDB88751C}" type="datetimeFigureOut">
              <a:rPr lang="en-US" smtClean="0"/>
              <a:t>11/2/2017</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EC203A-7521-438B-BA58-3B0EADB758E1}" type="slidenum">
              <a:rPr lang="en-US" smtClean="0"/>
              <a:t>‹#›</a:t>
            </a:fld>
            <a:endParaRPr lang="en-US"/>
          </a:p>
        </p:txBody>
      </p:sp>
    </p:spTree>
    <p:extLst>
      <p:ext uri="{BB962C8B-B14F-4D97-AF65-F5344CB8AC3E}">
        <p14:creationId xmlns:p14="http://schemas.microsoft.com/office/powerpoint/2010/main" val="35807077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openxmlformats.org/officeDocument/2006/relationships/image" Target="../media/image160.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comments" Target="../comments/commen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Quality Audit on Melanoma Tumor Depth</a:t>
            </a:r>
          </a:p>
        </p:txBody>
      </p:sp>
      <p:sp>
        <p:nvSpPr>
          <p:cNvPr id="5" name="Date Placeholder 4"/>
          <p:cNvSpPr>
            <a:spLocks noGrp="1"/>
          </p:cNvSpPr>
          <p:nvPr>
            <p:ph type="dt" sz="half" idx="2"/>
          </p:nvPr>
        </p:nvSpPr>
        <p:spPr/>
        <p:txBody>
          <a:bodyPr/>
          <a:lstStyle/>
          <a:p>
            <a:pPr>
              <a:defRPr/>
            </a:pPr>
            <a:fld id="{655BA13B-E8BB-AB45-829E-A1B4A393A406}" type="datetime4">
              <a:rPr lang="en-US" smtClean="0"/>
              <a:t>November 2, 2017</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7" name="Schema: Workflow [sharp] [bw] - Audit Planni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18" name="Schema: Workflow [sharp] - Data Extraction &amp; Algorithm Development"/>
          <p:cNvPicPr>
            <a:picLocks noChangeAspect="1"/>
          </p:cNvPicPr>
          <p:nvPr/>
        </p:nvPicPr>
        <p:blipFill rotWithShape="1">
          <a:blip r:embed="rId7">
            <a:extLst>
              <a:ext uri="{28A0092B-C50C-407E-A947-70E740481C1C}">
                <a14:useLocalDpi xmlns:a14="http://schemas.microsoft.com/office/drawing/2010/main" val="0"/>
              </a:ext>
            </a:extLst>
          </a:blip>
          <a:srcRect l="25313" t="2" r="36468" b="-1616"/>
          <a:stretch/>
        </p:blipFill>
        <p:spPr>
          <a:xfrm>
            <a:off x="2891119" y="1747254"/>
            <a:ext cx="2602006" cy="3138037"/>
          </a:xfrm>
          <a:prstGeom prst="rect">
            <a:avLst/>
          </a:prstGeom>
          <a:effectLst>
            <a:softEdge rad="0"/>
          </a:effectLst>
        </p:spPr>
      </p:pic>
      <p:pic>
        <p:nvPicPr>
          <p:cNvPr id="28" name="Schema: Workflow [sharp] - Entities"/>
          <p:cNvPicPr>
            <a:picLocks noChangeAspect="1"/>
          </p:cNvPicPr>
          <p:nvPr/>
        </p:nvPicPr>
        <p:blipFill rotWithShape="1">
          <a:blip r:embed="rId7">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Data Extraction &amp; Algorithm Development"/>
          <p:cNvSpPr txBox="1">
            <a:spLocks/>
          </p:cNvSpPr>
          <p:nvPr/>
        </p:nvSpPr>
        <p:spPr>
          <a:xfrm>
            <a:off x="1143002" y="856473"/>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2400" b="1" dirty="0">
                <a:solidFill>
                  <a:schemeClr val="tx1">
                    <a:lumMod val="75000"/>
                    <a:lumOff val="25000"/>
                  </a:schemeClr>
                </a:solidFill>
                <a:latin typeface="Arial" panose="020B0604020202020204" pitchFamily="34" charset="0"/>
                <a:cs typeface="Arial" panose="020B0604020202020204" pitchFamily="34" charset="0"/>
              </a:rPr>
              <a:t>Algorithm Development</a:t>
            </a:r>
          </a:p>
        </p:txBody>
      </p:sp>
      <p:sp>
        <p:nvSpPr>
          <p:cNvPr id="11" name="Text 1: [Text] Algorithm Development"/>
          <p:cNvSpPr txBox="1">
            <a:spLocks/>
          </p:cNvSpPr>
          <p:nvPr/>
        </p:nvSpPr>
        <p:spPr>
          <a:xfrm>
            <a:off x="5506571" y="2266249"/>
            <a:ext cx="2494428" cy="2569114"/>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defTabSz="685800" fontAlgn="auto">
              <a:lnSpc>
                <a:spcPct val="100000"/>
              </a:lnSpc>
              <a:spcAft>
                <a:spcPts val="0"/>
              </a:spcAft>
              <a:buFont typeface="Arial" panose="020B0604020202020204" pitchFamily="34" charset="0"/>
              <a:buChar char="•"/>
            </a:pPr>
            <a:r>
              <a:rPr lang="en-US" sz="1200" dirty="0">
                <a:cs typeface="Helvetica" panose="020B0604020202020204" pitchFamily="34" charset="0"/>
              </a:rPr>
              <a:t>SMEs provide clinical, pathological, and registrar expertise to guide development.</a:t>
            </a:r>
          </a:p>
          <a:p>
            <a:pPr marL="214313" indent="-214313" algn="just" defTabSz="685800" fontAlgn="auto">
              <a:lnSpc>
                <a:spcPct val="100000"/>
              </a:lnSpc>
              <a:spcAft>
                <a:spcPts val="0"/>
              </a:spcAft>
              <a:buFont typeface="Arial" panose="020B0604020202020204" pitchFamily="34" charset="0"/>
              <a:buChar char="•"/>
            </a:pPr>
            <a:r>
              <a:rPr lang="en-US" sz="1200" dirty="0">
                <a:cs typeface="Helvetica" panose="020B0604020202020204" pitchFamily="34" charset="0"/>
              </a:rPr>
              <a:t> Summary of query logic:</a:t>
            </a:r>
          </a:p>
          <a:p>
            <a:pPr marL="557213" lvl="1" indent="-214313" algn="just" defTabSz="685800" fontAlgn="auto">
              <a:spcBef>
                <a:spcPts val="0"/>
              </a:spcBef>
              <a:spcAft>
                <a:spcPts val="0"/>
              </a:spcAft>
              <a:buFont typeface="+mj-lt"/>
              <a:buAutoNum type="arabicPeriod"/>
            </a:pPr>
            <a:r>
              <a:rPr lang="en-US" sz="1200" kern="0" dirty="0">
                <a:solidFill>
                  <a:sysClr val="windowText" lastClr="000000"/>
                </a:solidFill>
                <a:latin typeface="+mj-lt"/>
                <a:cs typeface="Helvetica" panose="020B0604020202020204" pitchFamily="34" charset="0"/>
              </a:rPr>
              <a:t>Find measurement values</a:t>
            </a:r>
          </a:p>
          <a:p>
            <a:pPr marL="557213" lvl="1" indent="-214313" algn="just" defTabSz="685800" fontAlgn="auto">
              <a:spcBef>
                <a:spcPts val="0"/>
              </a:spcBef>
              <a:spcAft>
                <a:spcPts val="0"/>
              </a:spcAft>
              <a:buFont typeface="+mj-lt"/>
              <a:buAutoNum type="arabicPeriod"/>
            </a:pPr>
            <a:r>
              <a:rPr lang="en-US" sz="1200" kern="0" dirty="0">
                <a:solidFill>
                  <a:sysClr val="windowText" lastClr="000000"/>
                </a:solidFill>
                <a:latin typeface="+mj-lt"/>
                <a:cs typeface="Helvetica" panose="020B0604020202020204" pitchFamily="34" charset="0"/>
              </a:rPr>
              <a:t>Determine relevancy to melanoma tumor depth</a:t>
            </a:r>
          </a:p>
          <a:p>
            <a:pPr marL="557213" lvl="1" indent="-214313" algn="just" defTabSz="685800" fontAlgn="auto">
              <a:spcBef>
                <a:spcPts val="0"/>
              </a:spcBef>
              <a:spcAft>
                <a:spcPts val="0"/>
              </a:spcAft>
              <a:buFont typeface="+mj-lt"/>
              <a:buAutoNum type="arabicPeriod"/>
            </a:pPr>
            <a:r>
              <a:rPr lang="en-US" sz="1200" kern="0" dirty="0">
                <a:solidFill>
                  <a:sysClr val="windowText" lastClr="000000"/>
                </a:solidFill>
                <a:latin typeface="+mj-lt"/>
                <a:cs typeface="Helvetica" panose="020B0604020202020204" pitchFamily="34" charset="0"/>
              </a:rPr>
              <a:t>Determine collaborative staging</a:t>
            </a:r>
          </a:p>
          <a:p>
            <a:pPr marL="557213" lvl="1" indent="-214313" algn="just" defTabSz="685800" fontAlgn="auto">
              <a:spcBef>
                <a:spcPts val="0"/>
              </a:spcBef>
              <a:spcAft>
                <a:spcPts val="0"/>
              </a:spcAft>
              <a:buFont typeface="+mj-lt"/>
              <a:buAutoNum type="arabicPeriod"/>
            </a:pPr>
            <a:r>
              <a:rPr lang="en-US" sz="1200" kern="0" dirty="0">
                <a:solidFill>
                  <a:sysClr val="windowText" lastClr="000000"/>
                </a:solidFill>
                <a:latin typeface="+mj-lt"/>
                <a:cs typeface="Helvetica" panose="020B0604020202020204" pitchFamily="34" charset="0"/>
              </a:rPr>
              <a:t>Determine if measurement part of range, e.g., “at least”</a:t>
            </a:r>
          </a:p>
          <a:p>
            <a:pPr marL="557213" lvl="1" indent="-214313" algn="just" defTabSz="685800" fontAlgn="auto">
              <a:spcBef>
                <a:spcPts val="0"/>
              </a:spcBef>
              <a:spcAft>
                <a:spcPts val="0"/>
              </a:spcAft>
              <a:buFont typeface="+mj-lt"/>
              <a:buAutoNum type="arabicPeriod"/>
            </a:pPr>
            <a:r>
              <a:rPr lang="en-US" sz="1200" kern="0" dirty="0">
                <a:solidFill>
                  <a:sysClr val="windowText" lastClr="000000"/>
                </a:solidFill>
                <a:latin typeface="+mj-lt"/>
                <a:cs typeface="Helvetica" panose="020B0604020202020204" pitchFamily="34" charset="0"/>
              </a:rPr>
              <a:t>Select records</a:t>
            </a:r>
          </a:p>
          <a:p>
            <a:pPr marL="557213" lvl="1" indent="-214313" algn="just" defTabSz="685800" fontAlgn="auto">
              <a:spcBef>
                <a:spcPts val="0"/>
              </a:spcBef>
              <a:spcAft>
                <a:spcPts val="0"/>
              </a:spcAft>
              <a:buFont typeface="+mj-lt"/>
              <a:buAutoNum type="arabicPeriod"/>
            </a:pPr>
            <a:r>
              <a:rPr lang="en-US" sz="1200" kern="0" dirty="0">
                <a:solidFill>
                  <a:sysClr val="windowText" lastClr="000000"/>
                </a:solidFill>
                <a:latin typeface="+mj-lt"/>
                <a:cs typeface="Helvetica" panose="020B0604020202020204" pitchFamily="34" charset="0"/>
              </a:rPr>
              <a:t>Extract measurements</a:t>
            </a:r>
            <a:endParaRPr lang="en-US" sz="225" kern="0" dirty="0">
              <a:solidFill>
                <a:sysClr val="windowText" lastClr="000000"/>
              </a:solidFill>
              <a:latin typeface="+mj-lt"/>
              <a:cs typeface="Helvetica" panose="020B0604020202020204" pitchFamily="34" charset="0"/>
            </a:endParaRPr>
          </a:p>
        </p:txBody>
      </p:sp>
      <p:sp>
        <p:nvSpPr>
          <p:cNvPr id="12" name="Text 1: [Title] Algorithm Development"/>
          <p:cNvSpPr txBox="1">
            <a:spLocks/>
          </p:cNvSpPr>
          <p:nvPr/>
        </p:nvSpPr>
        <p:spPr>
          <a:xfrm>
            <a:off x="5506571" y="2010755"/>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1350" b="1" dirty="0">
                <a:solidFill>
                  <a:schemeClr val="accent1">
                    <a:lumMod val="75000"/>
                  </a:schemeClr>
                </a:solidFill>
                <a:latin typeface="Helvetica" panose="020B0604020202020204" pitchFamily="34" charset="0"/>
                <a:cs typeface="Helvetica" panose="020B0604020202020204" pitchFamily="34" charset="0"/>
              </a:rPr>
              <a:t>Algorithm Development</a:t>
            </a:r>
          </a:p>
        </p:txBody>
      </p:sp>
      <p:sp>
        <p:nvSpPr>
          <p:cNvPr id="29"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2400" b="1" kern="0"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30"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2400" b="1" kern="0" dirty="0">
                <a:solidFill>
                  <a:schemeClr val="tx1"/>
                </a:solidFill>
                <a:latin typeface="Adobe Heiti Std R" panose="020B0400000000000000" pitchFamily="34" charset="-128"/>
                <a:ea typeface="Adobe Heiti Std R" panose="020B0400000000000000" pitchFamily="34" charset="-128"/>
              </a:rPr>
              <a:t>B</a:t>
            </a:r>
          </a:p>
        </p:txBody>
      </p:sp>
      <p:sp>
        <p:nvSpPr>
          <p:cNvPr id="31"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r>
              <a:rPr lang="en-US" sz="2400" b="1" kern="0" dirty="0">
                <a:solidFill>
                  <a:schemeClr val="bg1">
                    <a:lumMod val="95000"/>
                  </a:schemeClr>
                </a:solidFill>
                <a:latin typeface="Adobe Heiti Std R" panose="020B0400000000000000" pitchFamily="34" charset="-128"/>
                <a:ea typeface="Adobe Heiti Std R" panose="020B0400000000000000" pitchFamily="34" charset="-128"/>
              </a:rPr>
              <a:t>C</a:t>
            </a:r>
          </a:p>
        </p:txBody>
      </p:sp>
      <p:sp>
        <p:nvSpPr>
          <p:cNvPr id="32"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2400" b="1" kern="0"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33"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2400" b="1" kern="0" dirty="0">
                <a:solidFill>
                  <a:schemeClr val="bg1">
                    <a:lumMod val="95000"/>
                  </a:schemeClr>
                </a:solidFill>
                <a:latin typeface="Adobe Heiti Std R" panose="020B0400000000000000" pitchFamily="34" charset="-128"/>
                <a:ea typeface="Adobe Heiti Std R" panose="020B0400000000000000" pitchFamily="34" charset="-128"/>
              </a:rPr>
              <a:t>E</a:t>
            </a:r>
          </a:p>
        </p:txBody>
      </p:sp>
      <p:sp>
        <p:nvSpPr>
          <p:cNvPr id="14" name="Text 2: [Text] Algorithm Example" hidden="1"/>
          <p:cNvSpPr txBox="1">
            <a:spLocks/>
          </p:cNvSpPr>
          <p:nvPr/>
        </p:nvSpPr>
        <p:spPr>
          <a:xfrm>
            <a:off x="2940084" y="2258743"/>
            <a:ext cx="2494428" cy="2569114"/>
          </a:xfrm>
          <a:prstGeom prst="rect">
            <a:avLst/>
          </a:prstGeom>
          <a:solidFill>
            <a:schemeClr val="bg1">
              <a:alpha val="95000"/>
            </a:schemeClr>
          </a:solidFill>
          <a:ln w="38100">
            <a:solidFill>
              <a:schemeClr val="tx1"/>
            </a:solidFill>
          </a:ln>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defTabSz="685800" fontAlgn="auto">
              <a:lnSpc>
                <a:spcPct val="100000"/>
              </a:lnSpc>
              <a:spcAft>
                <a:spcPts val="0"/>
              </a:spcAft>
              <a:buFont typeface="Arial" panose="020B0604020202020204" pitchFamily="34" charset="0"/>
              <a:buChar char="•"/>
            </a:pPr>
            <a:endParaRPr lang="en-US" sz="225" dirty="0">
              <a:cs typeface="Helvetica" panose="020B0604020202020204" pitchFamily="34" charset="0"/>
            </a:endParaRPr>
          </a:p>
        </p:txBody>
      </p:sp>
      <p:sp>
        <p:nvSpPr>
          <p:cNvPr id="15" name="Text 2: [Text] Algorithm Example Black Text" hidden="1"/>
          <p:cNvSpPr txBox="1">
            <a:spLocks/>
          </p:cNvSpPr>
          <p:nvPr/>
        </p:nvSpPr>
        <p:spPr>
          <a:xfrm>
            <a:off x="2921815" y="2556842"/>
            <a:ext cx="2494428" cy="2271015"/>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pPr>
            <a:r>
              <a:rPr lang="en-US" sz="1500" dirty="0">
                <a:latin typeface="+mn-lt"/>
                <a:cs typeface="Helvetica" panose="020B0604020202020204" pitchFamily="34" charset="0"/>
              </a:rPr>
              <a:t>...</a:t>
            </a:r>
          </a:p>
          <a:p>
            <a:pPr algn="ctr" defTabSz="685800" fontAlgn="auto">
              <a:lnSpc>
                <a:spcPct val="100000"/>
              </a:lnSpc>
              <a:spcAft>
                <a:spcPts val="0"/>
              </a:spcAft>
            </a:pPr>
            <a:r>
              <a:rPr lang="en-US" sz="1500" dirty="0">
                <a:latin typeface="+mn-lt"/>
                <a:cs typeface="Helvetica" panose="020B0604020202020204" pitchFamily="34" charset="0"/>
              </a:rPr>
              <a:t>...</a:t>
            </a:r>
          </a:p>
          <a:p>
            <a:pPr defTabSz="685800" fontAlgn="auto">
              <a:lnSpc>
                <a:spcPct val="100000"/>
              </a:lnSpc>
              <a:spcAft>
                <a:spcPts val="0"/>
              </a:spcAft>
            </a:pPr>
            <a:r>
              <a:rPr lang="en-US" sz="1500" dirty="0">
                <a:latin typeface="+mn-lt"/>
                <a:cs typeface="Helvetica" panose="020B0604020202020204" pitchFamily="34" charset="0"/>
              </a:rPr>
              <a:t>MALIGNANT MELANOMA, SUPERFICIAL SPREADING TYPE TUMOR THICKNESS 0.256 MM (BRESLOW DEPTH):</a:t>
            </a:r>
          </a:p>
          <a:p>
            <a:pPr algn="ctr" defTabSz="685800" fontAlgn="auto">
              <a:lnSpc>
                <a:spcPct val="100000"/>
              </a:lnSpc>
              <a:spcAft>
                <a:spcPts val="0"/>
              </a:spcAft>
            </a:pPr>
            <a:r>
              <a:rPr lang="en-US" sz="1500" dirty="0">
                <a:latin typeface="+mn-lt"/>
                <a:cs typeface="Helvetica" panose="020B0604020202020204" pitchFamily="34" charset="0"/>
              </a:rPr>
              <a:t>…</a:t>
            </a:r>
          </a:p>
          <a:p>
            <a:pPr algn="ctr" defTabSz="685800" fontAlgn="auto">
              <a:lnSpc>
                <a:spcPct val="100000"/>
              </a:lnSpc>
              <a:spcAft>
                <a:spcPts val="0"/>
              </a:spcAft>
            </a:pPr>
            <a:r>
              <a:rPr lang="en-US" sz="1500" dirty="0">
                <a:latin typeface="+mn-lt"/>
                <a:cs typeface="Helvetica" panose="020B0604020202020204" pitchFamily="34" charset="0"/>
              </a:rPr>
              <a:t>…</a:t>
            </a:r>
            <a:endParaRPr lang="en-US" sz="375" dirty="0">
              <a:latin typeface="+mn-lt"/>
              <a:cs typeface="Helvetica" panose="020B0604020202020204" pitchFamily="34" charset="0"/>
            </a:endParaRPr>
          </a:p>
        </p:txBody>
      </p:sp>
      <p:sp>
        <p:nvSpPr>
          <p:cNvPr id="17" name="Text 2: [Text] Algorithm Example Black Title" hidden="1"/>
          <p:cNvSpPr txBox="1">
            <a:spLocks/>
          </p:cNvSpPr>
          <p:nvPr/>
        </p:nvSpPr>
        <p:spPr>
          <a:xfrm>
            <a:off x="2921815" y="2257422"/>
            <a:ext cx="1142978" cy="299420"/>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REC-0123456789</a:t>
            </a:r>
          </a:p>
        </p:txBody>
      </p:sp>
      <p:sp>
        <p:nvSpPr>
          <p:cNvPr id="19" name="Text 2: [Text] Algorithm Example Malignant Melanoma" hidden="1"/>
          <p:cNvSpPr txBox="1">
            <a:spLocks/>
          </p:cNvSpPr>
          <p:nvPr/>
        </p:nvSpPr>
        <p:spPr>
          <a:xfrm>
            <a:off x="2920596" y="3013960"/>
            <a:ext cx="2180302" cy="319733"/>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500" dirty="0">
                <a:solidFill>
                  <a:srgbClr val="FF0000"/>
                </a:solidFill>
                <a:latin typeface="+mn-lt"/>
                <a:cs typeface="Helvetica" panose="020B0604020202020204" pitchFamily="34" charset="0"/>
              </a:rPr>
              <a:t>MALIGNANT MELANOMA</a:t>
            </a:r>
            <a:endParaRPr lang="en-US" sz="375" dirty="0">
              <a:solidFill>
                <a:srgbClr val="FF0000"/>
              </a:solidFill>
              <a:latin typeface="+mn-lt"/>
              <a:cs typeface="Helvetica" panose="020B0604020202020204" pitchFamily="34" charset="0"/>
            </a:endParaRPr>
          </a:p>
        </p:txBody>
      </p:sp>
      <p:sp>
        <p:nvSpPr>
          <p:cNvPr id="20" name="Text 2: [Text] Algorithm Example Tumor Thickness" hidden="1"/>
          <p:cNvSpPr txBox="1">
            <a:spLocks/>
          </p:cNvSpPr>
          <p:nvPr/>
        </p:nvSpPr>
        <p:spPr>
          <a:xfrm>
            <a:off x="2921714" y="3471763"/>
            <a:ext cx="1706002" cy="319733"/>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500" dirty="0">
                <a:solidFill>
                  <a:srgbClr val="FF0000"/>
                </a:solidFill>
                <a:latin typeface="+mn-lt"/>
                <a:cs typeface="Helvetica" panose="020B0604020202020204" pitchFamily="34" charset="0"/>
              </a:rPr>
              <a:t>TUMOR THICKNESS</a:t>
            </a:r>
            <a:endParaRPr lang="en-US" sz="375" dirty="0">
              <a:solidFill>
                <a:srgbClr val="FF0000"/>
              </a:solidFill>
              <a:latin typeface="+mn-lt"/>
              <a:cs typeface="Helvetica" panose="020B0604020202020204" pitchFamily="34" charset="0"/>
            </a:endParaRPr>
          </a:p>
        </p:txBody>
      </p:sp>
      <p:sp>
        <p:nvSpPr>
          <p:cNvPr id="22" name="Text 2: [Text] Algorithm Example Breslow Depth" hidden="1"/>
          <p:cNvSpPr txBox="1">
            <a:spLocks/>
          </p:cNvSpPr>
          <p:nvPr/>
        </p:nvSpPr>
        <p:spPr>
          <a:xfrm>
            <a:off x="2980610" y="3700917"/>
            <a:ext cx="1522860" cy="319733"/>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500" dirty="0">
                <a:solidFill>
                  <a:srgbClr val="FF0000"/>
                </a:solidFill>
                <a:latin typeface="+mn-lt"/>
                <a:cs typeface="Helvetica" panose="020B0604020202020204" pitchFamily="34" charset="0"/>
              </a:rPr>
              <a:t>BRESLOW DEPTH</a:t>
            </a:r>
          </a:p>
        </p:txBody>
      </p:sp>
      <p:sp>
        <p:nvSpPr>
          <p:cNvPr id="21" name="Text 2: [Text] Algorithm Example 0.256 MM" hidden="1"/>
          <p:cNvSpPr txBox="1">
            <a:spLocks/>
          </p:cNvSpPr>
          <p:nvPr/>
        </p:nvSpPr>
        <p:spPr>
          <a:xfrm>
            <a:off x="4467306" y="3471292"/>
            <a:ext cx="948938" cy="319733"/>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500" dirty="0">
                <a:solidFill>
                  <a:srgbClr val="00B050"/>
                </a:solidFill>
                <a:latin typeface="+mn-lt"/>
                <a:cs typeface="Helvetica" panose="020B0604020202020204" pitchFamily="34" charset="0"/>
              </a:rPr>
              <a:t>0.256 MM</a:t>
            </a:r>
            <a:endParaRPr lang="en-US" sz="375" dirty="0">
              <a:solidFill>
                <a:srgbClr val="00B050"/>
              </a:solidFill>
              <a:latin typeface="+mn-lt"/>
              <a:cs typeface="Helvetica" panose="020B0604020202020204" pitchFamily="34" charset="0"/>
            </a:endParaRPr>
          </a:p>
        </p:txBody>
      </p:sp>
      <p:cxnSp>
        <p:nvCxnSpPr>
          <p:cNvPr id="6" name="Text 2: [Line] Algorithm Example Sep 1" hidden="1"/>
          <p:cNvCxnSpPr/>
          <p:nvPr/>
        </p:nvCxnSpPr>
        <p:spPr>
          <a:xfrm>
            <a:off x="4064794" y="2266249"/>
            <a:ext cx="0" cy="25616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Text 2: [Line] Algorithm Example Sep 2" hidden="1"/>
          <p:cNvCxnSpPr/>
          <p:nvPr/>
        </p:nvCxnSpPr>
        <p:spPr>
          <a:xfrm>
            <a:off x="4772025" y="2266249"/>
            <a:ext cx="0" cy="25616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2: [Text] Algorithm Example Black Title - Breslow" hidden="1"/>
          <p:cNvSpPr txBox="1">
            <a:spLocks/>
          </p:cNvSpPr>
          <p:nvPr/>
        </p:nvSpPr>
        <p:spPr>
          <a:xfrm>
            <a:off x="4055971" y="2261000"/>
            <a:ext cx="823211" cy="299420"/>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35" name="Text 2: [Text] Algorithm Example Black Title - 0.256 MM" hidden="1"/>
          <p:cNvSpPr txBox="1">
            <a:spLocks/>
          </p:cNvSpPr>
          <p:nvPr/>
        </p:nvSpPr>
        <p:spPr>
          <a:xfrm>
            <a:off x="4757737" y="2261000"/>
            <a:ext cx="823211" cy="299420"/>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0.256 MM</a:t>
            </a:r>
          </a:p>
        </p:txBody>
      </p:sp>
      <p:cxnSp>
        <p:nvCxnSpPr>
          <p:cNvPr id="36" name="Text 2: [Line] Algorithm Example Hor 1" hidden="1"/>
          <p:cNvCxnSpPr/>
          <p:nvPr/>
        </p:nvCxnSpPr>
        <p:spPr>
          <a:xfrm flipH="1">
            <a:off x="2940084" y="2471078"/>
            <a:ext cx="24896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Text 2: [Text] Algorithm Example Row 2" hidden="1"/>
          <p:cNvGrpSpPr/>
          <p:nvPr/>
        </p:nvGrpSpPr>
        <p:grpSpPr>
          <a:xfrm>
            <a:off x="2920596" y="2455218"/>
            <a:ext cx="2659133" cy="302998"/>
            <a:chOff x="3894127" y="2130623"/>
            <a:chExt cx="3545511" cy="403997"/>
          </a:xfrm>
        </p:grpSpPr>
        <p:grpSp>
          <p:nvGrpSpPr>
            <p:cNvPr id="8" name="Text 2: [Text] Algorithm Example Row 2"/>
            <p:cNvGrpSpPr/>
            <p:nvPr/>
          </p:nvGrpSpPr>
          <p:grpSpPr>
            <a:xfrm>
              <a:off x="3894127" y="2130623"/>
              <a:ext cx="3545511" cy="403997"/>
              <a:chOff x="4048153" y="2019296"/>
              <a:chExt cx="3545511" cy="403997"/>
            </a:xfrm>
          </p:grpSpPr>
          <p:sp>
            <p:nvSpPr>
              <p:cNvPr id="37"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REC-0567986788</a:t>
                </a:r>
              </a:p>
            </p:txBody>
          </p:sp>
          <p:sp>
            <p:nvSpPr>
              <p:cNvPr id="38"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39"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1.025 MM</a:t>
                </a:r>
              </a:p>
            </p:txBody>
          </p:sp>
        </p:grpSp>
        <p:cxnSp>
          <p:nvCxnSpPr>
            <p:cNvPr id="40"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Text 2: [Text] Algorithm Example Row 3" hidden="1"/>
          <p:cNvGrpSpPr/>
          <p:nvPr/>
        </p:nvGrpSpPr>
        <p:grpSpPr>
          <a:xfrm>
            <a:off x="2918852" y="2698329"/>
            <a:ext cx="2659133" cy="302998"/>
            <a:chOff x="3894127" y="2130623"/>
            <a:chExt cx="3545511" cy="403997"/>
          </a:xfrm>
        </p:grpSpPr>
        <p:grpSp>
          <p:nvGrpSpPr>
            <p:cNvPr id="42" name="Text 2: [Text] Algorithm Example Row 2"/>
            <p:cNvGrpSpPr/>
            <p:nvPr/>
          </p:nvGrpSpPr>
          <p:grpSpPr>
            <a:xfrm>
              <a:off x="3894127" y="2130623"/>
              <a:ext cx="3545511" cy="403997"/>
              <a:chOff x="4048153" y="2019296"/>
              <a:chExt cx="3545511" cy="403997"/>
            </a:xfrm>
          </p:grpSpPr>
          <p:sp>
            <p:nvSpPr>
              <p:cNvPr id="44"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REC-9164586991</a:t>
                </a:r>
              </a:p>
            </p:txBody>
          </p:sp>
          <p:sp>
            <p:nvSpPr>
              <p:cNvPr id="45"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46"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0.010 MM</a:t>
                </a:r>
              </a:p>
            </p:txBody>
          </p:sp>
        </p:grpSp>
        <p:cxnSp>
          <p:nvCxnSpPr>
            <p:cNvPr id="43"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Text 2: [Text] Algorithm Example Row 4" hidden="1"/>
          <p:cNvGrpSpPr/>
          <p:nvPr/>
        </p:nvGrpSpPr>
        <p:grpSpPr>
          <a:xfrm>
            <a:off x="2918852" y="2933875"/>
            <a:ext cx="2659133" cy="302998"/>
            <a:chOff x="3894127" y="2130623"/>
            <a:chExt cx="3545511" cy="403997"/>
          </a:xfrm>
        </p:grpSpPr>
        <p:grpSp>
          <p:nvGrpSpPr>
            <p:cNvPr id="48" name="Text 2: [Text] Algorithm Example Row 2"/>
            <p:cNvGrpSpPr/>
            <p:nvPr/>
          </p:nvGrpSpPr>
          <p:grpSpPr>
            <a:xfrm>
              <a:off x="3894127" y="2130623"/>
              <a:ext cx="3545511" cy="403997"/>
              <a:chOff x="4048153" y="2019296"/>
              <a:chExt cx="3545511" cy="403997"/>
            </a:xfrm>
          </p:grpSpPr>
          <p:sp>
            <p:nvSpPr>
              <p:cNvPr id="50"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REC-1112345800</a:t>
                </a:r>
              </a:p>
            </p:txBody>
          </p:sp>
          <p:sp>
            <p:nvSpPr>
              <p:cNvPr id="51"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52"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2.000 MM</a:t>
                </a:r>
              </a:p>
            </p:txBody>
          </p:sp>
        </p:grpSp>
        <p:cxnSp>
          <p:nvCxnSpPr>
            <p:cNvPr id="49"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Text 2: [Text] Algorithm Example Row 5" hidden="1"/>
          <p:cNvGrpSpPr/>
          <p:nvPr/>
        </p:nvGrpSpPr>
        <p:grpSpPr>
          <a:xfrm>
            <a:off x="2916727" y="3161923"/>
            <a:ext cx="2659133" cy="302998"/>
            <a:chOff x="3894127" y="2130623"/>
            <a:chExt cx="3545511" cy="403997"/>
          </a:xfrm>
        </p:grpSpPr>
        <p:grpSp>
          <p:nvGrpSpPr>
            <p:cNvPr id="68" name="Text 2: [Text] Algorithm Example Row 2"/>
            <p:cNvGrpSpPr/>
            <p:nvPr/>
          </p:nvGrpSpPr>
          <p:grpSpPr>
            <a:xfrm>
              <a:off x="3894127" y="2130623"/>
              <a:ext cx="3545511" cy="403997"/>
              <a:chOff x="4048153" y="2019296"/>
              <a:chExt cx="3545511" cy="403997"/>
            </a:xfrm>
          </p:grpSpPr>
          <p:sp>
            <p:nvSpPr>
              <p:cNvPr id="70"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REC-1000568070</a:t>
                </a:r>
              </a:p>
            </p:txBody>
          </p:sp>
          <p:sp>
            <p:nvSpPr>
              <p:cNvPr id="71"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72"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3.265 MM</a:t>
                </a:r>
              </a:p>
            </p:txBody>
          </p:sp>
        </p:grpSp>
        <p:cxnSp>
          <p:nvCxnSpPr>
            <p:cNvPr id="69"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Text 2: [Text] Algorithm Example Row 6" hidden="1"/>
          <p:cNvGrpSpPr/>
          <p:nvPr/>
        </p:nvGrpSpPr>
        <p:grpSpPr>
          <a:xfrm>
            <a:off x="2921815" y="3420429"/>
            <a:ext cx="2659133" cy="302998"/>
            <a:chOff x="3894127" y="2130623"/>
            <a:chExt cx="3545511" cy="403997"/>
          </a:xfrm>
        </p:grpSpPr>
        <p:grpSp>
          <p:nvGrpSpPr>
            <p:cNvPr id="74" name="Text 2: [Text] Algorithm Example Row 2"/>
            <p:cNvGrpSpPr/>
            <p:nvPr/>
          </p:nvGrpSpPr>
          <p:grpSpPr>
            <a:xfrm>
              <a:off x="3894127" y="2130623"/>
              <a:ext cx="3545511" cy="403997"/>
              <a:chOff x="4048153" y="2019296"/>
              <a:chExt cx="3545511" cy="403997"/>
            </a:xfrm>
          </p:grpSpPr>
          <p:sp>
            <p:nvSpPr>
              <p:cNvPr id="76"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REC-1986457612</a:t>
                </a:r>
              </a:p>
            </p:txBody>
          </p:sp>
          <p:sp>
            <p:nvSpPr>
              <p:cNvPr id="77"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78"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2.500 MM</a:t>
                </a:r>
              </a:p>
            </p:txBody>
          </p:sp>
        </p:grpSp>
        <p:cxnSp>
          <p:nvCxnSpPr>
            <p:cNvPr id="75"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Text 2: [Text] Algorithm Example Row 7" hidden="1"/>
          <p:cNvGrpSpPr/>
          <p:nvPr/>
        </p:nvGrpSpPr>
        <p:grpSpPr>
          <a:xfrm>
            <a:off x="2916727" y="3655976"/>
            <a:ext cx="2659133" cy="302998"/>
            <a:chOff x="3894127" y="2130623"/>
            <a:chExt cx="3545511" cy="403997"/>
          </a:xfrm>
        </p:grpSpPr>
        <p:grpSp>
          <p:nvGrpSpPr>
            <p:cNvPr id="80" name="Text 2: [Text] Algorithm Example Row 2"/>
            <p:cNvGrpSpPr/>
            <p:nvPr/>
          </p:nvGrpSpPr>
          <p:grpSpPr>
            <a:xfrm>
              <a:off x="3894127" y="2130623"/>
              <a:ext cx="3545511" cy="403997"/>
              <a:chOff x="4048153" y="2019296"/>
              <a:chExt cx="3545511" cy="403997"/>
            </a:xfrm>
          </p:grpSpPr>
          <p:sp>
            <p:nvSpPr>
              <p:cNvPr id="82"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REC-6655888800</a:t>
                </a:r>
              </a:p>
            </p:txBody>
          </p:sp>
          <p:sp>
            <p:nvSpPr>
              <p:cNvPr id="83"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84"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5.000 MM</a:t>
                </a:r>
              </a:p>
            </p:txBody>
          </p:sp>
        </p:grpSp>
        <p:cxnSp>
          <p:nvCxnSpPr>
            <p:cNvPr id="81"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Text 2: [Text] Algorithm Example Row 8" hidden="1"/>
          <p:cNvGrpSpPr/>
          <p:nvPr/>
        </p:nvGrpSpPr>
        <p:grpSpPr>
          <a:xfrm>
            <a:off x="2921815" y="3898761"/>
            <a:ext cx="2659133" cy="302998"/>
            <a:chOff x="3894127" y="2130623"/>
            <a:chExt cx="3545511" cy="403997"/>
          </a:xfrm>
        </p:grpSpPr>
        <p:grpSp>
          <p:nvGrpSpPr>
            <p:cNvPr id="86" name="Text 2: [Text] Algorithm Example Row 2"/>
            <p:cNvGrpSpPr/>
            <p:nvPr/>
          </p:nvGrpSpPr>
          <p:grpSpPr>
            <a:xfrm>
              <a:off x="3894127" y="2130623"/>
              <a:ext cx="3545511" cy="403997"/>
              <a:chOff x="4048153" y="2019296"/>
              <a:chExt cx="3545511" cy="403997"/>
            </a:xfrm>
          </p:grpSpPr>
          <p:sp>
            <p:nvSpPr>
              <p:cNvPr id="88"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REC-1118855999</a:t>
                </a:r>
              </a:p>
            </p:txBody>
          </p:sp>
          <p:sp>
            <p:nvSpPr>
              <p:cNvPr id="89"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90"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9.500 MM</a:t>
                </a:r>
              </a:p>
            </p:txBody>
          </p:sp>
        </p:grpSp>
        <p:cxnSp>
          <p:nvCxnSpPr>
            <p:cNvPr id="87"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Text 2: [Text] Algorithm Example Row 9" hidden="1"/>
          <p:cNvGrpSpPr/>
          <p:nvPr/>
        </p:nvGrpSpPr>
        <p:grpSpPr>
          <a:xfrm>
            <a:off x="2921815" y="4141401"/>
            <a:ext cx="2659133" cy="302998"/>
            <a:chOff x="3894127" y="2130623"/>
            <a:chExt cx="3545511" cy="403997"/>
          </a:xfrm>
        </p:grpSpPr>
        <p:grpSp>
          <p:nvGrpSpPr>
            <p:cNvPr id="92" name="Text 2: [Text] Algorithm Example Row 2"/>
            <p:cNvGrpSpPr/>
            <p:nvPr/>
          </p:nvGrpSpPr>
          <p:grpSpPr>
            <a:xfrm>
              <a:off x="3894127" y="2130623"/>
              <a:ext cx="3545511" cy="403997"/>
              <a:chOff x="4048153" y="2019296"/>
              <a:chExt cx="3545511" cy="403997"/>
            </a:xfrm>
          </p:grpSpPr>
          <p:sp>
            <p:nvSpPr>
              <p:cNvPr id="94"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REC-1864555401</a:t>
                </a:r>
              </a:p>
            </p:txBody>
          </p:sp>
          <p:sp>
            <p:nvSpPr>
              <p:cNvPr id="95"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96"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1.110 MM</a:t>
                </a:r>
              </a:p>
            </p:txBody>
          </p:sp>
        </p:grpSp>
        <p:cxnSp>
          <p:nvCxnSpPr>
            <p:cNvPr id="93"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Text 2: [Text] Algorithm Example Row 10" hidden="1"/>
          <p:cNvGrpSpPr/>
          <p:nvPr/>
        </p:nvGrpSpPr>
        <p:grpSpPr>
          <a:xfrm>
            <a:off x="2921815" y="4383491"/>
            <a:ext cx="2659133" cy="302998"/>
            <a:chOff x="3894127" y="2130623"/>
            <a:chExt cx="3545511" cy="403997"/>
          </a:xfrm>
        </p:grpSpPr>
        <p:grpSp>
          <p:nvGrpSpPr>
            <p:cNvPr id="98" name="Text 2: [Text] Algorithm Example Row 2"/>
            <p:cNvGrpSpPr/>
            <p:nvPr/>
          </p:nvGrpSpPr>
          <p:grpSpPr>
            <a:xfrm>
              <a:off x="3894127" y="2130623"/>
              <a:ext cx="3545511" cy="403997"/>
              <a:chOff x="4048153" y="2019296"/>
              <a:chExt cx="3545511" cy="403997"/>
            </a:xfrm>
          </p:grpSpPr>
          <p:sp>
            <p:nvSpPr>
              <p:cNvPr id="100" name="Text 2: [Text] Algorithm Example Black Title"/>
              <p:cNvSpPr txBox="1">
                <a:spLocks/>
              </p:cNvSpPr>
              <p:nvPr/>
            </p:nvSpPr>
            <p:spPr>
              <a:xfrm>
                <a:off x="4048153" y="2019296"/>
                <a:ext cx="1523971"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REC-0005648988</a:t>
                </a:r>
              </a:p>
            </p:txBody>
          </p:sp>
          <p:sp>
            <p:nvSpPr>
              <p:cNvPr id="101" name="Text 2: [Text] Algorithm Example Black Title - Breslow"/>
              <p:cNvSpPr txBox="1">
                <a:spLocks/>
              </p:cNvSpPr>
              <p:nvPr/>
            </p:nvSpPr>
            <p:spPr>
              <a:xfrm>
                <a:off x="5560361"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BRESLOW</a:t>
                </a:r>
              </a:p>
            </p:txBody>
          </p:sp>
          <p:sp>
            <p:nvSpPr>
              <p:cNvPr id="102" name="Text 2: [Text] Algorithm Example Black Title - 0.256 MM"/>
              <p:cNvSpPr txBox="1">
                <a:spLocks/>
              </p:cNvSpPr>
              <p:nvPr/>
            </p:nvSpPr>
            <p:spPr>
              <a:xfrm>
                <a:off x="6496050" y="2024067"/>
                <a:ext cx="1097614" cy="399226"/>
              </a:xfrm>
              <a:prstGeom prst="rect">
                <a:avLst/>
              </a:prstGeom>
              <a:no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Aft>
                    <a:spcPts val="0"/>
                  </a:spcAft>
                </a:pPr>
                <a:r>
                  <a:rPr lang="en-US" sz="1050" b="1" dirty="0">
                    <a:latin typeface="+mn-lt"/>
                    <a:cs typeface="Helvetica" panose="020B0604020202020204" pitchFamily="34" charset="0"/>
                  </a:rPr>
                  <a:t>0.550 MM</a:t>
                </a:r>
              </a:p>
            </p:txBody>
          </p:sp>
        </p:grpSp>
        <p:cxnSp>
          <p:nvCxnSpPr>
            <p:cNvPr id="99" name="Text 2: [Line] Algorithm Example Hor 2"/>
            <p:cNvCxnSpPr/>
            <p:nvPr/>
          </p:nvCxnSpPr>
          <p:spPr>
            <a:xfrm flipH="1">
              <a:off x="3929758" y="2447045"/>
              <a:ext cx="3319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92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22" presetClass="entr" presetSubtype="1"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par>
                                <p:cTn id="46" presetID="22" presetClass="entr" presetSubtype="1"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42" presetClass="path" presetSubtype="0" accel="50000" decel="50000" fill="hold" grpId="1" nodeType="withEffect">
                                  <p:stCondLst>
                                    <p:cond delay="0"/>
                                  </p:stCondLst>
                                  <p:childTnLst>
                                    <p:animMotion origin="layout" path="M -4.58333E-6 -1.85185E-6 L 0.02071 -0.24768 " pathEditMode="relative" rAng="0" ptsTypes="AA">
                                      <p:cBhvr>
                                        <p:cTn id="50" dur="2000" fill="hold"/>
                                        <p:tgtEl>
                                          <p:spTgt spid="21"/>
                                        </p:tgtEl>
                                        <p:attrNameLst>
                                          <p:attrName>ppt_x</p:attrName>
                                          <p:attrName>ppt_y</p:attrName>
                                        </p:attrNameLst>
                                      </p:cBhvr>
                                      <p:rCtr x="1029" y="-12384"/>
                                    </p:animMotion>
                                  </p:childTnLst>
                                </p:cTn>
                              </p:par>
                              <p:par>
                                <p:cTn id="51" presetID="42" presetClass="path" presetSubtype="0" accel="50000" decel="50000" fill="hold" grpId="1" nodeType="withEffect">
                                  <p:stCondLst>
                                    <p:cond delay="0"/>
                                  </p:stCondLst>
                                  <p:childTnLst>
                                    <p:animMotion origin="layout" path="M -4.58333E-6 3.7037E-6 L 0.07943 -0.28797 " pathEditMode="relative" rAng="0" ptsTypes="AA">
                                      <p:cBhvr>
                                        <p:cTn id="52" dur="2000" fill="hold"/>
                                        <p:tgtEl>
                                          <p:spTgt spid="22"/>
                                        </p:tgtEl>
                                        <p:attrNameLst>
                                          <p:attrName>ppt_x</p:attrName>
                                          <p:attrName>ppt_y</p:attrName>
                                        </p:attrNameLst>
                                      </p:cBhvr>
                                      <p:rCtr x="3971" y="-14398"/>
                                    </p:animMotion>
                                  </p:childTnLst>
                                </p:cTn>
                              </p:par>
                              <p:par>
                                <p:cTn id="53" presetID="42" presetClass="path" presetSubtype="0" accel="50000" decel="50000" fill="hold" grpId="1" nodeType="withEffect">
                                  <p:stCondLst>
                                    <p:cond delay="0"/>
                                  </p:stCondLst>
                                  <p:childTnLst>
                                    <p:animMotion origin="layout" path="M -4.16667E-7 -1.85185E-6 L 0.07578 -0.24491 " pathEditMode="relative" rAng="0" ptsTypes="AA">
                                      <p:cBhvr>
                                        <p:cTn id="54" dur="2000" fill="hold"/>
                                        <p:tgtEl>
                                          <p:spTgt spid="20"/>
                                        </p:tgtEl>
                                        <p:attrNameLst>
                                          <p:attrName>ppt_x</p:attrName>
                                          <p:attrName>ppt_y</p:attrName>
                                        </p:attrNameLst>
                                      </p:cBhvr>
                                      <p:rCtr x="3789" y="-12245"/>
                                    </p:animMotion>
                                  </p:childTnLst>
                                </p:cTn>
                              </p:par>
                              <p:par>
                                <p:cTn id="55" presetID="42" presetClass="path" presetSubtype="0" accel="50000" decel="50000" fill="hold" grpId="1" nodeType="withEffect">
                                  <p:stCondLst>
                                    <p:cond delay="0"/>
                                  </p:stCondLst>
                                  <p:childTnLst>
                                    <p:animMotion origin="layout" path="M -1.66667E-6 -1.48148E-6 L 0.04883 -0.14375 " pathEditMode="relative" rAng="0" ptsTypes="AA">
                                      <p:cBhvr>
                                        <p:cTn id="56" dur="2000" fill="hold"/>
                                        <p:tgtEl>
                                          <p:spTgt spid="19"/>
                                        </p:tgtEl>
                                        <p:attrNameLst>
                                          <p:attrName>ppt_x</p:attrName>
                                          <p:attrName>ppt_y</p:attrName>
                                        </p:attrNameLst>
                                      </p:cBhvr>
                                      <p:rCtr x="2435" y="-7199"/>
                                    </p:animMotion>
                                  </p:childTnLst>
                                </p:cTn>
                              </p:par>
                              <p:par>
                                <p:cTn id="57" presetID="6" presetClass="emph" presetSubtype="0" fill="hold" grpId="2" nodeType="withEffect">
                                  <p:stCondLst>
                                    <p:cond delay="0"/>
                                  </p:stCondLst>
                                  <p:childTnLst>
                                    <p:animScale>
                                      <p:cBhvr>
                                        <p:cTn id="58" dur="2000" fill="hold"/>
                                        <p:tgtEl>
                                          <p:spTgt spid="21"/>
                                        </p:tgtEl>
                                      </p:cBhvr>
                                      <p:by x="50000" y="50000"/>
                                    </p:animScale>
                                  </p:childTnLst>
                                </p:cTn>
                              </p:par>
                              <p:par>
                                <p:cTn id="59" presetID="6" presetClass="emph" presetSubtype="0" fill="hold" grpId="2" nodeType="withEffect">
                                  <p:stCondLst>
                                    <p:cond delay="0"/>
                                  </p:stCondLst>
                                  <p:childTnLst>
                                    <p:animScale>
                                      <p:cBhvr>
                                        <p:cTn id="60" dur="2000" fill="hold"/>
                                        <p:tgtEl>
                                          <p:spTgt spid="22"/>
                                        </p:tgtEl>
                                      </p:cBhvr>
                                      <p:by x="50000" y="50000"/>
                                    </p:animScale>
                                  </p:childTnLst>
                                </p:cTn>
                              </p:par>
                              <p:par>
                                <p:cTn id="61" presetID="6" presetClass="emph" presetSubtype="0" fill="hold" grpId="2" nodeType="withEffect">
                                  <p:stCondLst>
                                    <p:cond delay="0"/>
                                  </p:stCondLst>
                                  <p:childTnLst>
                                    <p:animScale>
                                      <p:cBhvr>
                                        <p:cTn id="62" dur="2000" fill="hold"/>
                                        <p:tgtEl>
                                          <p:spTgt spid="20"/>
                                        </p:tgtEl>
                                      </p:cBhvr>
                                      <p:by x="50000" y="50000"/>
                                    </p:animScale>
                                  </p:childTnLst>
                                </p:cTn>
                              </p:par>
                              <p:par>
                                <p:cTn id="63" presetID="6" presetClass="emph" presetSubtype="0" fill="hold" grpId="2" nodeType="withEffect">
                                  <p:stCondLst>
                                    <p:cond delay="0"/>
                                  </p:stCondLst>
                                  <p:childTnLst>
                                    <p:animScale>
                                      <p:cBhvr>
                                        <p:cTn id="64" dur="2000" fill="hold"/>
                                        <p:tgtEl>
                                          <p:spTgt spid="19"/>
                                        </p:tgtEl>
                                      </p:cBhvr>
                                      <p:by x="50000" y="50000"/>
                                    </p:animScale>
                                  </p:childTnLst>
                                </p:cTn>
                              </p:par>
                              <p:par>
                                <p:cTn id="65" presetID="10" presetClass="exit" presetSubtype="0" fill="hold" grpId="3" nodeType="withEffect">
                                  <p:stCondLst>
                                    <p:cond delay="0"/>
                                  </p:stCondLst>
                                  <p:childTnLst>
                                    <p:animEffect transition="out" filter="fade">
                                      <p:cBhvr>
                                        <p:cTn id="66" dur="2000"/>
                                        <p:tgtEl>
                                          <p:spTgt spid="21"/>
                                        </p:tgtEl>
                                      </p:cBhvr>
                                    </p:animEffect>
                                    <p:set>
                                      <p:cBhvr>
                                        <p:cTn id="67" dur="1" fill="hold">
                                          <p:stCondLst>
                                            <p:cond delay="1999"/>
                                          </p:stCondLst>
                                        </p:cTn>
                                        <p:tgtEl>
                                          <p:spTgt spid="21"/>
                                        </p:tgtEl>
                                        <p:attrNameLst>
                                          <p:attrName>style.visibility</p:attrName>
                                        </p:attrNameLst>
                                      </p:cBhvr>
                                      <p:to>
                                        <p:strVal val="hidden"/>
                                      </p:to>
                                    </p:set>
                                  </p:childTnLst>
                                </p:cTn>
                              </p:par>
                              <p:par>
                                <p:cTn id="68" presetID="10" presetClass="exit" presetSubtype="0" fill="hold" grpId="3" nodeType="withEffect">
                                  <p:stCondLst>
                                    <p:cond delay="0"/>
                                  </p:stCondLst>
                                  <p:childTnLst>
                                    <p:animEffect transition="out" filter="fade">
                                      <p:cBhvr>
                                        <p:cTn id="69" dur="2000"/>
                                        <p:tgtEl>
                                          <p:spTgt spid="22"/>
                                        </p:tgtEl>
                                      </p:cBhvr>
                                    </p:animEffect>
                                    <p:set>
                                      <p:cBhvr>
                                        <p:cTn id="70" dur="1" fill="hold">
                                          <p:stCondLst>
                                            <p:cond delay="1999"/>
                                          </p:stCondLst>
                                        </p:cTn>
                                        <p:tgtEl>
                                          <p:spTgt spid="22"/>
                                        </p:tgtEl>
                                        <p:attrNameLst>
                                          <p:attrName>style.visibility</p:attrName>
                                        </p:attrNameLst>
                                      </p:cBhvr>
                                      <p:to>
                                        <p:strVal val="hidden"/>
                                      </p:to>
                                    </p:set>
                                  </p:childTnLst>
                                </p:cTn>
                              </p:par>
                              <p:par>
                                <p:cTn id="71" presetID="10" presetClass="exit" presetSubtype="0" fill="hold" grpId="3" nodeType="withEffect">
                                  <p:stCondLst>
                                    <p:cond delay="0"/>
                                  </p:stCondLst>
                                  <p:childTnLst>
                                    <p:animEffect transition="out" filter="fade">
                                      <p:cBhvr>
                                        <p:cTn id="72" dur="2000"/>
                                        <p:tgtEl>
                                          <p:spTgt spid="20"/>
                                        </p:tgtEl>
                                      </p:cBhvr>
                                    </p:animEffect>
                                    <p:set>
                                      <p:cBhvr>
                                        <p:cTn id="73" dur="1" fill="hold">
                                          <p:stCondLst>
                                            <p:cond delay="1999"/>
                                          </p:stCondLst>
                                        </p:cTn>
                                        <p:tgtEl>
                                          <p:spTgt spid="20"/>
                                        </p:tgtEl>
                                        <p:attrNameLst>
                                          <p:attrName>style.visibility</p:attrName>
                                        </p:attrNameLst>
                                      </p:cBhvr>
                                      <p:to>
                                        <p:strVal val="hidden"/>
                                      </p:to>
                                    </p:set>
                                  </p:childTnLst>
                                </p:cTn>
                              </p:par>
                              <p:par>
                                <p:cTn id="74" presetID="10" presetClass="exit" presetSubtype="0" fill="hold" grpId="3" nodeType="withEffect">
                                  <p:stCondLst>
                                    <p:cond delay="0"/>
                                  </p:stCondLst>
                                  <p:childTnLst>
                                    <p:animEffect transition="out" filter="fade">
                                      <p:cBhvr>
                                        <p:cTn id="75" dur="2000"/>
                                        <p:tgtEl>
                                          <p:spTgt spid="19"/>
                                        </p:tgtEl>
                                      </p:cBhvr>
                                    </p:animEffect>
                                    <p:set>
                                      <p:cBhvr>
                                        <p:cTn id="76" dur="1" fill="hold">
                                          <p:stCondLst>
                                            <p:cond delay="1999"/>
                                          </p:stCondLst>
                                        </p:cTn>
                                        <p:tgtEl>
                                          <p:spTgt spid="19"/>
                                        </p:tgtEl>
                                        <p:attrNameLst>
                                          <p:attrName>style.visibility</p:attrName>
                                        </p:attrNameLst>
                                      </p:cBhvr>
                                      <p:to>
                                        <p:strVal val="hidden"/>
                                      </p:to>
                                    </p:se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22" presetClass="entr" presetSubtype="1"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up)">
                                      <p:cBhvr>
                                        <p:cTn id="86" dur="500"/>
                                        <p:tgtEl>
                                          <p:spTgt spid="36"/>
                                        </p:tgtEl>
                                      </p:cBhvr>
                                    </p:animEffect>
                                  </p:childTnLst>
                                </p:cTn>
                              </p:par>
                            </p:childTnLst>
                          </p:cTn>
                        </p:par>
                        <p:par>
                          <p:cTn id="87" fill="hold">
                            <p:stCondLst>
                              <p:cond delay="2500"/>
                            </p:stCondLst>
                            <p:childTnLst>
                              <p:par>
                                <p:cTn id="88" presetID="10" presetClass="entr" presetSubtype="0"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
                                        <p:tgtEl>
                                          <p:spTgt spid="9"/>
                                        </p:tgtEl>
                                      </p:cBhvr>
                                    </p:animEffect>
                                  </p:childTnLst>
                                </p:cTn>
                              </p:par>
                            </p:childTnLst>
                          </p:cTn>
                        </p:par>
                        <p:par>
                          <p:cTn id="91" fill="hold">
                            <p:stCondLst>
                              <p:cond delay="2600"/>
                            </p:stCondLst>
                            <p:childTnLst>
                              <p:par>
                                <p:cTn id="92" presetID="10" presetClass="entr" presetSubtype="0" fill="hold"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
                                        <p:tgtEl>
                                          <p:spTgt spid="41"/>
                                        </p:tgtEl>
                                      </p:cBhvr>
                                    </p:animEffect>
                                  </p:childTnLst>
                                </p:cTn>
                              </p:par>
                            </p:childTnLst>
                          </p:cTn>
                        </p:par>
                        <p:par>
                          <p:cTn id="95" fill="hold">
                            <p:stCondLst>
                              <p:cond delay="2700"/>
                            </p:stCondLst>
                            <p:childTnLst>
                              <p:par>
                                <p:cTn id="96" presetID="10" presetClass="entr" presetSubtype="0" fill="hold"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
                                        <p:tgtEl>
                                          <p:spTgt spid="47"/>
                                        </p:tgtEl>
                                      </p:cBhvr>
                                    </p:animEffect>
                                  </p:childTnLst>
                                </p:cTn>
                              </p:par>
                            </p:childTnLst>
                          </p:cTn>
                        </p:par>
                        <p:par>
                          <p:cTn id="99" fill="hold">
                            <p:stCondLst>
                              <p:cond delay="2800"/>
                            </p:stCondLst>
                            <p:childTnLst>
                              <p:par>
                                <p:cTn id="100" presetID="10" presetClass="entr" presetSubtype="0"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fade">
                                      <p:cBhvr>
                                        <p:cTn id="102" dur="100"/>
                                        <p:tgtEl>
                                          <p:spTgt spid="67"/>
                                        </p:tgtEl>
                                      </p:cBhvr>
                                    </p:animEffect>
                                  </p:childTnLst>
                                </p:cTn>
                              </p:par>
                            </p:childTnLst>
                          </p:cTn>
                        </p:par>
                        <p:par>
                          <p:cTn id="103" fill="hold">
                            <p:stCondLst>
                              <p:cond delay="2900"/>
                            </p:stCondLst>
                            <p:childTnLst>
                              <p:par>
                                <p:cTn id="104" presetID="10" presetClass="entr" presetSubtype="0" fill="hold" nodeType="after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fade">
                                      <p:cBhvr>
                                        <p:cTn id="106" dur="100"/>
                                        <p:tgtEl>
                                          <p:spTgt spid="73"/>
                                        </p:tgtEl>
                                      </p:cBhvr>
                                    </p:animEffect>
                                  </p:childTnLst>
                                </p:cTn>
                              </p:par>
                            </p:childTnLst>
                          </p:cTn>
                        </p:par>
                        <p:par>
                          <p:cTn id="107" fill="hold">
                            <p:stCondLst>
                              <p:cond delay="3000"/>
                            </p:stCondLst>
                            <p:childTnLst>
                              <p:par>
                                <p:cTn id="108" presetID="10" presetClass="entr" presetSubtype="0" fill="hold" nodeType="after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100"/>
                                        <p:tgtEl>
                                          <p:spTgt spid="79"/>
                                        </p:tgtEl>
                                      </p:cBhvr>
                                    </p:animEffect>
                                  </p:childTnLst>
                                </p:cTn>
                              </p:par>
                            </p:childTnLst>
                          </p:cTn>
                        </p:par>
                        <p:par>
                          <p:cTn id="111" fill="hold">
                            <p:stCondLst>
                              <p:cond delay="3100"/>
                            </p:stCondLst>
                            <p:childTnLst>
                              <p:par>
                                <p:cTn id="112" presetID="10" presetClass="entr" presetSubtype="0" fill="hold" nodeType="after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100"/>
                                        <p:tgtEl>
                                          <p:spTgt spid="85"/>
                                        </p:tgtEl>
                                      </p:cBhvr>
                                    </p:animEffect>
                                  </p:childTnLst>
                                </p:cTn>
                              </p:par>
                            </p:childTnLst>
                          </p:cTn>
                        </p:par>
                        <p:par>
                          <p:cTn id="115" fill="hold">
                            <p:stCondLst>
                              <p:cond delay="3200"/>
                            </p:stCondLst>
                            <p:childTnLst>
                              <p:par>
                                <p:cTn id="116" presetID="10" presetClass="entr" presetSubtype="0" fill="hold" nodeType="afterEffect">
                                  <p:stCondLst>
                                    <p:cond delay="0"/>
                                  </p:stCondLst>
                                  <p:childTnLst>
                                    <p:set>
                                      <p:cBhvr>
                                        <p:cTn id="117" dur="1" fill="hold">
                                          <p:stCondLst>
                                            <p:cond delay="0"/>
                                          </p:stCondLst>
                                        </p:cTn>
                                        <p:tgtEl>
                                          <p:spTgt spid="91"/>
                                        </p:tgtEl>
                                        <p:attrNameLst>
                                          <p:attrName>style.visibility</p:attrName>
                                        </p:attrNameLst>
                                      </p:cBhvr>
                                      <p:to>
                                        <p:strVal val="visible"/>
                                      </p:to>
                                    </p:set>
                                    <p:animEffect transition="in" filter="fade">
                                      <p:cBhvr>
                                        <p:cTn id="118" dur="100"/>
                                        <p:tgtEl>
                                          <p:spTgt spid="91"/>
                                        </p:tgtEl>
                                      </p:cBhvr>
                                    </p:animEffect>
                                  </p:childTnLst>
                                </p:cTn>
                              </p:par>
                            </p:childTnLst>
                          </p:cTn>
                        </p:par>
                        <p:par>
                          <p:cTn id="119" fill="hold">
                            <p:stCondLst>
                              <p:cond delay="3300"/>
                            </p:stCondLst>
                            <p:childTnLst>
                              <p:par>
                                <p:cTn id="120" presetID="10" presetClass="entr" presetSubtype="0" fill="hold" nodeType="after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fade">
                                      <p:cBhvr>
                                        <p:cTn id="122" dur="1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p:bldP spid="15" grpId="1"/>
      <p:bldP spid="17" grpId="0"/>
      <p:bldP spid="19" grpId="0"/>
      <p:bldP spid="19" grpId="1"/>
      <p:bldP spid="19" grpId="2"/>
      <p:bldP spid="19" grpId="3"/>
      <p:bldP spid="20" grpId="0"/>
      <p:bldP spid="20" grpId="1"/>
      <p:bldP spid="20" grpId="2"/>
      <p:bldP spid="20" grpId="3"/>
      <p:bldP spid="22" grpId="0"/>
      <p:bldP spid="22" grpId="1"/>
      <p:bldP spid="22" grpId="2"/>
      <p:bldP spid="22" grpId="3"/>
      <p:bldP spid="21" grpId="0"/>
      <p:bldP spid="21" grpId="1"/>
      <p:bldP spid="21" grpId="2"/>
      <p:bldP spid="21" grpId="3"/>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chema: Workflow [sharp]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3" name="Schema: Workflow [sharp] [bw] - Audit Plann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18" name="Schema: Workflow [sharp] - Data Extraction &amp; Algorithm Development"/>
          <p:cNvPicPr>
            <a:picLocks noChangeAspect="1"/>
          </p:cNvPicPr>
          <p:nvPr/>
        </p:nvPicPr>
        <p:blipFill rotWithShape="1">
          <a:blip r:embed="rId6">
            <a:extLst>
              <a:ext uri="{28A0092B-C50C-407E-A947-70E740481C1C}">
                <a14:useLocalDpi xmlns:a14="http://schemas.microsoft.com/office/drawing/2010/main" val="0"/>
              </a:ext>
            </a:extLst>
          </a:blip>
          <a:srcRect l="25313" t="2" r="36468" b="-1616"/>
          <a:stretch/>
        </p:blipFill>
        <p:spPr>
          <a:xfrm>
            <a:off x="2891119" y="1747254"/>
            <a:ext cx="2602006" cy="3138037"/>
          </a:xfrm>
          <a:prstGeom prst="rect">
            <a:avLst/>
          </a:prstGeom>
          <a:effectLst>
            <a:softEdge rad="0"/>
          </a:effectLst>
        </p:spPr>
      </p:pic>
      <p:pic>
        <p:nvPicPr>
          <p:cNvPr id="26" name="Schema: Workflow [sharp] - Entities"/>
          <p:cNvPicPr>
            <a:picLocks noChangeAspect="1"/>
          </p:cNvPicPr>
          <p:nvPr/>
        </p:nvPicPr>
        <p:blipFill rotWithShape="1">
          <a:blip r:embed="rId6">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Data Extraction &amp; Algorithm Development"/>
          <p:cNvSpPr txBox="1">
            <a:spLocks/>
          </p:cNvSpPr>
          <p:nvPr/>
        </p:nvSpPr>
        <p:spPr>
          <a:xfrm>
            <a:off x="1143001" y="856485"/>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spcAft>
                <a:spcPts val="0"/>
              </a:spcAft>
            </a:pPr>
            <a:r>
              <a:rPr lang="en-US" sz="2400" b="1" dirty="0">
                <a:solidFill>
                  <a:schemeClr val="tx1">
                    <a:lumMod val="50000"/>
                  </a:schemeClr>
                </a:solidFill>
                <a:latin typeface="Arial" panose="020B0604020202020204" pitchFamily="34" charset="0"/>
                <a:cs typeface="Arial" panose="020B0604020202020204" pitchFamily="34" charset="0"/>
              </a:rPr>
              <a:t>Algorithm Development</a:t>
            </a:r>
          </a:p>
        </p:txBody>
      </p:sp>
      <p:sp>
        <p:nvSpPr>
          <p:cNvPr id="11" name="Text 1: [Text] Algorithm Development"/>
          <p:cNvSpPr txBox="1">
            <a:spLocks/>
          </p:cNvSpPr>
          <p:nvPr/>
        </p:nvSpPr>
        <p:spPr>
          <a:xfrm>
            <a:off x="5506571" y="2266249"/>
            <a:ext cx="2494428" cy="2569114"/>
          </a:xfrm>
          <a:prstGeom prst="rect">
            <a:avLst/>
          </a:prstGeom>
          <a:solidFill>
            <a:schemeClr val="bg1">
              <a:alpha val="85000"/>
            </a:schemeClr>
          </a:solidFill>
          <a:effectLst>
            <a:softEdge rad="12700"/>
          </a:effectLst>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200" dirty="0">
                <a:cs typeface="Helvetica" panose="020B0604020202020204" pitchFamily="34" charset="0"/>
              </a:rPr>
              <a:t>Convert measurements to single measurement type, e.g., all millimeters.</a:t>
            </a:r>
          </a:p>
          <a:p>
            <a:pPr marL="214313" indent="-214313" algn="just">
              <a:lnSpc>
                <a:spcPct val="100000"/>
              </a:lnSpc>
              <a:buFont typeface="Arial" panose="020B0604020202020204" pitchFamily="34" charset="0"/>
              <a:buChar char="•"/>
            </a:pPr>
            <a:endParaRPr lang="en-US" sz="1200" dirty="0">
              <a:cs typeface="Helvetica" panose="020B0604020202020204" pitchFamily="34" charset="0"/>
            </a:endParaRPr>
          </a:p>
          <a:p>
            <a:pPr marL="214313" indent="-214313" algn="just">
              <a:lnSpc>
                <a:spcPct val="100000"/>
              </a:lnSpc>
              <a:buFont typeface="Arial" panose="020B0604020202020204" pitchFamily="34" charset="0"/>
              <a:buChar char="•"/>
            </a:pPr>
            <a:r>
              <a:rPr lang="en-US" sz="1200" dirty="0">
                <a:cs typeface="Helvetica" panose="020B0604020202020204" pitchFamily="34" charset="0"/>
              </a:rPr>
              <a:t>Link extracted measurements with associated consolidated value for record(s).</a:t>
            </a:r>
          </a:p>
          <a:p>
            <a:pPr marL="214313" indent="-214313" algn="just">
              <a:lnSpc>
                <a:spcPct val="100000"/>
              </a:lnSpc>
              <a:buFont typeface="Arial" panose="020B0604020202020204" pitchFamily="34" charset="0"/>
              <a:buChar char="•"/>
            </a:pPr>
            <a:endParaRPr lang="en-US" sz="1200" dirty="0">
              <a:cs typeface="Helvetica" panose="020B0604020202020204" pitchFamily="34" charset="0"/>
            </a:endParaRPr>
          </a:p>
          <a:p>
            <a:pPr marL="214313" indent="-214313" algn="just">
              <a:lnSpc>
                <a:spcPct val="100000"/>
              </a:lnSpc>
              <a:buFont typeface="Arial" panose="020B0604020202020204" pitchFamily="34" charset="0"/>
              <a:buChar char="•"/>
            </a:pPr>
            <a:r>
              <a:rPr lang="en-US" sz="1200" dirty="0">
                <a:cs typeface="Helvetica" panose="020B0604020202020204" pitchFamily="34" charset="0"/>
              </a:rPr>
              <a:t>Build analytic and review data sets for testing and analysis.</a:t>
            </a:r>
          </a:p>
        </p:txBody>
      </p:sp>
      <p:sp>
        <p:nvSpPr>
          <p:cNvPr id="12" name="Text 1: [Title] Algorithm Development"/>
          <p:cNvSpPr txBox="1">
            <a:spLocks/>
          </p:cNvSpPr>
          <p:nvPr/>
        </p:nvSpPr>
        <p:spPr>
          <a:xfrm>
            <a:off x="5506571" y="2010755"/>
            <a:ext cx="2494428" cy="255494"/>
          </a:xfrm>
          <a:prstGeom prst="rect">
            <a:avLst/>
          </a:prstGeom>
          <a:solidFill>
            <a:schemeClr val="bg1">
              <a:alpha val="80000"/>
            </a:schemeClr>
          </a:solidFill>
          <a:effectLst>
            <a:softEdge rad="127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rgbClr val="2A67A5"/>
                </a:solidFill>
                <a:latin typeface="Helvetica" panose="020B0604020202020204" pitchFamily="34" charset="0"/>
                <a:cs typeface="Helvetica" panose="020B0604020202020204" pitchFamily="34" charset="0"/>
              </a:rPr>
              <a:t>Post-Processing</a:t>
            </a:r>
          </a:p>
        </p:txBody>
      </p:sp>
      <p:sp>
        <p:nvSpPr>
          <p:cNvPr id="27"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28"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B</a:t>
            </a:r>
          </a:p>
        </p:txBody>
      </p:sp>
      <p:sp>
        <p:nvSpPr>
          <p:cNvPr id="29"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latin typeface="Adobe Heiti Std R" panose="020B0400000000000000" pitchFamily="34" charset="-128"/>
                <a:ea typeface="Adobe Heiti Std R" panose="020B0400000000000000" pitchFamily="34" charset="-128"/>
              </a:rPr>
              <a:t>C</a:t>
            </a:r>
          </a:p>
        </p:txBody>
      </p:sp>
      <p:sp>
        <p:nvSpPr>
          <p:cNvPr id="30"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31"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spTree>
    <p:extLst>
      <p:ext uri="{BB962C8B-B14F-4D97-AF65-F5344CB8AC3E}">
        <p14:creationId xmlns:p14="http://schemas.microsoft.com/office/powerpoint/2010/main" val="153701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0"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grpSp>
        <p:nvGrpSpPr>
          <p:cNvPr id="686" name="Path Reports"/>
          <p:cNvGrpSpPr/>
          <p:nvPr/>
        </p:nvGrpSpPr>
        <p:grpSpPr>
          <a:xfrm rot="1293958">
            <a:off x="1668527" y="2877051"/>
            <a:ext cx="729009" cy="756367"/>
            <a:chOff x="1165924" y="3543300"/>
            <a:chExt cx="972012" cy="1008489"/>
          </a:xfrm>
        </p:grpSpPr>
        <p:grpSp>
          <p:nvGrpSpPr>
            <p:cNvPr id="9" name="Path Reports"/>
            <p:cNvGrpSpPr/>
            <p:nvPr/>
          </p:nvGrpSpPr>
          <p:grpSpPr>
            <a:xfrm>
              <a:off x="1165924" y="3543300"/>
              <a:ext cx="961844" cy="1000126"/>
              <a:chOff x="5955908" y="1547446"/>
              <a:chExt cx="5655213" cy="5880295"/>
            </a:xfrm>
          </p:grpSpPr>
          <p:sp>
            <p:nvSpPr>
              <p:cNvPr id="10" name="Rectangle 9"/>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17" name="Group 16"/>
                <p:cNvGrpSpPr/>
                <p:nvPr/>
              </p:nvGrpSpPr>
              <p:grpSpPr>
                <a:xfrm>
                  <a:off x="6330462" y="3707414"/>
                  <a:ext cx="1519311" cy="3531862"/>
                  <a:chOff x="6330462" y="3707414"/>
                  <a:chExt cx="1519311" cy="3531862"/>
                </a:xfrm>
                <a:grpFill/>
              </p:grpSpPr>
              <p:sp>
                <p:nvSpPr>
                  <p:cNvPr id="164" name="Rectangle 163"/>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186"/>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198"/>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99"/>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201"/>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205"/>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Rectangle 210"/>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213"/>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Rectangle 214"/>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215"/>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Rectangle 218"/>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219"/>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Rectangle 222"/>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Rectangle 223"/>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Rectangle 224"/>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Rectangle 229"/>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Rectangle 233"/>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234"/>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flipH="1">
                  <a:off x="8059688" y="3707414"/>
                  <a:ext cx="1519311" cy="3531862"/>
                  <a:chOff x="6330462" y="3707414"/>
                  <a:chExt cx="1519311" cy="3531862"/>
                </a:xfrm>
                <a:grpFill/>
              </p:grpSpPr>
              <p:sp>
                <p:nvSpPr>
                  <p:cNvPr id="92" name="Rectangle 91"/>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flipH="1" flipV="1">
                  <a:off x="9788914" y="3707414"/>
                  <a:ext cx="1519311" cy="3531862"/>
                  <a:chOff x="6330462" y="3707414"/>
                  <a:chExt cx="1519311" cy="3531862"/>
                </a:xfrm>
                <a:grpFill/>
              </p:grpSpPr>
              <p:sp>
                <p:nvSpPr>
                  <p:cNvPr id="20" name="Rectangle 19"/>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Path Reports</a:t>
                </a:r>
              </a:p>
            </p:txBody>
          </p:sp>
        </p:grpSp>
        <p:grpSp>
          <p:nvGrpSpPr>
            <p:cNvPr id="236" name="Path Reports"/>
            <p:cNvGrpSpPr/>
            <p:nvPr/>
          </p:nvGrpSpPr>
          <p:grpSpPr>
            <a:xfrm rot="21027077">
              <a:off x="1176092" y="3551663"/>
              <a:ext cx="961844" cy="1000126"/>
              <a:chOff x="5955908" y="1547446"/>
              <a:chExt cx="5655213" cy="5880295"/>
            </a:xfrm>
          </p:grpSpPr>
          <p:sp>
            <p:nvSpPr>
              <p:cNvPr id="237" name="Rectangle 236"/>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242" name="Group 241"/>
                <p:cNvGrpSpPr/>
                <p:nvPr/>
              </p:nvGrpSpPr>
              <p:grpSpPr>
                <a:xfrm>
                  <a:off x="6330462" y="3707414"/>
                  <a:ext cx="1519311" cy="3531862"/>
                  <a:chOff x="6330462" y="3707414"/>
                  <a:chExt cx="1519311" cy="3531862"/>
                </a:xfrm>
                <a:grpFill/>
              </p:grpSpPr>
              <p:sp>
                <p:nvSpPr>
                  <p:cNvPr id="389" name="Rectangle 388"/>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ectangle 390"/>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Rectangle 391"/>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Rectangle 392"/>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ectangle 394"/>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395"/>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396"/>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Rectangle 397"/>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Rectangle 399"/>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Rectangle 400"/>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Rectangle 404"/>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405"/>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Rectangle 412"/>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416"/>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Rectangle 418"/>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Rectangle 419"/>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Rectangle 420"/>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ectangle 421"/>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Rectangle 424"/>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Rectangle 425"/>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426"/>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Rectangle 428"/>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429"/>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Rectangle 430"/>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Rectangle 434"/>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436"/>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Rectangle 438"/>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Rectangle 439"/>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Rectangle 440"/>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Rectangle 442"/>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Rectangle 443"/>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Rectangle 444"/>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Rectangle 445"/>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Rectangle 449"/>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Rectangle 450"/>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Rectangle 452"/>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Rectangle 453"/>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Rectangle 454"/>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Rectangle 458"/>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3" name="Group 242"/>
                <p:cNvGrpSpPr/>
                <p:nvPr/>
              </p:nvGrpSpPr>
              <p:grpSpPr>
                <a:xfrm flipH="1">
                  <a:off x="8059688" y="3707414"/>
                  <a:ext cx="1519311" cy="3531862"/>
                  <a:chOff x="6330462" y="3707414"/>
                  <a:chExt cx="1519311" cy="3531862"/>
                </a:xfrm>
                <a:grpFill/>
              </p:grpSpPr>
              <p:sp>
                <p:nvSpPr>
                  <p:cNvPr id="317" name="Rectangle 316"/>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ectangle 320"/>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330"/>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332"/>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334"/>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Rectangle 342"/>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ectangle 347"/>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ectangle 348"/>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Rectangle 349"/>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Rectangle 356"/>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ectangle 362"/>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Rectangle 363"/>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ectangle 364"/>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366"/>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Rectangle 367"/>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Rectangle 368"/>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Rectangle 373"/>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Rectangle 377"/>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Rectangle 380"/>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Rectangle 386"/>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243"/>
                <p:cNvGrpSpPr/>
                <p:nvPr/>
              </p:nvGrpSpPr>
              <p:grpSpPr>
                <a:xfrm flipH="1" flipV="1">
                  <a:off x="9788914" y="3707414"/>
                  <a:ext cx="1519311" cy="3531862"/>
                  <a:chOff x="6330462" y="3707414"/>
                  <a:chExt cx="1519311" cy="3531862"/>
                </a:xfrm>
                <a:grpFill/>
              </p:grpSpPr>
              <p:sp>
                <p:nvSpPr>
                  <p:cNvPr id="245" name="Rectangle 244"/>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Rectangle 246"/>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ectangle 247"/>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ectangle 248"/>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Rectangle 255"/>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Rectangle 256"/>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ectangle 257"/>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ectangle 260"/>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ectangle 261"/>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Rectangle 262"/>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ectangle 266"/>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267"/>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268"/>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271"/>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275"/>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Rectangle 284"/>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ectangle 285"/>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305"/>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Rectangle 314"/>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41"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Path Reports</a:t>
                </a:r>
              </a:p>
            </p:txBody>
          </p:sp>
        </p:grpSp>
        <p:grpSp>
          <p:nvGrpSpPr>
            <p:cNvPr id="461" name="Path Reports"/>
            <p:cNvGrpSpPr/>
            <p:nvPr/>
          </p:nvGrpSpPr>
          <p:grpSpPr>
            <a:xfrm rot="20435646">
              <a:off x="1169372" y="3543300"/>
              <a:ext cx="961844" cy="1000126"/>
              <a:chOff x="5955908" y="1547446"/>
              <a:chExt cx="5655213" cy="5880295"/>
            </a:xfrm>
          </p:grpSpPr>
          <p:sp>
            <p:nvSpPr>
              <p:cNvPr id="462" name="Rectangle 461"/>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5" name="Group 464"/>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467" name="Group 466"/>
                <p:cNvGrpSpPr/>
                <p:nvPr/>
              </p:nvGrpSpPr>
              <p:grpSpPr>
                <a:xfrm>
                  <a:off x="6330462" y="3707414"/>
                  <a:ext cx="1519311" cy="3531862"/>
                  <a:chOff x="6330462" y="3707414"/>
                  <a:chExt cx="1519311" cy="3531862"/>
                </a:xfrm>
                <a:grpFill/>
              </p:grpSpPr>
              <p:sp>
                <p:nvSpPr>
                  <p:cNvPr id="614" name="Rectangle 613"/>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Rectangle 615"/>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 name="Rectangle 616"/>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Rectangle 617"/>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Rectangle 619"/>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Rectangle 620"/>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2" name="Rectangle 621"/>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Rectangle 622"/>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Rectangle 624"/>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6" name="Rectangle 625"/>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Rectangle 626"/>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8" name="Rectangle 627"/>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0" name="Rectangle 629"/>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1" name="Rectangle 630"/>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2" name="Rectangle 631"/>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6" name="Rectangle 635"/>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7" name="Rectangle 636"/>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Rectangle 637"/>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0" name="Rectangle 639"/>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1" name="Rectangle 640"/>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Rectangle 641"/>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4" name="Rectangle 643"/>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 name="Rectangle 644"/>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6" name="Rectangle 645"/>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7" name="Rectangle 646"/>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ectangle 647"/>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9" name="Rectangle 648"/>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0" name="Rectangle 649"/>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Rectangle 650"/>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2" name="Rectangle 651"/>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Rectangle 653"/>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Rectangle 654"/>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6" name="Rectangle 655"/>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Rectangle 659"/>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Rectangle 660"/>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Rectangle 661"/>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4" name="Rectangle 663"/>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 name="Rectangle 664"/>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Rectangle 665"/>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8" name="Rectangle 667"/>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Rectangle 668"/>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0" name="Rectangle 669"/>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Rectangle 670"/>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Rectangle 672"/>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4" name="Rectangle 673"/>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Rectangle 674"/>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6" name="Rectangle 675"/>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8" name="Rectangle 677"/>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Rectangle 678"/>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0" name="Rectangle 679"/>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4" name="Rectangle 683"/>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Rectangle 684"/>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8" name="Group 467"/>
                <p:cNvGrpSpPr/>
                <p:nvPr/>
              </p:nvGrpSpPr>
              <p:grpSpPr>
                <a:xfrm flipH="1">
                  <a:off x="8059688" y="3707414"/>
                  <a:ext cx="1519311" cy="3531862"/>
                  <a:chOff x="6330462" y="3707414"/>
                  <a:chExt cx="1519311" cy="3531862"/>
                </a:xfrm>
                <a:grpFill/>
              </p:grpSpPr>
              <p:sp>
                <p:nvSpPr>
                  <p:cNvPr id="542" name="Rectangle 541"/>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4" name="Rectangle 543"/>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Rectangle 544"/>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6" name="Rectangle 545"/>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8" name="Rectangle 547"/>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9" name="Rectangle 548"/>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Rectangle 549"/>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1" name="Rectangle 550"/>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 name="Rectangle 552"/>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4" name="Rectangle 553"/>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Rectangle 554"/>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6" name="Rectangle 555"/>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8" name="Rectangle 557"/>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 name="Rectangle 558"/>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0" name="Rectangle 559"/>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Rectangle 563"/>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ectangle 564"/>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ectangle 565"/>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ectangle 566"/>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Rectangle 567"/>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Rectangle 568"/>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0" name="Rectangle 569"/>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Rectangle 571"/>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Rectangle 572"/>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4" name="Rectangle 573"/>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Rectangle 574"/>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Rectangle 576"/>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Rectangle 577"/>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Rectangle 578"/>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0" name="Rectangle 579"/>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Rectangle 581"/>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 name="Rectangle 582"/>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Rectangle 583"/>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8" name="Rectangle 587"/>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9" name="Rectangle 588"/>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0" name="Rectangle 589"/>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Rectangle 591"/>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 name="Rectangle 592"/>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 name="Rectangle 593"/>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6" name="Rectangle 595"/>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7" name="Rectangle 596"/>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8" name="Rectangle 597"/>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Rectangle 598"/>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1" name="Rectangle 600"/>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Rectangle 601"/>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Rectangle 602"/>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 name="Rectangle 603"/>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Rectangle 605"/>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Rectangle 607"/>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ectangle 608"/>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Rectangle 611"/>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3" name="Rectangle 612"/>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9" name="Group 468"/>
                <p:cNvGrpSpPr/>
                <p:nvPr/>
              </p:nvGrpSpPr>
              <p:grpSpPr>
                <a:xfrm flipH="1" flipV="1">
                  <a:off x="9788914" y="3707414"/>
                  <a:ext cx="1519311" cy="3531862"/>
                  <a:chOff x="6330462" y="3707414"/>
                  <a:chExt cx="1519311" cy="3531862"/>
                </a:xfrm>
                <a:grpFill/>
              </p:grpSpPr>
              <p:sp>
                <p:nvSpPr>
                  <p:cNvPr id="470" name="Rectangle 469"/>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Rectangle 473"/>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Rectangle 475"/>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Rectangle 477"/>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Rectangle 481"/>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Rectangle 482"/>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Rectangle 483"/>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Rectangle 485"/>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Rectangle 486"/>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Rectangle 487"/>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Rectangle 491"/>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Rectangle 496"/>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Rectangle 497"/>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Rectangle 500"/>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Rectangle 501"/>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Rectangle 502"/>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5" name="Rectangle 504"/>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Rectangle 505"/>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7" name="Rectangle 506"/>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Rectangle 507"/>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0" name="Rectangle 509"/>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510"/>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Rectangle 511"/>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Rectangle 515"/>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516"/>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Rectangle 517"/>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Rectangle 520"/>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Rectangle 521"/>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4" name="Rectangle 523"/>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5" name="Rectangle 524"/>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6" name="Rectangle 525"/>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Rectangle 526"/>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Rectangle 528"/>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Rectangle 529"/>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Rectangle 530"/>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Rectangle 531"/>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4" name="Rectangle 533"/>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Rectangle 534"/>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6" name="Rectangle 535"/>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0" name="Rectangle 539"/>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1" name="Rectangle 540"/>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6"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Path Reports</a:t>
                </a:r>
              </a:p>
            </p:txBody>
          </p:sp>
        </p:grpSp>
      </p:grpSp>
      <p:grpSp>
        <p:nvGrpSpPr>
          <p:cNvPr id="692" name="Abstracts"/>
          <p:cNvGrpSpPr/>
          <p:nvPr/>
        </p:nvGrpSpPr>
        <p:grpSpPr>
          <a:xfrm rot="1293958">
            <a:off x="6539349" y="2877051"/>
            <a:ext cx="729009" cy="756367"/>
            <a:chOff x="1165924" y="3543300"/>
            <a:chExt cx="972012" cy="1008489"/>
          </a:xfrm>
        </p:grpSpPr>
        <p:grpSp>
          <p:nvGrpSpPr>
            <p:cNvPr id="693" name="Path Reports"/>
            <p:cNvGrpSpPr/>
            <p:nvPr/>
          </p:nvGrpSpPr>
          <p:grpSpPr>
            <a:xfrm>
              <a:off x="1165924" y="3543300"/>
              <a:ext cx="961844" cy="1000126"/>
              <a:chOff x="5955908" y="1547446"/>
              <a:chExt cx="5655213" cy="5880295"/>
            </a:xfrm>
          </p:grpSpPr>
          <p:sp>
            <p:nvSpPr>
              <p:cNvPr id="1144" name="Rectangle 1143"/>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Rectangle 1144"/>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Rectangle 1145"/>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7" name="Group 1146"/>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1149" name="Group 1148"/>
                <p:cNvGrpSpPr/>
                <p:nvPr/>
              </p:nvGrpSpPr>
              <p:grpSpPr>
                <a:xfrm>
                  <a:off x="6330462" y="3707414"/>
                  <a:ext cx="1519311" cy="3531862"/>
                  <a:chOff x="6330462" y="3707414"/>
                  <a:chExt cx="1519311" cy="3531862"/>
                </a:xfrm>
                <a:grpFill/>
              </p:grpSpPr>
              <p:sp>
                <p:nvSpPr>
                  <p:cNvPr id="1296" name="Rectangle 1295"/>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7" name="Rectangle 1296"/>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8" name="Rectangle 1297"/>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9" name="Rectangle 1298"/>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0" name="Rectangle 1299"/>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1" name="Rectangle 1300"/>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2" name="Rectangle 1301"/>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3" name="Rectangle 1302"/>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4" name="Rectangle 1303"/>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5" name="Rectangle 1304"/>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Rectangle 1305"/>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7" name="Rectangle 1306"/>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8" name="Rectangle 1307"/>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9" name="Rectangle 1308"/>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0" name="Rectangle 1309"/>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Rectangle 1310"/>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2" name="Rectangle 1311"/>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3" name="Rectangle 1312"/>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4" name="Rectangle 1313"/>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Rectangle 1314"/>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6" name="Rectangle 1315"/>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Rectangle 1316"/>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8" name="Rectangle 1317"/>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9" name="Rectangle 1318"/>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0" name="Rectangle 1319"/>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Rectangle 1320"/>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2" name="Rectangle 1321"/>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3" name="Rectangle 1322"/>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4" name="Rectangle 1323"/>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5" name="Rectangle 1324"/>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6" name="Rectangle 1325"/>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7" name="Rectangle 1326"/>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8" name="Rectangle 1327"/>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9" name="Rectangle 1328"/>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Rectangle 1329"/>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1" name="Rectangle 1330"/>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 name="Rectangle 1331"/>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3" name="Rectangle 1332"/>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4" name="Rectangle 1333"/>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Rectangle 1334"/>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6" name="Rectangle 1335"/>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7" name="Rectangle 1336"/>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8" name="Rectangle 1337"/>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9" name="Rectangle 1338"/>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0" name="Rectangle 1339"/>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Rectangle 1340"/>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2" name="Rectangle 1341"/>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3" name="Rectangle 1342"/>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4" name="Rectangle 1343"/>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Rectangle 1344"/>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6" name="Rectangle 1345"/>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7" name="Rectangle 1346"/>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8" name="Rectangle 1347"/>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Rectangle 1348"/>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0" name="Rectangle 1349"/>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1" name="Rectangle 1350"/>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2" name="Rectangle 1351"/>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3" name="Rectangle 1352"/>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Rectangle 1353"/>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5" name="Rectangle 1354"/>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6" name="Rectangle 1355"/>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7" name="Rectangle 1356"/>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8" name="Rectangle 1357"/>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Rectangle 1358"/>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0" name="Rectangle 1359"/>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1" name="Rectangle 1360"/>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2" name="Rectangle 1361"/>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Rectangle 1362"/>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Rectangle 1363"/>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Rectangle 1364"/>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6" name="Rectangle 1365"/>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7" name="Rectangle 1366"/>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0" name="Group 1149"/>
                <p:cNvGrpSpPr/>
                <p:nvPr/>
              </p:nvGrpSpPr>
              <p:grpSpPr>
                <a:xfrm flipH="1">
                  <a:off x="8059688" y="3707414"/>
                  <a:ext cx="1519311" cy="3531862"/>
                  <a:chOff x="6330462" y="3707414"/>
                  <a:chExt cx="1519311" cy="3531862"/>
                </a:xfrm>
                <a:grpFill/>
              </p:grpSpPr>
              <p:sp>
                <p:nvSpPr>
                  <p:cNvPr id="1224" name="Rectangle 1223"/>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Rectangle 1224"/>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6" name="Rectangle 1225"/>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7" name="Rectangle 1226"/>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8" name="Rectangle 1227"/>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Rectangle 1228"/>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 name="Rectangle 1229"/>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1" name="Rectangle 1230"/>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2" name="Rectangle 1231"/>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3" name="Rectangle 1232"/>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Rectangle 1233"/>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5" name="Rectangle 1234"/>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6" name="Rectangle 1235"/>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7" name="Rectangle 1236"/>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8" name="Rectangle 1237"/>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Rectangle 1238"/>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0" name="Rectangle 1239"/>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1" name="Rectangle 1240"/>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2" name="Rectangle 1241"/>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Rectangle 1242"/>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Rectangle 1243"/>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Rectangle 1244"/>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6" name="Rectangle 1245"/>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7" name="Rectangle 1246"/>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8" name="Rectangle 1247"/>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Rectangle 1248"/>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0" name="Rectangle 1249"/>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1" name="Rectangle 1250"/>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2" name="Rectangle 1251"/>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Rectangle 1252"/>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4" name="Rectangle 1253"/>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5" name="Rectangle 1254"/>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6" name="Rectangle 1255"/>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7" name="Rectangle 1256"/>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Rectangle 1257"/>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9" name="Rectangle 1258"/>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0" name="Rectangle 1259"/>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1" name="Rectangle 1260"/>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2" name="Rectangle 1261"/>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Rectangle 1262"/>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4" name="Rectangle 1263"/>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5" name="Rectangle 1264"/>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6" name="Rectangle 1265"/>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Rectangle 1266"/>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 name="Rectangle 1267"/>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Rectangle 1268"/>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0" name="Rectangle 1269"/>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1" name="Rectangle 1270"/>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2" name="Rectangle 1271"/>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Rectangle 1272"/>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4" name="Rectangle 1273"/>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5" name="Rectangle 1274"/>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6" name="Rectangle 1275"/>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Rectangle 1276"/>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8" name="Rectangle 1277"/>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9" name="Rectangle 1278"/>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0" name="Rectangle 1279"/>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1" name="Rectangle 1280"/>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Rectangle 1281"/>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3" name="Rectangle 1282"/>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4" name="Rectangle 1283"/>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5" name="Rectangle 1284"/>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6" name="Rectangle 1285"/>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Rectangle 1286"/>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8" name="Rectangle 1287"/>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9" name="Rectangle 1288"/>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0" name="Rectangle 1289"/>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Rectangle 1290"/>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ectangle 1291"/>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ectangle 1292"/>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4" name="Rectangle 1293"/>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5" name="Rectangle 1294"/>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1" name="Group 1150"/>
                <p:cNvGrpSpPr/>
                <p:nvPr/>
              </p:nvGrpSpPr>
              <p:grpSpPr>
                <a:xfrm flipH="1" flipV="1">
                  <a:off x="9788914" y="3707414"/>
                  <a:ext cx="1519311" cy="3531862"/>
                  <a:chOff x="6330462" y="3707414"/>
                  <a:chExt cx="1519311" cy="3531862"/>
                </a:xfrm>
                <a:grpFill/>
              </p:grpSpPr>
              <p:sp>
                <p:nvSpPr>
                  <p:cNvPr id="1152" name="Rectangle 1151"/>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Rectangle 1152"/>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4" name="Rectangle 1153"/>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5" name="Rectangle 1154"/>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6" name="Rectangle 1155"/>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Rectangle 1156"/>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8" name="Rectangle 1157"/>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9" name="Rectangle 1158"/>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0" name="Rectangle 1159"/>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1" name="Rectangle 1160"/>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ectangle 1161"/>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Rectangle 1162"/>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4" name="Rectangle 1163"/>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5" name="Rectangle 1164"/>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6" name="Rectangle 1165"/>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Rectangle 1166"/>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8" name="Rectangle 1167"/>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9" name="Rectangle 1168"/>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0" name="Rectangle 1169"/>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Rectangle 1170"/>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Rectangle 1171"/>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Rectangle 1172"/>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4" name="Rectangle 1173"/>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5" name="Rectangle 1174"/>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6" name="Rectangle 1175"/>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Rectangle 1176"/>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8" name="Rectangle 1177"/>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9" name="Rectangle 1178"/>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0" name="Rectangle 1179"/>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Rectangle 1180"/>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2" name="Rectangle 1181"/>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3" name="Rectangle 1182"/>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4" name="Rectangle 1183"/>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5" name="Rectangle 1184"/>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Rectangle 1185"/>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 name="Rectangle 1186"/>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8" name="Rectangle 1187"/>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9" name="Rectangle 1188"/>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0" name="Rectangle 1189"/>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Rectangle 1190"/>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2" name="Rectangle 1191"/>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3" name="Rectangle 1192"/>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4" name="Rectangle 1193"/>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5" name="Rectangle 1194"/>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Rectangle 1195"/>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Rectangle 1196"/>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8" name="Rectangle 1197"/>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9" name="Rectangle 1198"/>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0" name="Rectangle 1199"/>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Rectangle 1200"/>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2" name="Rectangle 1201"/>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3" name="Rectangle 1202"/>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4" name="Rectangle 1203"/>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Rectangle 1204"/>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6" name="Rectangle 1205"/>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7" name="Rectangle 1206"/>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8" name="Rectangle 1207"/>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9" name="Rectangle 1208"/>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Rectangle 1209"/>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1" name="Rectangle 1210"/>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2" name="Rectangle 1211"/>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3" name="Rectangle 1212"/>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4" name="Rectangle 1213"/>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Rectangle 1214"/>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6" name="Rectangle 1215"/>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7" name="Rectangle 1216"/>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8" name="Rectangle 1217"/>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Rectangle 1218"/>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Rectangle 1219"/>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Rectangle 1220"/>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2" name="Rectangle 1221"/>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3" name="Rectangle 1222"/>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48"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Path Reports</a:t>
                </a:r>
              </a:p>
            </p:txBody>
          </p:sp>
        </p:grpSp>
        <p:grpSp>
          <p:nvGrpSpPr>
            <p:cNvPr id="694" name="Path Reports"/>
            <p:cNvGrpSpPr/>
            <p:nvPr/>
          </p:nvGrpSpPr>
          <p:grpSpPr>
            <a:xfrm rot="21027077">
              <a:off x="1176092" y="3551663"/>
              <a:ext cx="961844" cy="1000126"/>
              <a:chOff x="5955908" y="1547446"/>
              <a:chExt cx="5655213" cy="5880295"/>
            </a:xfrm>
          </p:grpSpPr>
          <p:sp>
            <p:nvSpPr>
              <p:cNvPr id="920" name="Rectangle 919"/>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ectangle 920"/>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ectangle 921"/>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3" name="Group 922"/>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925" name="Group 924"/>
                <p:cNvGrpSpPr/>
                <p:nvPr/>
              </p:nvGrpSpPr>
              <p:grpSpPr>
                <a:xfrm>
                  <a:off x="6330462" y="3707414"/>
                  <a:ext cx="1519311" cy="3531862"/>
                  <a:chOff x="6330462" y="3707414"/>
                  <a:chExt cx="1519311" cy="3531862"/>
                </a:xfrm>
                <a:grpFill/>
              </p:grpSpPr>
              <p:sp>
                <p:nvSpPr>
                  <p:cNvPr id="1072" name="Rectangle 1071"/>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72"/>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4" name="Rectangle 1073"/>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 name="Rectangle 1074"/>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Rectangle 1075"/>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ectangle 1076"/>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8" name="Rectangle 1077"/>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9" name="Rectangle 1078"/>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Rectangle 1079"/>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1" name="Rectangle 1080"/>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1081"/>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Rectangle 1082"/>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4" name="Rectangle 1083"/>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 name="Rectangle 1084"/>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6" name="Rectangle 1085"/>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Rectangle 1086"/>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8" name="Rectangle 1087"/>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9" name="Rectangle 1088"/>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0" name="Rectangle 1089"/>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Rectangle 1090"/>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ectangle 1091"/>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ectangle 1092"/>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4" name="Rectangle 1093"/>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 name="Rectangle 1094"/>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6" name="Rectangle 1095"/>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ectangle 1096"/>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8" name="Rectangle 1097"/>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9" name="Rectangle 1098"/>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0" name="Rectangle 1099"/>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ectangle 1100"/>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2" name="Rectangle 1101"/>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3" name="Rectangle 1102"/>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4" name="Rectangle 1103"/>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5" name="Rectangle 1104"/>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Rectangle 1105"/>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7" name="Rectangle 1106"/>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8" name="Rectangle 1107"/>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9" name="Rectangle 1108"/>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0" name="Rectangle 1109"/>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Rectangle 1110"/>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2" name="Rectangle 1111"/>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3" name="Rectangle 1112"/>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4" name="Rectangle 1113"/>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ectangle 1114"/>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Rectangle 1115"/>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ectangle 1116"/>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8" name="Rectangle 1117"/>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9" name="Rectangle 1118"/>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0" name="Rectangle 1119"/>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ectangle 1120"/>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2" name="Rectangle 1121"/>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3" name="Rectangle 1122"/>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4" name="Rectangle 1123"/>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ectangle 1124"/>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 name="Rectangle 1125"/>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 name="Rectangle 1126"/>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 name="Rectangle 1127"/>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 name="Rectangle 1128"/>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ectangle 1129"/>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1" name="Rectangle 1130"/>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2" name="Rectangle 1131"/>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3" name="Rectangle 1132"/>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Rectangle 1133"/>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ectangle 1134"/>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 name="Rectangle 1135"/>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7" name="Rectangle 1136"/>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8" name="Rectangle 1137"/>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ectangle 1138"/>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Rectangle 1139"/>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Rectangle 1140"/>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2" name="Rectangle 1141"/>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3" name="Rectangle 1142"/>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6" name="Group 925"/>
                <p:cNvGrpSpPr/>
                <p:nvPr/>
              </p:nvGrpSpPr>
              <p:grpSpPr>
                <a:xfrm flipH="1">
                  <a:off x="8059688" y="3707414"/>
                  <a:ext cx="1519311" cy="3531862"/>
                  <a:chOff x="6330462" y="3707414"/>
                  <a:chExt cx="1519311" cy="3531862"/>
                </a:xfrm>
                <a:grpFill/>
              </p:grpSpPr>
              <p:sp>
                <p:nvSpPr>
                  <p:cNvPr id="1000" name="Rectangle 999"/>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Rectangle 1000"/>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2" name="Rectangle 1001"/>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 name="Rectangle 1002"/>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Rectangle 1003"/>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ectangle 1004"/>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6" name="Rectangle 1005"/>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7" name="Rectangle 1006"/>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8" name="Rectangle 1007"/>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9" name="Rectangle 1008"/>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ectangle 1009"/>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1" name="Rectangle 1010"/>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2" name="Rectangle 1011"/>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3" name="Rectangle 1012"/>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4" name="Rectangle 1013"/>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ectangle 1014"/>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6" name="Rectangle 1015"/>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7" name="Rectangle 1016"/>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8" name="Rectangle 1017"/>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Rectangle 1018"/>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ectangle 1019"/>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ectangle 1020"/>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2" name="Rectangle 1021"/>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3" name="Rectangle 1022"/>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ectangle 1023"/>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Rectangle 1025"/>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1026"/>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Rectangle 1027"/>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1029"/>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Rectangle 1030"/>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1031"/>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ectangle 1035"/>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Rectangle 1040"/>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Rectangle 1041"/>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ectangle 1045"/>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Rectangle 1046"/>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Rectangle 1049"/>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Rectangle 1054"/>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Rectangle 1055"/>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56"/>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1057"/>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9" name="Rectangle 1058"/>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0" name="Rectangle 1059"/>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1" name="Rectangle 1060"/>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Rectangle 1061"/>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4" name="Rectangle 1063"/>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5" name="Rectangle 1064"/>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6" name="Rectangle 1065"/>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ectangle 1067"/>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0" name="Rectangle 1069"/>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1" name="Rectangle 1070"/>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7" name="Group 926"/>
                <p:cNvGrpSpPr/>
                <p:nvPr/>
              </p:nvGrpSpPr>
              <p:grpSpPr>
                <a:xfrm flipH="1" flipV="1">
                  <a:off x="9788914" y="3707414"/>
                  <a:ext cx="1519311" cy="3531862"/>
                  <a:chOff x="6330462" y="3707414"/>
                  <a:chExt cx="1519311" cy="3531862"/>
                </a:xfrm>
                <a:grpFill/>
              </p:grpSpPr>
              <p:sp>
                <p:nvSpPr>
                  <p:cNvPr id="928" name="Rectangle 927"/>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ectangle 928"/>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0" name="Rectangle 929"/>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 name="Rectangle 930"/>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2" name="Rectangle 931"/>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4" name="Rectangle 933"/>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5" name="Rectangle 934"/>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6" name="Rectangle 935"/>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7" name="Rectangle 936"/>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Rectangle 937"/>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9" name="Rectangle 938"/>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0" name="Rectangle 939"/>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1" name="Rectangle 940"/>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2" name="Rectangle 941"/>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4" name="Rectangle 943"/>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5" name="Rectangle 944"/>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6" name="Rectangle 945"/>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Rectangle 946"/>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ectangle 947"/>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0" name="Rectangle 949"/>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1" name="Rectangle 950"/>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 name="Rectangle 951"/>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ectangle 952"/>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4" name="Rectangle 953"/>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5" name="Rectangle 954"/>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6" name="Rectangle 955"/>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ectangle 956"/>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8" name="Rectangle 957"/>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9" name="Rectangle 958"/>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0" name="Rectangle 959"/>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1" name="Rectangle 960"/>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ectangle 961"/>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3" name="Rectangle 962"/>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4" name="Rectangle 963"/>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5" name="Rectangle 964"/>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6" name="Rectangle 965"/>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ectangle 966"/>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8" name="Rectangle 967"/>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9" name="Rectangle 968"/>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0" name="Rectangle 969"/>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ectangle 970"/>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ectangle 971"/>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ectangle 972"/>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4" name="Rectangle 973"/>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Rectangle 974"/>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6" name="Rectangle 975"/>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Rectangle 976"/>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8" name="Rectangle 977"/>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9" name="Rectangle 978"/>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0" name="Rectangle 979"/>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Rectangle 980"/>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2" name="Rectangle 981"/>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 name="Rectangle 982"/>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4" name="Rectangle 983"/>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5" name="Rectangle 984"/>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ectangle 985"/>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7" name="Rectangle 986"/>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8" name="Rectangle 987"/>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9" name="Rectangle 988"/>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0" name="Rectangle 989"/>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ectangle 990"/>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2" name="Rectangle 991"/>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3" name="Rectangle 992"/>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4" name="Rectangle 993"/>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Rectangle 994"/>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ectangle 995"/>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ectangle 996"/>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8" name="Rectangle 997"/>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9" name="Rectangle 998"/>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24"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Path Reports</a:t>
                </a:r>
              </a:p>
            </p:txBody>
          </p:sp>
        </p:grpSp>
        <p:grpSp>
          <p:nvGrpSpPr>
            <p:cNvPr id="695" name="Path Reports"/>
            <p:cNvGrpSpPr/>
            <p:nvPr/>
          </p:nvGrpSpPr>
          <p:grpSpPr>
            <a:xfrm rot="20435646">
              <a:off x="1169372" y="3543300"/>
              <a:ext cx="961844" cy="1000126"/>
              <a:chOff x="5955908" y="1547446"/>
              <a:chExt cx="5655213" cy="5880295"/>
            </a:xfrm>
          </p:grpSpPr>
          <p:sp>
            <p:nvSpPr>
              <p:cNvPr id="696" name="Rectangle 695"/>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ectangle 696"/>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ectangle 697"/>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698"/>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701" name="Group 700"/>
                <p:cNvGrpSpPr/>
                <p:nvPr/>
              </p:nvGrpSpPr>
              <p:grpSpPr>
                <a:xfrm>
                  <a:off x="6330462" y="3707414"/>
                  <a:ext cx="1519311" cy="3531862"/>
                  <a:chOff x="6330462" y="3707414"/>
                  <a:chExt cx="1519311" cy="3531862"/>
                </a:xfrm>
                <a:grpFill/>
              </p:grpSpPr>
              <p:sp>
                <p:nvSpPr>
                  <p:cNvPr id="848" name="Rectangle 847"/>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ectangle 848"/>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0" name="Rectangle 849"/>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1" name="Rectangle 850"/>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2" name="Rectangle 851"/>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4" name="Rectangle 853"/>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5" name="Rectangle 854"/>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6" name="Rectangle 855"/>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7" name="Rectangle 856"/>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ectangle 857"/>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9" name="Rectangle 858"/>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0" name="Rectangle 859"/>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1" name="Rectangle 860"/>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2" name="Rectangle 861"/>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4" name="Rectangle 863"/>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5" name="Rectangle 864"/>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6" name="Rectangle 865"/>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ectangle 868"/>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0" name="Rectangle 869"/>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1" name="Rectangle 870"/>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2" name="Rectangle 871"/>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ectangle 872"/>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4" name="Rectangle 873"/>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5" name="Rectangle 874"/>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6" name="Rectangle 875"/>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8" name="Rectangle 877"/>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9" name="Rectangle 878"/>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0" name="Rectangle 879"/>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1" name="Rectangle 880"/>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3" name="Rectangle 882"/>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4" name="Rectangle 883"/>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5" name="Rectangle 884"/>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6" name="Rectangle 885"/>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886"/>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8" name="Rectangle 887"/>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9" name="Rectangle 888"/>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0" name="Rectangle 889"/>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4" name="Rectangle 893"/>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5" name="Rectangle 894"/>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6" name="Rectangle 895"/>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8" name="Rectangle 897"/>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9" name="Rectangle 898"/>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0" name="Rectangle 899"/>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2" name="Rectangle 901"/>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3" name="Rectangle 902"/>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4" name="Rectangle 903"/>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5" name="Rectangle 904"/>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ectangle 905"/>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7" name="Rectangle 906"/>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8" name="Rectangle 907"/>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9" name="Rectangle 908"/>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0" name="Rectangle 909"/>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910"/>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2" name="Rectangle 911"/>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3" name="Rectangle 912"/>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4" name="Rectangle 913"/>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ectangle 914"/>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16"/>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8" name="Rectangle 917"/>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9" name="Rectangle 918"/>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2" name="Group 701"/>
                <p:cNvGrpSpPr/>
                <p:nvPr/>
              </p:nvGrpSpPr>
              <p:grpSpPr>
                <a:xfrm flipH="1">
                  <a:off x="8059688" y="3707414"/>
                  <a:ext cx="1519311" cy="3531862"/>
                  <a:chOff x="6330462" y="3707414"/>
                  <a:chExt cx="1519311" cy="3531862"/>
                </a:xfrm>
                <a:grpFill/>
              </p:grpSpPr>
              <p:sp>
                <p:nvSpPr>
                  <p:cNvPr id="776" name="Rectangle 775"/>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ectangle 776"/>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8" name="Rectangle 777"/>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Rectangle 778"/>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0" name="Rectangle 779"/>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2" name="Rectangle 781"/>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3" name="Rectangle 782"/>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4" name="Rectangle 783"/>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5" name="Rectangle 784"/>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ectangle 785"/>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7" name="Rectangle 786"/>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8" name="Rectangle 787"/>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9" name="Rectangle 788"/>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0" name="Rectangle 789"/>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ectangle 790"/>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2" name="Rectangle 791"/>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3" name="Rectangle 792"/>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4" name="Rectangle 793"/>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ectangle 796"/>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8" name="Rectangle 797"/>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Rectangle 798"/>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Rectangle 799"/>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ectangle 800"/>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2" name="Rectangle 801"/>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3" name="Rectangle 802"/>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4" name="Rectangle 803"/>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ectangle 804"/>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6" name="Rectangle 805"/>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7" name="Rectangle 806"/>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8" name="Rectangle 807"/>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9" name="Rectangle 808"/>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1" name="Rectangle 810"/>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2" name="Rectangle 811"/>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3" name="Rectangle 812"/>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4" name="Rectangle 813"/>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814"/>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6" name="Rectangle 815"/>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7" name="Rectangle 816"/>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8" name="Rectangle 817"/>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ectangle 818"/>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2" name="Rectangle 821"/>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 name="Rectangle 822"/>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4" name="Rectangle 823"/>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6" name="Rectangle 825"/>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7" name="Rectangle 826"/>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8" name="Rectangle 827"/>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0" name="Rectangle 829"/>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1" name="Rectangle 830"/>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2" name="Rectangle 831"/>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3" name="Rectangle 832"/>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5" name="Rectangle 834"/>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6" name="Rectangle 835"/>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7" name="Rectangle 836"/>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8" name="Rectangle 837"/>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0" name="Rectangle 839"/>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1" name="Rectangle 840"/>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2" name="Rectangle 841"/>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ectangle 844"/>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6" name="Rectangle 845"/>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7" name="Rectangle 846"/>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3" name="Group 702"/>
                <p:cNvGrpSpPr/>
                <p:nvPr/>
              </p:nvGrpSpPr>
              <p:grpSpPr>
                <a:xfrm flipH="1" flipV="1">
                  <a:off x="9788914" y="3707414"/>
                  <a:ext cx="1519311" cy="3531862"/>
                  <a:chOff x="6330462" y="3707414"/>
                  <a:chExt cx="1519311" cy="3531862"/>
                </a:xfrm>
                <a:grpFill/>
              </p:grpSpPr>
              <p:sp>
                <p:nvSpPr>
                  <p:cNvPr id="704" name="Rectangle 703"/>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ectangle 704"/>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 name="Rectangle 705"/>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7" name="Rectangle 706"/>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8" name="Rectangle 707"/>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ectangle 708"/>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0" name="Rectangle 709"/>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1" name="Rectangle 710"/>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2" name="Rectangle 711"/>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3" name="Rectangle 712"/>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ectangle 713"/>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5" name="Rectangle 714"/>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 name="Rectangle 715"/>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 name="Rectangle 716"/>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 name="Rectangle 717"/>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ectangle 718"/>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 name="Rectangle 719"/>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 name="Rectangle 720"/>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2" name="Rectangle 721"/>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ectangle 722"/>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ectangle 723"/>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ectangle 724"/>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 name="Rectangle 725"/>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7" name="Rectangle 726"/>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8" name="Rectangle 727"/>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ectangle 728"/>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0" name="Rectangle 729"/>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1" name="Rectangle 730"/>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2" name="Rectangle 731"/>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Rectangle 732"/>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4" name="Rectangle 733"/>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5" name="Rectangle 734"/>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6" name="Rectangle 735"/>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 name="Rectangle 736"/>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ectangle 737"/>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9" name="Rectangle 738"/>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0" name="Rectangle 739"/>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1" name="Rectangle 740"/>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2" name="Rectangle 741"/>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ectangle 742"/>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4" name="Rectangle 743"/>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5" name="Rectangle 744"/>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6" name="Rectangle 745"/>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ectangle 746"/>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ectangle 747"/>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ectangle 748"/>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0" name="Rectangle 749"/>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1" name="Rectangle 750"/>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2" name="Rectangle 751"/>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ectangle 752"/>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4" name="Rectangle 753"/>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5" name="Rectangle 754"/>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6" name="Rectangle 755"/>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ectangle 756"/>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8" name="Rectangle 757"/>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9" name="Rectangle 758"/>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0" name="Rectangle 759"/>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1" name="Rectangle 760"/>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ectangle 761"/>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3" name="Rectangle 762"/>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4" name="Rectangle 763"/>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5" name="Rectangle 764"/>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6" name="Rectangle 765"/>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ectangle 766"/>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 name="Rectangle 767"/>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9" name="Rectangle 768"/>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0" name="Rectangle 769"/>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ectangle 770"/>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ectangle 771"/>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ectangle 772"/>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4" name="Rectangle 773"/>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5" name="Rectangle 774"/>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00"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Abstracts</a:t>
                </a:r>
              </a:p>
            </p:txBody>
          </p:sp>
        </p:grpSp>
      </p:grpSp>
      <p:grpSp>
        <p:nvGrpSpPr>
          <p:cNvPr id="4" name="Algorithm - Oval - Combined"/>
          <p:cNvGrpSpPr/>
          <p:nvPr/>
        </p:nvGrpSpPr>
        <p:grpSpPr>
          <a:xfrm>
            <a:off x="1634348" y="2814756"/>
            <a:ext cx="787061" cy="809420"/>
            <a:chOff x="7739905" y="2149751"/>
            <a:chExt cx="1049414" cy="1079226"/>
          </a:xfrm>
          <a:solidFill>
            <a:srgbClr val="7030A0">
              <a:alpha val="50000"/>
            </a:srgbClr>
          </a:solidFill>
        </p:grpSpPr>
        <p:sp>
          <p:nvSpPr>
            <p:cNvPr id="5" name="Oval 26"/>
            <p:cNvSpPr/>
            <p:nvPr/>
          </p:nvSpPr>
          <p:spPr>
            <a:xfrm>
              <a:off x="7940007" y="2149751"/>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26"/>
            <p:cNvSpPr/>
            <p:nvPr/>
          </p:nvSpPr>
          <p:spPr>
            <a:xfrm rot="16200000">
              <a:off x="7682618" y="2565540"/>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26"/>
            <p:cNvSpPr/>
            <p:nvPr/>
          </p:nvSpPr>
          <p:spPr>
            <a:xfrm rot="10800000">
              <a:off x="8081677" y="2849840"/>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6"/>
            <p:cNvSpPr/>
            <p:nvPr/>
          </p:nvSpPr>
          <p:spPr>
            <a:xfrm rot="16200000" flipH="1" flipV="1">
              <a:off x="8352895" y="2434981"/>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8" name="1 - Number"/>
          <p:cNvSpPr/>
          <p:nvPr/>
        </p:nvSpPr>
        <p:spPr>
          <a:xfrm>
            <a:off x="1665072" y="3791224"/>
            <a:ext cx="814388" cy="8143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a:t>
            </a:r>
          </a:p>
        </p:txBody>
      </p:sp>
      <p:sp>
        <p:nvSpPr>
          <p:cNvPr id="689" name="2 -Number"/>
          <p:cNvSpPr/>
          <p:nvPr/>
        </p:nvSpPr>
        <p:spPr>
          <a:xfrm>
            <a:off x="3234301" y="3791224"/>
            <a:ext cx="814388" cy="8143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a:t>
            </a:r>
          </a:p>
        </p:txBody>
      </p:sp>
      <p:sp>
        <p:nvSpPr>
          <p:cNvPr id="690" name="3 - Number"/>
          <p:cNvSpPr/>
          <p:nvPr/>
        </p:nvSpPr>
        <p:spPr>
          <a:xfrm>
            <a:off x="4874357" y="3791224"/>
            <a:ext cx="814388" cy="8143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3</a:t>
            </a:r>
          </a:p>
        </p:txBody>
      </p:sp>
      <p:sp>
        <p:nvSpPr>
          <p:cNvPr id="691" name="4 - Number"/>
          <p:cNvSpPr/>
          <p:nvPr/>
        </p:nvSpPr>
        <p:spPr>
          <a:xfrm>
            <a:off x="6535894" y="3791224"/>
            <a:ext cx="814388" cy="81438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4</a:t>
            </a:r>
          </a:p>
        </p:txBody>
      </p:sp>
      <p:grpSp>
        <p:nvGrpSpPr>
          <p:cNvPr id="1383" name="MATRIX"/>
          <p:cNvGrpSpPr/>
          <p:nvPr/>
        </p:nvGrpSpPr>
        <p:grpSpPr>
          <a:xfrm>
            <a:off x="3372103" y="2908833"/>
            <a:ext cx="685800" cy="685800"/>
            <a:chOff x="3151735" y="2361158"/>
            <a:chExt cx="914400" cy="914400"/>
          </a:xfrm>
        </p:grpSpPr>
        <p:cxnSp>
          <p:nvCxnSpPr>
            <p:cNvPr id="1380" name="Straight Connector 1379"/>
            <p:cNvCxnSpPr/>
            <p:nvPr/>
          </p:nvCxnSpPr>
          <p:spPr>
            <a:xfrm flipH="1" flipV="1">
              <a:off x="3607893" y="2361158"/>
              <a:ext cx="2081" cy="914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82" name="Straight Connector 1381"/>
            <p:cNvCxnSpPr/>
            <p:nvPr/>
          </p:nvCxnSpPr>
          <p:spPr>
            <a:xfrm rot="5400000" flipH="1" flipV="1">
              <a:off x="3607894" y="2362199"/>
              <a:ext cx="2081" cy="914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374" name="FP"/>
          <p:cNvSpPr txBox="1"/>
          <p:nvPr/>
        </p:nvSpPr>
        <p:spPr>
          <a:xfrm>
            <a:off x="3714221" y="2972746"/>
            <a:ext cx="409086" cy="369332"/>
          </a:xfrm>
          <a:prstGeom prst="rect">
            <a:avLst/>
          </a:prstGeom>
          <a:noFill/>
        </p:spPr>
        <p:txBody>
          <a:bodyPr wrap="none" rtlCol="0">
            <a:spAutoFit/>
          </a:bodyPr>
          <a:lstStyle/>
          <a:p>
            <a:r>
              <a:rPr lang="en-US" dirty="0"/>
              <a:t>FP</a:t>
            </a:r>
          </a:p>
        </p:txBody>
      </p:sp>
      <p:sp>
        <p:nvSpPr>
          <p:cNvPr id="1375" name="FN"/>
          <p:cNvSpPr txBox="1"/>
          <p:nvPr/>
        </p:nvSpPr>
        <p:spPr>
          <a:xfrm>
            <a:off x="3384563" y="3253295"/>
            <a:ext cx="439544" cy="369332"/>
          </a:xfrm>
          <a:prstGeom prst="rect">
            <a:avLst/>
          </a:prstGeom>
          <a:noFill/>
        </p:spPr>
        <p:txBody>
          <a:bodyPr wrap="none" rtlCol="0">
            <a:spAutoFit/>
          </a:bodyPr>
          <a:lstStyle/>
          <a:p>
            <a:r>
              <a:rPr lang="en-US" dirty="0"/>
              <a:t>FN</a:t>
            </a:r>
          </a:p>
        </p:txBody>
      </p:sp>
      <p:sp>
        <p:nvSpPr>
          <p:cNvPr id="1384" name="TP"/>
          <p:cNvSpPr txBox="1"/>
          <p:nvPr/>
        </p:nvSpPr>
        <p:spPr>
          <a:xfrm>
            <a:off x="3408996" y="2972746"/>
            <a:ext cx="415498" cy="369332"/>
          </a:xfrm>
          <a:prstGeom prst="rect">
            <a:avLst/>
          </a:prstGeom>
          <a:noFill/>
        </p:spPr>
        <p:txBody>
          <a:bodyPr wrap="none" rtlCol="0">
            <a:spAutoFit/>
          </a:bodyPr>
          <a:lstStyle/>
          <a:p>
            <a:r>
              <a:rPr lang="en-US" dirty="0"/>
              <a:t>TP</a:t>
            </a:r>
          </a:p>
        </p:txBody>
      </p:sp>
      <p:sp>
        <p:nvSpPr>
          <p:cNvPr id="1385" name="TN"/>
          <p:cNvSpPr txBox="1"/>
          <p:nvPr/>
        </p:nvSpPr>
        <p:spPr>
          <a:xfrm>
            <a:off x="3714221" y="3249745"/>
            <a:ext cx="445956" cy="369332"/>
          </a:xfrm>
          <a:prstGeom prst="rect">
            <a:avLst/>
          </a:prstGeom>
          <a:noFill/>
        </p:spPr>
        <p:txBody>
          <a:bodyPr wrap="none" rtlCol="0">
            <a:spAutoFit/>
          </a:bodyPr>
          <a:lstStyle/>
          <a:p>
            <a:r>
              <a:rPr lang="en-US" dirty="0"/>
              <a:t>TN</a:t>
            </a:r>
          </a:p>
        </p:txBody>
      </p:sp>
      <p:grpSp>
        <p:nvGrpSpPr>
          <p:cNvPr id="1372" name="Magnifying Glass"/>
          <p:cNvGrpSpPr/>
          <p:nvPr/>
        </p:nvGrpSpPr>
        <p:grpSpPr>
          <a:xfrm rot="18808895">
            <a:off x="3486121" y="3228863"/>
            <a:ext cx="300104" cy="559017"/>
            <a:chOff x="3676651" y="3133726"/>
            <a:chExt cx="705652" cy="1314449"/>
          </a:xfrm>
        </p:grpSpPr>
        <p:sp>
          <p:nvSpPr>
            <p:cNvPr id="1368" name="Magnifying Glass"/>
            <p:cNvSpPr/>
            <p:nvPr/>
          </p:nvSpPr>
          <p:spPr>
            <a:xfrm>
              <a:off x="3676651" y="3133726"/>
              <a:ext cx="705652" cy="705652"/>
            </a:xfrm>
            <a:prstGeom prst="ellipse">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1" name="Straight Connector 1370"/>
            <p:cNvCxnSpPr>
              <a:stCxn id="1368" idx="4"/>
            </p:cNvCxnSpPr>
            <p:nvPr/>
          </p:nvCxnSpPr>
          <p:spPr>
            <a:xfrm>
              <a:off x="4029476" y="3839378"/>
              <a:ext cx="18648" cy="608797"/>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86" name="Algorithm - Oval - Top"/>
          <p:cNvSpPr/>
          <p:nvPr/>
        </p:nvSpPr>
        <p:spPr>
          <a:xfrm>
            <a:off x="5004546" y="2786673"/>
            <a:ext cx="370284" cy="284353"/>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7" name="Algorithm - Oval - Left"/>
          <p:cNvSpPr/>
          <p:nvPr/>
        </p:nvSpPr>
        <p:spPr>
          <a:xfrm rot="16200000">
            <a:off x="4811504" y="3098515"/>
            <a:ext cx="370284" cy="284353"/>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8" name="Algorithm - Oval - Bottom"/>
          <p:cNvSpPr/>
          <p:nvPr/>
        </p:nvSpPr>
        <p:spPr>
          <a:xfrm rot="10800000">
            <a:off x="5110799" y="3311740"/>
            <a:ext cx="370284" cy="284353"/>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Algorithm - Oval - Right"/>
          <p:cNvSpPr/>
          <p:nvPr/>
        </p:nvSpPr>
        <p:spPr>
          <a:xfrm rot="16200000" flipH="1" flipV="1">
            <a:off x="5314212" y="3000596"/>
            <a:ext cx="370284" cy="284353"/>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5" name="Algorithm - Oval - Right (NEW)"/>
          <p:cNvSpPr/>
          <p:nvPr/>
        </p:nvSpPr>
        <p:spPr>
          <a:xfrm rot="16200000" flipH="1" flipV="1">
            <a:off x="5309863" y="3000597"/>
            <a:ext cx="370284" cy="284353"/>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6" name="Algorithm - Oval - Combined"/>
          <p:cNvGrpSpPr/>
          <p:nvPr/>
        </p:nvGrpSpPr>
        <p:grpSpPr>
          <a:xfrm>
            <a:off x="4852292" y="2786673"/>
            <a:ext cx="787061" cy="809420"/>
            <a:chOff x="7739905" y="2149751"/>
            <a:chExt cx="1049414" cy="1079226"/>
          </a:xfrm>
          <a:solidFill>
            <a:schemeClr val="accent6">
              <a:alpha val="50000"/>
            </a:schemeClr>
          </a:solidFill>
        </p:grpSpPr>
        <p:sp>
          <p:nvSpPr>
            <p:cNvPr id="1397" name="Oval 26"/>
            <p:cNvSpPr/>
            <p:nvPr/>
          </p:nvSpPr>
          <p:spPr>
            <a:xfrm>
              <a:off x="7940007" y="2149751"/>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8" name="Oval 26"/>
            <p:cNvSpPr/>
            <p:nvPr/>
          </p:nvSpPr>
          <p:spPr>
            <a:xfrm rot="16200000">
              <a:off x="7682618" y="2565540"/>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9" name="Oval 26"/>
            <p:cNvSpPr/>
            <p:nvPr/>
          </p:nvSpPr>
          <p:spPr>
            <a:xfrm rot="10800000">
              <a:off x="8081677" y="2849840"/>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0" name="Oval 26"/>
            <p:cNvSpPr/>
            <p:nvPr/>
          </p:nvSpPr>
          <p:spPr>
            <a:xfrm rot="16200000" flipH="1" flipV="1">
              <a:off x="8352895" y="2434981"/>
              <a:ext cx="493712" cy="379137"/>
            </a:xfrm>
            <a:custGeom>
              <a:avLst/>
              <a:gdLst>
                <a:gd name="connsiteX0" fmla="*/ 0 w 355600"/>
                <a:gd name="connsiteY0" fmla="*/ 177800 h 355600"/>
                <a:gd name="connsiteX1" fmla="*/ 177800 w 355600"/>
                <a:gd name="connsiteY1" fmla="*/ 0 h 355600"/>
                <a:gd name="connsiteX2" fmla="*/ 355600 w 355600"/>
                <a:gd name="connsiteY2" fmla="*/ 177800 h 355600"/>
                <a:gd name="connsiteX3" fmla="*/ 177800 w 355600"/>
                <a:gd name="connsiteY3" fmla="*/ 355600 h 355600"/>
                <a:gd name="connsiteX4" fmla="*/ 0 w 355600"/>
                <a:gd name="connsiteY4" fmla="*/ 177800 h 355600"/>
                <a:gd name="connsiteX0" fmla="*/ 0 w 493712"/>
                <a:gd name="connsiteY0" fmla="*/ 309290 h 379137"/>
                <a:gd name="connsiteX1" fmla="*/ 315912 w 493712"/>
                <a:gd name="connsiteY1" fmla="*/ 2902 h 379137"/>
                <a:gd name="connsiteX2" fmla="*/ 493712 w 493712"/>
                <a:gd name="connsiteY2" fmla="*/ 180702 h 379137"/>
                <a:gd name="connsiteX3" fmla="*/ 315912 w 493712"/>
                <a:gd name="connsiteY3" fmla="*/ 358502 h 379137"/>
                <a:gd name="connsiteX4" fmla="*/ 0 w 493712"/>
                <a:gd name="connsiteY4" fmla="*/ 309290 h 37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12" h="379137">
                  <a:moveTo>
                    <a:pt x="0" y="309290"/>
                  </a:moveTo>
                  <a:cubicBezTo>
                    <a:pt x="0" y="211094"/>
                    <a:pt x="233627" y="24333"/>
                    <a:pt x="315912" y="2902"/>
                  </a:cubicBezTo>
                  <a:cubicBezTo>
                    <a:pt x="398197" y="-18529"/>
                    <a:pt x="493712" y="82506"/>
                    <a:pt x="493712" y="180702"/>
                  </a:cubicBezTo>
                  <a:cubicBezTo>
                    <a:pt x="493712" y="278898"/>
                    <a:pt x="398197" y="337071"/>
                    <a:pt x="315912" y="358502"/>
                  </a:cubicBezTo>
                  <a:cubicBezTo>
                    <a:pt x="233627" y="379933"/>
                    <a:pt x="0" y="407486"/>
                    <a:pt x="0" y="309290"/>
                  </a:cubicBez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0" name="Curved Down Arrow 1409"/>
          <p:cNvSpPr/>
          <p:nvPr/>
        </p:nvSpPr>
        <p:spPr>
          <a:xfrm flipH="1">
            <a:off x="1969567" y="1934000"/>
            <a:ext cx="3309399" cy="717582"/>
          </a:xfrm>
          <a:prstGeom prst="curvedDownArrow">
            <a:avLst>
              <a:gd name="adj1" fmla="val 50000"/>
              <a:gd name="adj2" fmla="val 50000"/>
              <a:gd name="adj3" fmla="val 25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1" name="Text Data"/>
          <p:cNvSpPr txBox="1">
            <a:spLocks/>
          </p:cNvSpPr>
          <p:nvPr/>
        </p:nvSpPr>
        <p:spPr>
          <a:xfrm>
            <a:off x="2715657" y="4807226"/>
            <a:ext cx="3616420"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latin typeface="Verdana" panose="020B0604030504040204" pitchFamily="34" charset="0"/>
                <a:ea typeface="Verdana" panose="020B0604030504040204" pitchFamily="34" charset="0"/>
                <a:cs typeface="Verdana" panose="020B0604030504040204" pitchFamily="34" charset="0"/>
              </a:rPr>
              <a:t>Development Cycle</a:t>
            </a:r>
          </a:p>
        </p:txBody>
      </p:sp>
      <p:sp>
        <p:nvSpPr>
          <p:cNvPr id="1413" name="Text Data"/>
          <p:cNvSpPr txBox="1">
            <a:spLocks/>
          </p:cNvSpPr>
          <p:nvPr/>
        </p:nvSpPr>
        <p:spPr>
          <a:xfrm>
            <a:off x="1582849" y="1502186"/>
            <a:ext cx="921161"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dirty="0">
                <a:latin typeface="Verdana" panose="020B0604030504040204" pitchFamily="34" charset="0"/>
                <a:ea typeface="Verdana" panose="020B0604030504040204" pitchFamily="34" charset="0"/>
                <a:cs typeface="Verdana" panose="020B0604030504040204" pitchFamily="34" charset="0"/>
              </a:rPr>
              <a:t>Develop</a:t>
            </a:r>
          </a:p>
        </p:txBody>
      </p:sp>
      <p:sp>
        <p:nvSpPr>
          <p:cNvPr id="1414" name="Text Data"/>
          <p:cNvSpPr txBox="1">
            <a:spLocks/>
          </p:cNvSpPr>
          <p:nvPr/>
        </p:nvSpPr>
        <p:spPr>
          <a:xfrm>
            <a:off x="3150410" y="1502186"/>
            <a:ext cx="921161"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dirty="0">
                <a:latin typeface="Verdana" panose="020B0604030504040204" pitchFamily="34" charset="0"/>
                <a:ea typeface="Verdana" panose="020B0604030504040204" pitchFamily="34" charset="0"/>
                <a:cs typeface="Verdana" panose="020B0604030504040204" pitchFamily="34" charset="0"/>
              </a:rPr>
              <a:t>Review</a:t>
            </a:r>
          </a:p>
        </p:txBody>
      </p:sp>
      <p:sp>
        <p:nvSpPr>
          <p:cNvPr id="1415" name="Text Data"/>
          <p:cNvSpPr txBox="1">
            <a:spLocks/>
          </p:cNvSpPr>
          <p:nvPr/>
        </p:nvSpPr>
        <p:spPr>
          <a:xfrm>
            <a:off x="4716020" y="1502186"/>
            <a:ext cx="972725"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dirty="0">
                <a:latin typeface="Verdana" panose="020B0604030504040204" pitchFamily="34" charset="0"/>
                <a:ea typeface="Verdana" panose="020B0604030504040204" pitchFamily="34" charset="0"/>
                <a:cs typeface="Verdana" panose="020B0604030504040204" pitchFamily="34" charset="0"/>
              </a:rPr>
              <a:t>Improve</a:t>
            </a:r>
          </a:p>
        </p:txBody>
      </p:sp>
      <p:sp>
        <p:nvSpPr>
          <p:cNvPr id="1416" name="Text Data"/>
          <p:cNvSpPr txBox="1">
            <a:spLocks/>
          </p:cNvSpPr>
          <p:nvPr/>
        </p:nvSpPr>
        <p:spPr>
          <a:xfrm>
            <a:off x="6372757" y="1502186"/>
            <a:ext cx="1082989"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dirty="0">
                <a:latin typeface="Verdana" panose="020B0604030504040204" pitchFamily="34" charset="0"/>
                <a:ea typeface="Verdana" panose="020B0604030504040204" pitchFamily="34" charset="0"/>
                <a:cs typeface="Verdana" panose="020B0604030504040204" pitchFamily="34" charset="0"/>
              </a:rPr>
              <a:t>New Data</a:t>
            </a:r>
          </a:p>
        </p:txBody>
      </p:sp>
    </p:spTree>
    <p:extLst>
      <p:ext uri="{BB962C8B-B14F-4D97-AF65-F5344CB8AC3E}">
        <p14:creationId xmlns:p14="http://schemas.microsoft.com/office/powerpoint/2010/main" val="156825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1411"/>
                                        </p:tgtEl>
                                      </p:cBhvr>
                                    </p:animEffect>
                                    <p:set>
                                      <p:cBhvr>
                                        <p:cTn id="7" dur="1" fill="hold">
                                          <p:stCondLst>
                                            <p:cond delay="1999"/>
                                          </p:stCondLst>
                                        </p:cTn>
                                        <p:tgtEl>
                                          <p:spTgt spid="14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86"/>
                                        </p:tgtEl>
                                        <p:attrNameLst>
                                          <p:attrName>style.visibility</p:attrName>
                                        </p:attrNameLst>
                                      </p:cBhvr>
                                      <p:to>
                                        <p:strVal val="visible"/>
                                      </p:to>
                                    </p:set>
                                    <p:animEffect transition="in" filter="fade">
                                      <p:cBhvr>
                                        <p:cTn id="10" dur="500"/>
                                        <p:tgtEl>
                                          <p:spTgt spid="68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400"/>
                                        <p:tgtEl>
                                          <p:spTgt spid="4"/>
                                        </p:tgtEl>
                                      </p:cBhvr>
                                    </p:animEffect>
                                  </p:childTnLst>
                                </p:cTn>
                              </p:par>
                              <p:par>
                                <p:cTn id="14" presetID="8" presetClass="emph" presetSubtype="0" repeatCount="3000" fill="hold" nodeType="withEffect">
                                  <p:stCondLst>
                                    <p:cond delay="0"/>
                                  </p:stCondLst>
                                  <p:childTnLst>
                                    <p:animRot by="-21600000">
                                      <p:cBhvr>
                                        <p:cTn id="15" dur="2000" fill="hold"/>
                                        <p:tgtEl>
                                          <p:spTgt spid="4"/>
                                        </p:tgtEl>
                                        <p:attrNameLst>
                                          <p:attrName>r</p:attrName>
                                        </p:attrNameLst>
                                      </p:cBhvr>
                                    </p:animRot>
                                  </p:childTnLst>
                                </p:cTn>
                              </p:par>
                              <p:par>
                                <p:cTn id="16" presetID="10" presetClass="entr" presetSubtype="0" fill="hold" grpId="0" nodeType="withEffect">
                                  <p:stCondLst>
                                    <p:cond delay="0"/>
                                  </p:stCondLst>
                                  <p:childTnLst>
                                    <p:set>
                                      <p:cBhvr>
                                        <p:cTn id="17" dur="1" fill="hold">
                                          <p:stCondLst>
                                            <p:cond delay="0"/>
                                          </p:stCondLst>
                                        </p:cTn>
                                        <p:tgtEl>
                                          <p:spTgt spid="688"/>
                                        </p:tgtEl>
                                        <p:attrNameLst>
                                          <p:attrName>style.visibility</p:attrName>
                                        </p:attrNameLst>
                                      </p:cBhvr>
                                      <p:to>
                                        <p:strVal val="visible"/>
                                      </p:to>
                                    </p:set>
                                    <p:animEffect transition="in" filter="fade">
                                      <p:cBhvr>
                                        <p:cTn id="18" dur="500"/>
                                        <p:tgtEl>
                                          <p:spTgt spid="6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13"/>
                                        </p:tgtEl>
                                        <p:attrNameLst>
                                          <p:attrName>style.visibility</p:attrName>
                                        </p:attrNameLst>
                                      </p:cBhvr>
                                      <p:to>
                                        <p:strVal val="visible"/>
                                      </p:to>
                                    </p:set>
                                    <p:animEffect transition="in" filter="fade">
                                      <p:cBhvr>
                                        <p:cTn id="21" dur="500"/>
                                        <p:tgtEl>
                                          <p:spTgt spid="14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83"/>
                                        </p:tgtEl>
                                        <p:attrNameLst>
                                          <p:attrName>style.visibility</p:attrName>
                                        </p:attrNameLst>
                                      </p:cBhvr>
                                      <p:to>
                                        <p:strVal val="visible"/>
                                      </p:to>
                                    </p:set>
                                    <p:animEffect transition="in" filter="fade">
                                      <p:cBhvr>
                                        <p:cTn id="26" dur="500"/>
                                        <p:tgtEl>
                                          <p:spTgt spid="13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14"/>
                                        </p:tgtEl>
                                        <p:attrNameLst>
                                          <p:attrName>style.visibility</p:attrName>
                                        </p:attrNameLst>
                                      </p:cBhvr>
                                      <p:to>
                                        <p:strVal val="visible"/>
                                      </p:to>
                                    </p:set>
                                    <p:animEffect transition="in" filter="fade">
                                      <p:cBhvr>
                                        <p:cTn id="29" dur="500"/>
                                        <p:tgtEl>
                                          <p:spTgt spid="14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9"/>
                                        </p:tgtEl>
                                        <p:attrNameLst>
                                          <p:attrName>style.visibility</p:attrName>
                                        </p:attrNameLst>
                                      </p:cBhvr>
                                      <p:to>
                                        <p:strVal val="visible"/>
                                      </p:to>
                                    </p:set>
                                    <p:animEffect transition="in" filter="fade">
                                      <p:cBhvr>
                                        <p:cTn id="32" dur="500"/>
                                        <p:tgtEl>
                                          <p:spTgt spid="68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74"/>
                                        </p:tgtEl>
                                        <p:attrNameLst>
                                          <p:attrName>style.visibility</p:attrName>
                                        </p:attrNameLst>
                                      </p:cBhvr>
                                      <p:to>
                                        <p:strVal val="visible"/>
                                      </p:to>
                                    </p:set>
                                    <p:animEffect transition="in" filter="fade">
                                      <p:cBhvr>
                                        <p:cTn id="35" dur="500"/>
                                        <p:tgtEl>
                                          <p:spTgt spid="137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75"/>
                                        </p:tgtEl>
                                        <p:attrNameLst>
                                          <p:attrName>style.visibility</p:attrName>
                                        </p:attrNameLst>
                                      </p:cBhvr>
                                      <p:to>
                                        <p:strVal val="visible"/>
                                      </p:to>
                                    </p:set>
                                    <p:animEffect transition="in" filter="fade">
                                      <p:cBhvr>
                                        <p:cTn id="38" dur="500"/>
                                        <p:tgtEl>
                                          <p:spTgt spid="13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84"/>
                                        </p:tgtEl>
                                        <p:attrNameLst>
                                          <p:attrName>style.visibility</p:attrName>
                                        </p:attrNameLst>
                                      </p:cBhvr>
                                      <p:to>
                                        <p:strVal val="visible"/>
                                      </p:to>
                                    </p:set>
                                    <p:animEffect transition="in" filter="fade">
                                      <p:cBhvr>
                                        <p:cTn id="41" dur="500"/>
                                        <p:tgtEl>
                                          <p:spTgt spid="13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85"/>
                                        </p:tgtEl>
                                        <p:attrNameLst>
                                          <p:attrName>style.visibility</p:attrName>
                                        </p:attrNameLst>
                                      </p:cBhvr>
                                      <p:to>
                                        <p:strVal val="visible"/>
                                      </p:to>
                                    </p:set>
                                    <p:animEffect transition="in" filter="fade">
                                      <p:cBhvr>
                                        <p:cTn id="44" dur="500"/>
                                        <p:tgtEl>
                                          <p:spTgt spid="1385"/>
                                        </p:tgtEl>
                                      </p:cBhvr>
                                    </p:animEffect>
                                  </p:childTnLst>
                                </p:cTn>
                              </p:par>
                              <p:par>
                                <p:cTn id="45" presetID="10" presetClass="entr" presetSubtype="0" fill="hold" nodeType="withEffect">
                                  <p:stCondLst>
                                    <p:cond delay="0"/>
                                  </p:stCondLst>
                                  <p:childTnLst>
                                    <p:set>
                                      <p:cBhvr>
                                        <p:cTn id="46" dur="1" fill="hold">
                                          <p:stCondLst>
                                            <p:cond delay="0"/>
                                          </p:stCondLst>
                                        </p:cTn>
                                        <p:tgtEl>
                                          <p:spTgt spid="1372"/>
                                        </p:tgtEl>
                                        <p:attrNameLst>
                                          <p:attrName>style.visibility</p:attrName>
                                        </p:attrNameLst>
                                      </p:cBhvr>
                                      <p:to>
                                        <p:strVal val="visible"/>
                                      </p:to>
                                    </p:set>
                                    <p:animEffect transition="in" filter="fade">
                                      <p:cBhvr>
                                        <p:cTn id="47" dur="3000"/>
                                        <p:tgtEl>
                                          <p:spTgt spid="1372"/>
                                        </p:tgtEl>
                                      </p:cBhvr>
                                    </p:animEffect>
                                  </p:childTnLst>
                                </p:cTn>
                              </p:par>
                              <p:par>
                                <p:cTn id="48" presetID="50" presetClass="path" presetSubtype="0" accel="50000" decel="50000" fill="hold" nodeType="withEffect">
                                  <p:stCondLst>
                                    <p:cond delay="0"/>
                                  </p:stCondLst>
                                  <p:childTnLst>
                                    <p:animMotion origin="layout" path="M -3.125E-6 -7.40741E-7 C 0.003 -0.01273 0.01394 -0.09676 0.02839 -0.08333 C 0.05873 -0.05764 0.04818 -0.02153 0.03321 -0.00046 " pathEditMode="relative" rAng="0" ptsTypes="AAA">
                                      <p:cBhvr>
                                        <p:cTn id="49" dur="5000" fill="hold"/>
                                        <p:tgtEl>
                                          <p:spTgt spid="1372"/>
                                        </p:tgtEl>
                                        <p:attrNameLst>
                                          <p:attrName>ppt_x</p:attrName>
                                          <p:attrName>ppt_y</p:attrName>
                                        </p:attrNameLst>
                                      </p:cBhvr>
                                      <p:rCtr x="2396" y="-4236"/>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1" nodeType="clickEffect">
                                  <p:stCondLst>
                                    <p:cond delay="0"/>
                                  </p:stCondLst>
                                  <p:childTnLst>
                                    <p:set>
                                      <p:cBhvr>
                                        <p:cTn id="53" dur="1" fill="hold">
                                          <p:stCondLst>
                                            <p:cond delay="0"/>
                                          </p:stCondLst>
                                        </p:cTn>
                                        <p:tgtEl>
                                          <p:spTgt spid="1389"/>
                                        </p:tgtEl>
                                        <p:attrNameLst>
                                          <p:attrName>style.visibility</p:attrName>
                                        </p:attrNameLst>
                                      </p:cBhvr>
                                      <p:to>
                                        <p:strVal val="visible"/>
                                      </p:to>
                                    </p:set>
                                    <p:animEffect transition="in" filter="fade">
                                      <p:cBhvr>
                                        <p:cTn id="54" dur="300"/>
                                        <p:tgtEl>
                                          <p:spTgt spid="13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15"/>
                                        </p:tgtEl>
                                        <p:attrNameLst>
                                          <p:attrName>style.visibility</p:attrName>
                                        </p:attrNameLst>
                                      </p:cBhvr>
                                      <p:to>
                                        <p:strVal val="visible"/>
                                      </p:to>
                                    </p:set>
                                    <p:animEffect transition="in" filter="fade">
                                      <p:cBhvr>
                                        <p:cTn id="57" dur="500"/>
                                        <p:tgtEl>
                                          <p:spTgt spid="14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90"/>
                                        </p:tgtEl>
                                        <p:attrNameLst>
                                          <p:attrName>style.visibility</p:attrName>
                                        </p:attrNameLst>
                                      </p:cBhvr>
                                      <p:to>
                                        <p:strVal val="visible"/>
                                      </p:to>
                                    </p:set>
                                    <p:animEffect transition="in" filter="fade">
                                      <p:cBhvr>
                                        <p:cTn id="60" dur="500"/>
                                        <p:tgtEl>
                                          <p:spTgt spid="69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1388"/>
                                        </p:tgtEl>
                                        <p:attrNameLst>
                                          <p:attrName>style.visibility</p:attrName>
                                        </p:attrNameLst>
                                      </p:cBhvr>
                                      <p:to>
                                        <p:strVal val="visible"/>
                                      </p:to>
                                    </p:set>
                                    <p:animEffect transition="in" filter="fade">
                                      <p:cBhvr>
                                        <p:cTn id="63" dur="300"/>
                                        <p:tgtEl>
                                          <p:spTgt spid="1388"/>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1387"/>
                                        </p:tgtEl>
                                        <p:attrNameLst>
                                          <p:attrName>style.visibility</p:attrName>
                                        </p:attrNameLst>
                                      </p:cBhvr>
                                      <p:to>
                                        <p:strVal val="visible"/>
                                      </p:to>
                                    </p:set>
                                    <p:animEffect transition="in" filter="fade">
                                      <p:cBhvr>
                                        <p:cTn id="66" dur="300"/>
                                        <p:tgtEl>
                                          <p:spTgt spid="1387"/>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1386"/>
                                        </p:tgtEl>
                                        <p:attrNameLst>
                                          <p:attrName>style.visibility</p:attrName>
                                        </p:attrNameLst>
                                      </p:cBhvr>
                                      <p:to>
                                        <p:strVal val="visible"/>
                                      </p:to>
                                    </p:set>
                                    <p:animEffect transition="in" filter="fade">
                                      <p:cBhvr>
                                        <p:cTn id="69" dur="300"/>
                                        <p:tgtEl>
                                          <p:spTgt spid="1386"/>
                                        </p:tgtEl>
                                      </p:cBhvr>
                                    </p:animEffect>
                                  </p:childTnLst>
                                </p:cTn>
                              </p:par>
                              <p:par>
                                <p:cTn id="70" presetID="42" presetClass="path" presetSubtype="0" accel="50000" decel="50000" fill="hold" grpId="0" nodeType="withEffect">
                                  <p:stCondLst>
                                    <p:cond delay="0"/>
                                  </p:stCondLst>
                                  <p:childTnLst>
                                    <p:animMotion origin="layout" path="M -2.08333E-6 -2.96296E-6 L 0.03946 0.05463 " pathEditMode="relative" rAng="0" ptsTypes="AA">
                                      <p:cBhvr>
                                        <p:cTn id="71" dur="750" spd="-100000" fill="hold"/>
                                        <p:tgtEl>
                                          <p:spTgt spid="1389"/>
                                        </p:tgtEl>
                                        <p:attrNameLst>
                                          <p:attrName>ppt_x</p:attrName>
                                          <p:attrName>ppt_y</p:attrName>
                                        </p:attrNameLst>
                                      </p:cBhvr>
                                      <p:rCtr x="1966" y="2731"/>
                                    </p:animMotion>
                                  </p:childTnLst>
                                </p:cTn>
                              </p:par>
                              <p:par>
                                <p:cTn id="72" presetID="42" presetClass="path" presetSubtype="0" accel="50000" decel="50000" fill="hold" grpId="0" nodeType="withEffect">
                                  <p:stCondLst>
                                    <p:cond delay="0"/>
                                  </p:stCondLst>
                                  <p:childTnLst>
                                    <p:animMotion origin="layout" path="M 3.33333E-6 -1.11111E-6 L -0.03177 0.0625 " pathEditMode="relative" rAng="0" ptsTypes="AA">
                                      <p:cBhvr>
                                        <p:cTn id="73" dur="750" spd="-100000" fill="hold"/>
                                        <p:tgtEl>
                                          <p:spTgt spid="1388"/>
                                        </p:tgtEl>
                                        <p:attrNameLst>
                                          <p:attrName>ppt_x</p:attrName>
                                          <p:attrName>ppt_y</p:attrName>
                                        </p:attrNameLst>
                                      </p:cBhvr>
                                      <p:rCtr x="-1589" y="3125"/>
                                    </p:animMotion>
                                  </p:childTnLst>
                                </p:cTn>
                              </p:par>
                              <p:par>
                                <p:cTn id="74" presetID="42" presetClass="path" presetSubtype="0" accel="50000" decel="50000" fill="hold" grpId="0" nodeType="withEffect">
                                  <p:stCondLst>
                                    <p:cond delay="0"/>
                                  </p:stCondLst>
                                  <p:childTnLst>
                                    <p:animMotion origin="layout" path="M -4.16667E-6 -4.44444E-6 L -0.02955 -0.07685 " pathEditMode="relative" rAng="0" ptsTypes="AA">
                                      <p:cBhvr>
                                        <p:cTn id="75" dur="750" spd="-100000" fill="hold"/>
                                        <p:tgtEl>
                                          <p:spTgt spid="1387"/>
                                        </p:tgtEl>
                                        <p:attrNameLst>
                                          <p:attrName>ppt_x</p:attrName>
                                          <p:attrName>ppt_y</p:attrName>
                                        </p:attrNameLst>
                                      </p:cBhvr>
                                      <p:rCtr x="-1484" y="-3843"/>
                                    </p:animMotion>
                                  </p:childTnLst>
                                </p:cTn>
                              </p:par>
                              <p:par>
                                <p:cTn id="76" presetID="42" presetClass="path" presetSubtype="0" accel="50000" decel="50000" fill="hold" grpId="0" nodeType="withEffect">
                                  <p:stCondLst>
                                    <p:cond delay="0"/>
                                  </p:stCondLst>
                                  <p:childTnLst>
                                    <p:animMotion origin="layout" path="M 2.08333E-6 2.22222E-6 L 0.04232 -0.06134 " pathEditMode="relative" rAng="0" ptsTypes="AA">
                                      <p:cBhvr>
                                        <p:cTn id="77" dur="750" spd="-100000" fill="hold"/>
                                        <p:tgtEl>
                                          <p:spTgt spid="1386"/>
                                        </p:tgtEl>
                                        <p:attrNameLst>
                                          <p:attrName>ppt_x</p:attrName>
                                          <p:attrName>ppt_y</p:attrName>
                                        </p:attrNameLst>
                                      </p:cBhvr>
                                      <p:rCtr x="2109" y="-3079"/>
                                    </p:animMotion>
                                  </p:childTnLst>
                                </p:cTn>
                              </p:par>
                            </p:childTnLst>
                          </p:cTn>
                        </p:par>
                        <p:par>
                          <p:cTn id="78" fill="hold">
                            <p:stCondLst>
                              <p:cond delay="750"/>
                            </p:stCondLst>
                            <p:childTnLst>
                              <p:par>
                                <p:cTn id="79" presetID="10" presetClass="entr" presetSubtype="0" fill="hold" grpId="0" nodeType="afterEffect">
                                  <p:stCondLst>
                                    <p:cond delay="500"/>
                                  </p:stCondLst>
                                  <p:childTnLst>
                                    <p:set>
                                      <p:cBhvr>
                                        <p:cTn id="80" dur="1" fill="hold">
                                          <p:stCondLst>
                                            <p:cond delay="0"/>
                                          </p:stCondLst>
                                        </p:cTn>
                                        <p:tgtEl>
                                          <p:spTgt spid="1395"/>
                                        </p:tgtEl>
                                        <p:attrNameLst>
                                          <p:attrName>style.visibility</p:attrName>
                                        </p:attrNameLst>
                                      </p:cBhvr>
                                      <p:to>
                                        <p:strVal val="visible"/>
                                      </p:to>
                                    </p:set>
                                    <p:animEffect transition="in" filter="fade">
                                      <p:cBhvr>
                                        <p:cTn id="81" dur="500"/>
                                        <p:tgtEl>
                                          <p:spTgt spid="1395"/>
                                        </p:tgtEl>
                                      </p:cBhvr>
                                    </p:animEffect>
                                  </p:childTnLst>
                                </p:cTn>
                              </p:par>
                            </p:childTnLst>
                          </p:cTn>
                        </p:par>
                        <p:par>
                          <p:cTn id="82" fill="hold">
                            <p:stCondLst>
                              <p:cond delay="1750"/>
                            </p:stCondLst>
                            <p:childTnLst>
                              <p:par>
                                <p:cTn id="83" presetID="10" presetClass="entr" presetSubtype="0" fill="hold" nodeType="afterEffect">
                                  <p:stCondLst>
                                    <p:cond delay="0"/>
                                  </p:stCondLst>
                                  <p:childTnLst>
                                    <p:set>
                                      <p:cBhvr>
                                        <p:cTn id="84" dur="1" fill="hold">
                                          <p:stCondLst>
                                            <p:cond delay="0"/>
                                          </p:stCondLst>
                                        </p:cTn>
                                        <p:tgtEl>
                                          <p:spTgt spid="1396"/>
                                        </p:tgtEl>
                                        <p:attrNameLst>
                                          <p:attrName>style.visibility</p:attrName>
                                        </p:attrNameLst>
                                      </p:cBhvr>
                                      <p:to>
                                        <p:strVal val="visible"/>
                                      </p:to>
                                    </p:set>
                                    <p:animEffect transition="in" filter="fade">
                                      <p:cBhvr>
                                        <p:cTn id="85" dur="400"/>
                                        <p:tgtEl>
                                          <p:spTgt spid="1396"/>
                                        </p:tgtEl>
                                      </p:cBhvr>
                                    </p:animEffect>
                                  </p:childTnLst>
                                </p:cTn>
                              </p:par>
                              <p:par>
                                <p:cTn id="86" presetID="10" presetClass="exit" presetSubtype="0" fill="hold" grpId="2" nodeType="withEffect">
                                  <p:stCondLst>
                                    <p:cond delay="0"/>
                                  </p:stCondLst>
                                  <p:childTnLst>
                                    <p:animEffect transition="out" filter="fade">
                                      <p:cBhvr>
                                        <p:cTn id="87" dur="500"/>
                                        <p:tgtEl>
                                          <p:spTgt spid="1389"/>
                                        </p:tgtEl>
                                      </p:cBhvr>
                                    </p:animEffect>
                                    <p:set>
                                      <p:cBhvr>
                                        <p:cTn id="88" dur="1" fill="hold">
                                          <p:stCondLst>
                                            <p:cond delay="499"/>
                                          </p:stCondLst>
                                        </p:cTn>
                                        <p:tgtEl>
                                          <p:spTgt spid="1389"/>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1388"/>
                                        </p:tgtEl>
                                      </p:cBhvr>
                                    </p:animEffect>
                                    <p:set>
                                      <p:cBhvr>
                                        <p:cTn id="91" dur="1" fill="hold">
                                          <p:stCondLst>
                                            <p:cond delay="499"/>
                                          </p:stCondLst>
                                        </p:cTn>
                                        <p:tgtEl>
                                          <p:spTgt spid="1388"/>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1387"/>
                                        </p:tgtEl>
                                      </p:cBhvr>
                                    </p:animEffect>
                                    <p:set>
                                      <p:cBhvr>
                                        <p:cTn id="94" dur="1" fill="hold">
                                          <p:stCondLst>
                                            <p:cond delay="499"/>
                                          </p:stCondLst>
                                        </p:cTn>
                                        <p:tgtEl>
                                          <p:spTgt spid="1387"/>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1386"/>
                                        </p:tgtEl>
                                      </p:cBhvr>
                                    </p:animEffect>
                                    <p:set>
                                      <p:cBhvr>
                                        <p:cTn id="97" dur="1" fill="hold">
                                          <p:stCondLst>
                                            <p:cond delay="499"/>
                                          </p:stCondLst>
                                        </p:cTn>
                                        <p:tgtEl>
                                          <p:spTgt spid="1386"/>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395"/>
                                        </p:tgtEl>
                                      </p:cBhvr>
                                    </p:animEffect>
                                    <p:set>
                                      <p:cBhvr>
                                        <p:cTn id="100" dur="1" fill="hold">
                                          <p:stCondLst>
                                            <p:cond delay="499"/>
                                          </p:stCondLst>
                                        </p:cTn>
                                        <p:tgtEl>
                                          <p:spTgt spid="1395"/>
                                        </p:tgtEl>
                                        <p:attrNameLst>
                                          <p:attrName>style.visibility</p:attrName>
                                        </p:attrNameLst>
                                      </p:cBhvr>
                                      <p:to>
                                        <p:strVal val="hidden"/>
                                      </p:to>
                                    </p:set>
                                  </p:childTnLst>
                                </p:cTn>
                              </p:par>
                              <p:par>
                                <p:cTn id="101" presetID="8" presetClass="emph" presetSubtype="0" repeatCount="indefinite" fill="hold" nodeType="withEffect">
                                  <p:stCondLst>
                                    <p:cond delay="500"/>
                                  </p:stCondLst>
                                  <p:childTnLst>
                                    <p:animRot by="-21600000">
                                      <p:cBhvr>
                                        <p:cTn id="102" dur="5000" fill="hold"/>
                                        <p:tgtEl>
                                          <p:spTgt spid="1396"/>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410"/>
                                        </p:tgtEl>
                                        <p:attrNameLst>
                                          <p:attrName>style.visibility</p:attrName>
                                        </p:attrNameLst>
                                      </p:cBhvr>
                                      <p:to>
                                        <p:strVal val="visible"/>
                                      </p:to>
                                    </p:set>
                                    <p:animEffect transition="in" filter="wipe(right)">
                                      <p:cBhvr>
                                        <p:cTn id="107" dur="500"/>
                                        <p:tgtEl>
                                          <p:spTgt spid="141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91"/>
                                        </p:tgtEl>
                                        <p:attrNameLst>
                                          <p:attrName>style.visibility</p:attrName>
                                        </p:attrNameLst>
                                      </p:cBhvr>
                                      <p:to>
                                        <p:strVal val="visible"/>
                                      </p:to>
                                    </p:set>
                                    <p:animEffect transition="in" filter="fade">
                                      <p:cBhvr>
                                        <p:cTn id="112" dur="500"/>
                                        <p:tgtEl>
                                          <p:spTgt spid="69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16"/>
                                        </p:tgtEl>
                                        <p:attrNameLst>
                                          <p:attrName>style.visibility</p:attrName>
                                        </p:attrNameLst>
                                      </p:cBhvr>
                                      <p:to>
                                        <p:strVal val="visible"/>
                                      </p:to>
                                    </p:set>
                                    <p:animEffect transition="in" filter="fade">
                                      <p:cBhvr>
                                        <p:cTn id="115" dur="500"/>
                                        <p:tgtEl>
                                          <p:spTgt spid="1416"/>
                                        </p:tgtEl>
                                      </p:cBhvr>
                                    </p:animEffect>
                                  </p:childTnLst>
                                </p:cTn>
                              </p:par>
                              <p:par>
                                <p:cTn id="116" presetID="10" presetClass="entr" presetSubtype="0" fill="hold" nodeType="withEffect">
                                  <p:stCondLst>
                                    <p:cond delay="0"/>
                                  </p:stCondLst>
                                  <p:childTnLst>
                                    <p:set>
                                      <p:cBhvr>
                                        <p:cTn id="117" dur="1" fill="hold">
                                          <p:stCondLst>
                                            <p:cond delay="0"/>
                                          </p:stCondLst>
                                        </p:cTn>
                                        <p:tgtEl>
                                          <p:spTgt spid="692"/>
                                        </p:tgtEl>
                                        <p:attrNameLst>
                                          <p:attrName>style.visibility</p:attrName>
                                        </p:attrNameLst>
                                      </p:cBhvr>
                                      <p:to>
                                        <p:strVal val="visible"/>
                                      </p:to>
                                    </p:set>
                                    <p:animEffect transition="in" filter="fade">
                                      <p:cBhvr>
                                        <p:cTn id="118" dur="5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p:bldP spid="689" grpId="0"/>
      <p:bldP spid="690" grpId="0"/>
      <p:bldP spid="691" grpId="0"/>
      <p:bldP spid="1374" grpId="0"/>
      <p:bldP spid="1375" grpId="0"/>
      <p:bldP spid="1384" grpId="0"/>
      <p:bldP spid="1385" grpId="0"/>
      <p:bldP spid="1386" grpId="0" animBg="1"/>
      <p:bldP spid="1386" grpId="1" animBg="1"/>
      <p:bldP spid="1386" grpId="2" animBg="1"/>
      <p:bldP spid="1387" grpId="0" animBg="1"/>
      <p:bldP spid="1387" grpId="1" animBg="1"/>
      <p:bldP spid="1387" grpId="2" animBg="1"/>
      <p:bldP spid="1388" grpId="0" animBg="1"/>
      <p:bldP spid="1388" grpId="1" animBg="1"/>
      <p:bldP spid="1388" grpId="2" animBg="1"/>
      <p:bldP spid="1389" grpId="0" animBg="1"/>
      <p:bldP spid="1389" grpId="1" animBg="1"/>
      <p:bldP spid="1389" grpId="2" animBg="1"/>
      <p:bldP spid="1395" grpId="0" animBg="1"/>
      <p:bldP spid="1395" grpId="1" animBg="1"/>
      <p:bldP spid="1410" grpId="0" animBg="1"/>
      <p:bldP spid="1411" grpId="0"/>
      <p:bldP spid="1413" grpId="0"/>
      <p:bldP spid="1414" grpId="0"/>
      <p:bldP spid="1415" grpId="0"/>
      <p:bldP spid="14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grpSp>
        <p:nvGrpSpPr>
          <p:cNvPr id="461" name="Path Reports"/>
          <p:cNvGrpSpPr/>
          <p:nvPr/>
        </p:nvGrpSpPr>
        <p:grpSpPr>
          <a:xfrm>
            <a:off x="1022646" y="2828693"/>
            <a:ext cx="721383" cy="750095"/>
            <a:chOff x="5955908" y="1547446"/>
            <a:chExt cx="5655213" cy="5880295"/>
          </a:xfrm>
        </p:grpSpPr>
        <p:sp>
          <p:nvSpPr>
            <p:cNvPr id="462" name="Rectangle 461"/>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5" name="Group 464"/>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467" name="Group 466"/>
              <p:cNvGrpSpPr/>
              <p:nvPr/>
            </p:nvGrpSpPr>
            <p:grpSpPr>
              <a:xfrm>
                <a:off x="6330462" y="3707414"/>
                <a:ext cx="1519311" cy="3531862"/>
                <a:chOff x="6330462" y="3707414"/>
                <a:chExt cx="1519311" cy="3531862"/>
              </a:xfrm>
              <a:grpFill/>
            </p:grpSpPr>
            <p:sp>
              <p:nvSpPr>
                <p:cNvPr id="614" name="Rectangle 613"/>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 name="Rectangle 615"/>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7" name="Rectangle 616"/>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Rectangle 617"/>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Rectangle 619"/>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1" name="Rectangle 620"/>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2" name="Rectangle 621"/>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3" name="Rectangle 622"/>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5" name="Rectangle 624"/>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6" name="Rectangle 625"/>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7" name="Rectangle 626"/>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8" name="Rectangle 627"/>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0" name="Rectangle 629"/>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1" name="Rectangle 630"/>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2" name="Rectangle 631"/>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6" name="Rectangle 635"/>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7" name="Rectangle 636"/>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8" name="Rectangle 637"/>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0" name="Rectangle 639"/>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1" name="Rectangle 640"/>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Rectangle 641"/>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4" name="Rectangle 643"/>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 name="Rectangle 644"/>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6" name="Rectangle 645"/>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7" name="Rectangle 646"/>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ectangle 647"/>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9" name="Rectangle 648"/>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0" name="Rectangle 649"/>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Rectangle 650"/>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2" name="Rectangle 651"/>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Rectangle 653"/>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Rectangle 654"/>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6" name="Rectangle 655"/>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0" name="Rectangle 659"/>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1" name="Rectangle 660"/>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2" name="Rectangle 661"/>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4" name="Rectangle 663"/>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 name="Rectangle 664"/>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6" name="Rectangle 665"/>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8" name="Rectangle 667"/>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9" name="Rectangle 668"/>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0" name="Rectangle 669"/>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1" name="Rectangle 670"/>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3" name="Rectangle 672"/>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4" name="Rectangle 673"/>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5" name="Rectangle 674"/>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6" name="Rectangle 675"/>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8" name="Rectangle 677"/>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9" name="Rectangle 678"/>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0" name="Rectangle 679"/>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4" name="Rectangle 683"/>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Rectangle 684"/>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8" name="Group 467"/>
              <p:cNvGrpSpPr/>
              <p:nvPr/>
            </p:nvGrpSpPr>
            <p:grpSpPr>
              <a:xfrm flipH="1">
                <a:off x="8059688" y="3707414"/>
                <a:ext cx="1519311" cy="3531862"/>
                <a:chOff x="6330462" y="3707414"/>
                <a:chExt cx="1519311" cy="3531862"/>
              </a:xfrm>
              <a:grpFill/>
            </p:grpSpPr>
            <p:sp>
              <p:nvSpPr>
                <p:cNvPr id="542" name="Rectangle 541"/>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4" name="Rectangle 543"/>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5" name="Rectangle 544"/>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6" name="Rectangle 545"/>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8" name="Rectangle 547"/>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9" name="Rectangle 548"/>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Rectangle 549"/>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1" name="Rectangle 550"/>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 name="Rectangle 552"/>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4" name="Rectangle 553"/>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5" name="Rectangle 554"/>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6" name="Rectangle 555"/>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8" name="Rectangle 557"/>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9" name="Rectangle 558"/>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0" name="Rectangle 559"/>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4" name="Rectangle 563"/>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5" name="Rectangle 564"/>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6" name="Rectangle 565"/>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ectangle 566"/>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8" name="Rectangle 567"/>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9" name="Rectangle 568"/>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0" name="Rectangle 569"/>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2" name="Rectangle 571"/>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 name="Rectangle 572"/>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4" name="Rectangle 573"/>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5" name="Rectangle 574"/>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7" name="Rectangle 576"/>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8" name="Rectangle 577"/>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9" name="Rectangle 578"/>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0" name="Rectangle 579"/>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Rectangle 581"/>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 name="Rectangle 582"/>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4" name="Rectangle 583"/>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8" name="Rectangle 587"/>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9" name="Rectangle 588"/>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0" name="Rectangle 589"/>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2" name="Rectangle 591"/>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 name="Rectangle 592"/>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4" name="Rectangle 593"/>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6" name="Rectangle 595"/>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7" name="Rectangle 596"/>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8" name="Rectangle 597"/>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Rectangle 598"/>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1" name="Rectangle 600"/>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2" name="Rectangle 601"/>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Rectangle 602"/>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 name="Rectangle 603"/>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Rectangle 605"/>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ectangle 606"/>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8" name="Rectangle 607"/>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ectangle 608"/>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2" name="Rectangle 611"/>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3" name="Rectangle 612"/>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9" name="Group 468"/>
              <p:cNvGrpSpPr/>
              <p:nvPr/>
            </p:nvGrpSpPr>
            <p:grpSpPr>
              <a:xfrm flipH="1" flipV="1">
                <a:off x="9788914" y="3707414"/>
                <a:ext cx="1519311" cy="3531862"/>
                <a:chOff x="6330462" y="3707414"/>
                <a:chExt cx="1519311" cy="3531862"/>
              </a:xfrm>
              <a:grpFill/>
            </p:grpSpPr>
            <p:sp>
              <p:nvSpPr>
                <p:cNvPr id="470" name="Rectangle 469"/>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Rectangle 473"/>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Rectangle 475"/>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8" name="Rectangle 477"/>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Rectangle 481"/>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3" name="Rectangle 482"/>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Rectangle 483"/>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Rectangle 485"/>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Rectangle 486"/>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8" name="Rectangle 487"/>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Rectangle 491"/>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Rectangle 492"/>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Rectangle 496"/>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Rectangle 497"/>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Rectangle 500"/>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Rectangle 501"/>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Rectangle 502"/>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5" name="Rectangle 504"/>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Rectangle 505"/>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7" name="Rectangle 506"/>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Rectangle 507"/>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0" name="Rectangle 509"/>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Rectangle 510"/>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 name="Rectangle 511"/>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Rectangle 515"/>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Rectangle 516"/>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Rectangle 517"/>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1" name="Rectangle 520"/>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Rectangle 521"/>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4" name="Rectangle 523"/>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5" name="Rectangle 524"/>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6" name="Rectangle 525"/>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Rectangle 526"/>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Rectangle 528"/>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Rectangle 529"/>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1" name="Rectangle 530"/>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Rectangle 531"/>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4" name="Rectangle 533"/>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5" name="Rectangle 534"/>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6" name="Rectangle 535"/>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0" name="Rectangle 539"/>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1" name="Rectangle 540"/>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6"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Path Reports</a:t>
              </a:r>
            </a:p>
          </p:txBody>
        </p:sp>
      </p:grpSp>
      <p:sp>
        <p:nvSpPr>
          <p:cNvPr id="1411" name="Title: Search Logic"/>
          <p:cNvSpPr txBox="1">
            <a:spLocks/>
          </p:cNvSpPr>
          <p:nvPr/>
        </p:nvSpPr>
        <p:spPr>
          <a:xfrm>
            <a:off x="2715657" y="4807226"/>
            <a:ext cx="3616420"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latin typeface="Verdana" panose="020B0604030504040204" pitchFamily="34" charset="0"/>
                <a:ea typeface="Verdana" panose="020B0604030504040204" pitchFamily="34" charset="0"/>
                <a:cs typeface="Verdana" panose="020B0604030504040204" pitchFamily="34" charset="0"/>
              </a:rPr>
              <a:t>Search Logic</a:t>
            </a:r>
          </a:p>
        </p:txBody>
      </p:sp>
      <p:sp>
        <p:nvSpPr>
          <p:cNvPr id="2" name="1 - Find Number"/>
          <p:cNvSpPr/>
          <p:nvPr/>
        </p:nvSpPr>
        <p:spPr>
          <a:xfrm>
            <a:off x="2682795" y="2940456"/>
            <a:ext cx="540327" cy="540327"/>
          </a:xfrm>
          <a:prstGeom prst="ellips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m</a:t>
            </a:r>
          </a:p>
        </p:txBody>
      </p:sp>
      <p:sp>
        <p:nvSpPr>
          <p:cNvPr id="1390" name="2 - Relevancy"/>
          <p:cNvSpPr/>
          <p:nvPr/>
        </p:nvSpPr>
        <p:spPr>
          <a:xfrm>
            <a:off x="4260228" y="2947862"/>
            <a:ext cx="540327" cy="540327"/>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R</a:t>
            </a:r>
          </a:p>
        </p:txBody>
      </p:sp>
      <p:sp>
        <p:nvSpPr>
          <p:cNvPr id="1391" name="3 - Numeric Range"/>
          <p:cNvSpPr/>
          <p:nvPr/>
        </p:nvSpPr>
        <p:spPr>
          <a:xfrm>
            <a:off x="5837662" y="2951971"/>
            <a:ext cx="540327" cy="540327"/>
          </a:xfrm>
          <a:prstGeom prst="ellipse">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Bell MT" panose="02020503060305020303" pitchFamily="18" charset="0"/>
              </a:rPr>
              <a:t>i</a:t>
            </a:r>
            <a:endParaRPr lang="en-US" i="1" dirty="0">
              <a:solidFill>
                <a:schemeClr val="tx1"/>
              </a:solidFill>
              <a:latin typeface="Bell MT" panose="02020503060305020303" pitchFamily="18" charset="0"/>
            </a:endParaRPr>
          </a:p>
        </p:txBody>
      </p:sp>
      <p:cxnSp>
        <p:nvCxnSpPr>
          <p:cNvPr id="13" name="Arrow: M+U"/>
          <p:cNvCxnSpPr>
            <a:stCxn id="462" idx="3"/>
            <a:endCxn id="2" idx="2"/>
          </p:cNvCxnSpPr>
          <p:nvPr/>
        </p:nvCxnSpPr>
        <p:spPr>
          <a:xfrm>
            <a:off x="1744029" y="3203741"/>
            <a:ext cx="938766" cy="6879"/>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6" name="Arrow: MU to R"/>
          <p:cNvCxnSpPr>
            <a:stCxn id="2" idx="6"/>
            <a:endCxn id="1390" idx="2"/>
          </p:cNvCxnSpPr>
          <p:nvPr/>
        </p:nvCxnSpPr>
        <p:spPr>
          <a:xfrm>
            <a:off x="3223122" y="3210619"/>
            <a:ext cx="1037106" cy="7406"/>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27" name="Arrow: R to I"/>
          <p:cNvCxnSpPr>
            <a:stCxn id="1390" idx="6"/>
            <a:endCxn id="1391" idx="2"/>
          </p:cNvCxnSpPr>
          <p:nvPr/>
        </p:nvCxnSpPr>
        <p:spPr>
          <a:xfrm>
            <a:off x="4800555" y="3218026"/>
            <a:ext cx="1037107" cy="4109"/>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8" name="E.g.: Sent (Gry)"/>
          <p:cNvSpPr txBox="1">
            <a:spLocks/>
          </p:cNvSpPr>
          <p:nvPr/>
        </p:nvSpPr>
        <p:spPr>
          <a:xfrm>
            <a:off x="446810" y="1449420"/>
            <a:ext cx="8406245"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Patient has a Breslow’s depth of 2.50 mm at least</a:t>
            </a:r>
          </a:p>
        </p:txBody>
      </p:sp>
      <p:sp>
        <p:nvSpPr>
          <p:cNvPr id="1633" name="E.g.: Sent (Blk)"/>
          <p:cNvSpPr txBox="1">
            <a:spLocks/>
          </p:cNvSpPr>
          <p:nvPr/>
        </p:nvSpPr>
        <p:spPr>
          <a:xfrm>
            <a:off x="446810" y="1450237"/>
            <a:ext cx="8406245"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latin typeface="Verdana" panose="020B0604030504040204" pitchFamily="34" charset="0"/>
                <a:ea typeface="Verdana" panose="020B0604030504040204" pitchFamily="34" charset="0"/>
                <a:cs typeface="Verdana" panose="020B0604030504040204" pitchFamily="34" charset="0"/>
              </a:rPr>
              <a:t>Patient has a Breslow’s depth of 2.50 mm at least</a:t>
            </a:r>
          </a:p>
        </p:txBody>
      </p:sp>
      <p:sp>
        <p:nvSpPr>
          <p:cNvPr id="1634" name="E.g.: Neg. Sentence"/>
          <p:cNvSpPr txBox="1">
            <a:spLocks/>
          </p:cNvSpPr>
          <p:nvPr/>
        </p:nvSpPr>
        <p:spPr>
          <a:xfrm>
            <a:off x="446810" y="4807226"/>
            <a:ext cx="8406245"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latin typeface="Verdana" panose="020B0604030504040204" pitchFamily="34" charset="0"/>
                <a:ea typeface="Verdana" panose="020B0604030504040204" pitchFamily="34" charset="0"/>
                <a:cs typeface="Verdana" panose="020B0604030504040204" pitchFamily="34" charset="0"/>
              </a:rPr>
              <a:t>Melanoma tumor </a:t>
            </a:r>
            <a:r>
              <a:rPr lang="en-US" sz="2250" dirty="0">
                <a:solidFill>
                  <a:srgbClr val="C00000"/>
                </a:solidFill>
                <a:latin typeface="Verdana" panose="020B0604030504040204" pitchFamily="34" charset="0"/>
                <a:ea typeface="Verdana" panose="020B0604030504040204" pitchFamily="34" charset="0"/>
                <a:cs typeface="Verdana" panose="020B0604030504040204" pitchFamily="34" charset="0"/>
              </a:rPr>
              <a:t>depth not reported</a:t>
            </a:r>
          </a:p>
        </p:txBody>
      </p:sp>
      <p:sp>
        <p:nvSpPr>
          <p:cNvPr id="1638" name="1 - Find Number"/>
          <p:cNvSpPr/>
          <p:nvPr/>
        </p:nvSpPr>
        <p:spPr>
          <a:xfrm>
            <a:off x="3012512" y="3264300"/>
            <a:ext cx="274320" cy="274320"/>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u</a:t>
            </a:r>
          </a:p>
        </p:txBody>
      </p:sp>
      <p:sp>
        <p:nvSpPr>
          <p:cNvPr id="1642" name="4 - Select"/>
          <p:cNvSpPr/>
          <p:nvPr/>
        </p:nvSpPr>
        <p:spPr>
          <a:xfrm>
            <a:off x="7441949" y="2953961"/>
            <a:ext cx="540327" cy="5403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latin typeface="Bell MT" panose="02020503060305020303" pitchFamily="18" charset="0"/>
              </a:rPr>
              <a:t>✓</a:t>
            </a:r>
          </a:p>
        </p:txBody>
      </p:sp>
      <p:cxnSp>
        <p:nvCxnSpPr>
          <p:cNvPr id="1644" name="Line - 1+2+3"/>
          <p:cNvCxnSpPr>
            <a:stCxn id="1391" idx="6"/>
            <a:endCxn id="1642" idx="2"/>
          </p:cNvCxnSpPr>
          <p:nvPr/>
        </p:nvCxnSpPr>
        <p:spPr>
          <a:xfrm>
            <a:off x="6377989" y="3222134"/>
            <a:ext cx="1063960" cy="1991"/>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86" name="5 - No Number"/>
          <p:cNvSpPr/>
          <p:nvPr/>
        </p:nvSpPr>
        <p:spPr>
          <a:xfrm>
            <a:off x="5193425" y="4097808"/>
            <a:ext cx="540327" cy="540327"/>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x</a:t>
            </a:r>
          </a:p>
        </p:txBody>
      </p:sp>
      <p:cxnSp>
        <p:nvCxnSpPr>
          <p:cNvPr id="1687" name="Line - No Measurement 1"/>
          <p:cNvCxnSpPr>
            <a:endCxn id="1686" idx="2"/>
          </p:cNvCxnSpPr>
          <p:nvPr/>
        </p:nvCxnSpPr>
        <p:spPr>
          <a:xfrm rot="16200000" flipH="1">
            <a:off x="3629597" y="2804144"/>
            <a:ext cx="887189" cy="2240467"/>
          </a:xfrm>
          <a:prstGeom prst="bentConnector2">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8" name="Line - 1+2"/>
          <p:cNvCxnSpPr/>
          <p:nvPr/>
        </p:nvCxnSpPr>
        <p:spPr>
          <a:xfrm rot="16200000" flipH="1">
            <a:off x="6118202" y="1360051"/>
            <a:ext cx="6100" cy="3181721"/>
          </a:xfrm>
          <a:prstGeom prst="bentConnector3">
            <a:avLst>
              <a:gd name="adj1" fmla="val -15075999"/>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9" name="Line - No Measurement 2"/>
          <p:cNvCxnSpPr>
            <a:stCxn id="1686" idx="6"/>
          </p:cNvCxnSpPr>
          <p:nvPr/>
        </p:nvCxnSpPr>
        <p:spPr>
          <a:xfrm flipV="1">
            <a:off x="5733753" y="3494289"/>
            <a:ext cx="1978360" cy="873683"/>
          </a:xfrm>
          <a:prstGeom prst="bentConnector2">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35" name="Highlight: 2.50"/>
          <p:cNvSpPr txBox="1">
            <a:spLocks/>
          </p:cNvSpPr>
          <p:nvPr/>
        </p:nvSpPr>
        <p:spPr>
          <a:xfrm>
            <a:off x="5637253" y="1449926"/>
            <a:ext cx="901952"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chemeClr val="accent1"/>
                </a:solidFill>
                <a:latin typeface="Verdana" panose="020B0604030504040204" pitchFamily="34" charset="0"/>
                <a:ea typeface="Verdana" panose="020B0604030504040204" pitchFamily="34" charset="0"/>
                <a:cs typeface="Verdana" panose="020B0604030504040204" pitchFamily="34" charset="0"/>
              </a:rPr>
              <a:t>2.50</a:t>
            </a:r>
          </a:p>
        </p:txBody>
      </p:sp>
      <p:sp>
        <p:nvSpPr>
          <p:cNvPr id="1636" name="Highlight: MM"/>
          <p:cNvSpPr txBox="1">
            <a:spLocks/>
          </p:cNvSpPr>
          <p:nvPr/>
        </p:nvSpPr>
        <p:spPr>
          <a:xfrm>
            <a:off x="6440994" y="1449421"/>
            <a:ext cx="702335"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rgbClr val="00B0F0"/>
                </a:solidFill>
                <a:latin typeface="Verdana" panose="020B0604030504040204" pitchFamily="34" charset="0"/>
                <a:ea typeface="Verdana" panose="020B0604030504040204" pitchFamily="34" charset="0"/>
                <a:cs typeface="Verdana" panose="020B0604030504040204" pitchFamily="34" charset="0"/>
              </a:rPr>
              <a:t>mm</a:t>
            </a:r>
          </a:p>
        </p:txBody>
      </p:sp>
      <p:sp>
        <p:nvSpPr>
          <p:cNvPr id="1637" name="Highlight: Breslow"/>
          <p:cNvSpPr txBox="1">
            <a:spLocks/>
          </p:cNvSpPr>
          <p:nvPr/>
        </p:nvSpPr>
        <p:spPr>
          <a:xfrm>
            <a:off x="2925520" y="1449391"/>
            <a:ext cx="2469407"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chemeClr val="accent6"/>
                </a:solidFill>
                <a:latin typeface="Verdana" panose="020B0604030504040204" pitchFamily="34" charset="0"/>
                <a:ea typeface="Verdana" panose="020B0604030504040204" pitchFamily="34" charset="0"/>
                <a:cs typeface="Verdana" panose="020B0604030504040204" pitchFamily="34" charset="0"/>
              </a:rPr>
              <a:t>Breslow’s depth</a:t>
            </a:r>
          </a:p>
        </p:txBody>
      </p:sp>
      <p:sp>
        <p:nvSpPr>
          <p:cNvPr id="1684" name="Highlight: Q2"/>
          <p:cNvSpPr txBox="1">
            <a:spLocks/>
          </p:cNvSpPr>
          <p:nvPr/>
        </p:nvSpPr>
        <p:spPr>
          <a:xfrm>
            <a:off x="6953499" y="1453498"/>
            <a:ext cx="1494304"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chemeClr val="accent1"/>
                </a:solidFill>
                <a:latin typeface="Verdana" panose="020B0604030504040204" pitchFamily="34" charset="0"/>
                <a:ea typeface="Verdana" panose="020B0604030504040204" pitchFamily="34" charset="0"/>
                <a:cs typeface="Verdana" panose="020B0604030504040204" pitchFamily="34" charset="0"/>
              </a:rPr>
              <a:t>at least</a:t>
            </a:r>
          </a:p>
        </p:txBody>
      </p:sp>
      <p:sp>
        <p:nvSpPr>
          <p:cNvPr id="1692" name="No At least Square"/>
          <p:cNvSpPr/>
          <p:nvPr/>
        </p:nvSpPr>
        <p:spPr>
          <a:xfrm>
            <a:off x="7174179" y="808276"/>
            <a:ext cx="1398322" cy="932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1411"/>
                                        </p:tgtEl>
                                      </p:cBhvr>
                                    </p:animEffect>
                                    <p:set>
                                      <p:cBhvr>
                                        <p:cTn id="7" dur="1" fill="hold">
                                          <p:stCondLst>
                                            <p:cond delay="1999"/>
                                          </p:stCondLst>
                                        </p:cTn>
                                        <p:tgtEl>
                                          <p:spTgt spid="1411"/>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1633"/>
                                        </p:tgtEl>
                                        <p:attrNameLst>
                                          <p:attrName>style.visibility</p:attrName>
                                        </p:attrNameLst>
                                      </p:cBhvr>
                                      <p:to>
                                        <p:strVal val="visible"/>
                                      </p:to>
                                    </p:set>
                                    <p:animEffect transition="in" filter="fade">
                                      <p:cBhvr>
                                        <p:cTn id="10" dur="2000"/>
                                        <p:tgtEl>
                                          <p:spTgt spid="163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48"/>
                                        </p:tgtEl>
                                        <p:attrNameLst>
                                          <p:attrName>style.visibility</p:attrName>
                                        </p:attrNameLst>
                                      </p:cBhvr>
                                      <p:to>
                                        <p:strVal val="visible"/>
                                      </p:to>
                                    </p:set>
                                    <p:animEffect transition="in" filter="fade">
                                      <p:cBhvr>
                                        <p:cTn id="13" dur="2000"/>
                                        <p:tgtEl>
                                          <p:spTgt spid="2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xit" presetSubtype="0" fill="hold" grpId="0" nodeType="withEffect">
                                  <p:stCondLst>
                                    <p:cond delay="0"/>
                                  </p:stCondLst>
                                  <p:childTnLst>
                                    <p:animEffect transition="out" filter="fade">
                                      <p:cBhvr>
                                        <p:cTn id="24" dur="1000"/>
                                        <p:tgtEl>
                                          <p:spTgt spid="1633"/>
                                        </p:tgtEl>
                                      </p:cBhvr>
                                    </p:animEffect>
                                    <p:set>
                                      <p:cBhvr>
                                        <p:cTn id="25" dur="1" fill="hold">
                                          <p:stCondLst>
                                            <p:cond delay="999"/>
                                          </p:stCondLst>
                                        </p:cTn>
                                        <p:tgtEl>
                                          <p:spTgt spid="163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635"/>
                                        </p:tgtEl>
                                        <p:attrNameLst>
                                          <p:attrName>style.visibility</p:attrName>
                                        </p:attrNameLst>
                                      </p:cBhvr>
                                      <p:to>
                                        <p:strVal val="visible"/>
                                      </p:to>
                                    </p:set>
                                    <p:animEffect transition="in" filter="fade">
                                      <p:cBhvr>
                                        <p:cTn id="28" dur="500"/>
                                        <p:tgtEl>
                                          <p:spTgt spid="163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638"/>
                                        </p:tgtEl>
                                        <p:attrNameLst>
                                          <p:attrName>style.visibility</p:attrName>
                                        </p:attrNameLst>
                                      </p:cBhvr>
                                      <p:to>
                                        <p:strVal val="visible"/>
                                      </p:to>
                                    </p:set>
                                    <p:animEffect transition="in" filter="fade">
                                      <p:cBhvr>
                                        <p:cTn id="32" dur="500"/>
                                        <p:tgtEl>
                                          <p:spTgt spid="16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36"/>
                                        </p:tgtEl>
                                        <p:attrNameLst>
                                          <p:attrName>style.visibility</p:attrName>
                                        </p:attrNameLst>
                                      </p:cBhvr>
                                      <p:to>
                                        <p:strVal val="visible"/>
                                      </p:to>
                                    </p:set>
                                    <p:animEffect transition="in" filter="fade">
                                      <p:cBhvr>
                                        <p:cTn id="35" dur="500"/>
                                        <p:tgtEl>
                                          <p:spTgt spid="16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26"/>
                                        </p:tgtEl>
                                        <p:attrNameLst>
                                          <p:attrName>style.visibility</p:attrName>
                                        </p:attrNameLst>
                                      </p:cBhvr>
                                      <p:to>
                                        <p:strVal val="visible"/>
                                      </p:to>
                                    </p:set>
                                    <p:animEffect transition="in" filter="wipe(left)">
                                      <p:cBhvr>
                                        <p:cTn id="40" dur="500"/>
                                        <p:tgtEl>
                                          <p:spTgt spid="1626"/>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90"/>
                                        </p:tgtEl>
                                        <p:attrNameLst>
                                          <p:attrName>style.visibility</p:attrName>
                                        </p:attrNameLst>
                                      </p:cBhvr>
                                      <p:to>
                                        <p:strVal val="visible"/>
                                      </p:to>
                                    </p:set>
                                    <p:animEffect transition="in" filter="fade">
                                      <p:cBhvr>
                                        <p:cTn id="44" dur="500"/>
                                        <p:tgtEl>
                                          <p:spTgt spid="139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37"/>
                                        </p:tgtEl>
                                        <p:attrNameLst>
                                          <p:attrName>style.visibility</p:attrName>
                                        </p:attrNameLst>
                                      </p:cBhvr>
                                      <p:to>
                                        <p:strVal val="visible"/>
                                      </p:to>
                                    </p:set>
                                    <p:animEffect transition="in" filter="fade">
                                      <p:cBhvr>
                                        <p:cTn id="47" dur="500"/>
                                        <p:tgtEl>
                                          <p:spTgt spid="16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27"/>
                                        </p:tgtEl>
                                        <p:attrNameLst>
                                          <p:attrName>style.visibility</p:attrName>
                                        </p:attrNameLst>
                                      </p:cBhvr>
                                      <p:to>
                                        <p:strVal val="visible"/>
                                      </p:to>
                                    </p:set>
                                    <p:animEffect transition="in" filter="wipe(left)">
                                      <p:cBhvr>
                                        <p:cTn id="52" dur="500"/>
                                        <p:tgtEl>
                                          <p:spTgt spid="1627"/>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391"/>
                                        </p:tgtEl>
                                        <p:attrNameLst>
                                          <p:attrName>style.visibility</p:attrName>
                                        </p:attrNameLst>
                                      </p:cBhvr>
                                      <p:to>
                                        <p:strVal val="visible"/>
                                      </p:to>
                                    </p:set>
                                    <p:animEffect transition="in" filter="fade">
                                      <p:cBhvr>
                                        <p:cTn id="56" dur="500"/>
                                        <p:tgtEl>
                                          <p:spTgt spid="139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84"/>
                                        </p:tgtEl>
                                        <p:attrNameLst>
                                          <p:attrName>style.visibility</p:attrName>
                                        </p:attrNameLst>
                                      </p:cBhvr>
                                      <p:to>
                                        <p:strVal val="visible"/>
                                      </p:to>
                                    </p:set>
                                    <p:animEffect transition="in" filter="fade">
                                      <p:cBhvr>
                                        <p:cTn id="59" dur="500"/>
                                        <p:tgtEl>
                                          <p:spTgt spid="168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644"/>
                                        </p:tgtEl>
                                        <p:attrNameLst>
                                          <p:attrName>style.visibility</p:attrName>
                                        </p:attrNameLst>
                                      </p:cBhvr>
                                      <p:to>
                                        <p:strVal val="visible"/>
                                      </p:to>
                                    </p:set>
                                    <p:animEffect transition="in" filter="wipe(left)">
                                      <p:cBhvr>
                                        <p:cTn id="64" dur="500"/>
                                        <p:tgtEl>
                                          <p:spTgt spid="1644"/>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642"/>
                                        </p:tgtEl>
                                        <p:attrNameLst>
                                          <p:attrName>style.visibility</p:attrName>
                                        </p:attrNameLst>
                                      </p:cBhvr>
                                      <p:to>
                                        <p:strVal val="visible"/>
                                      </p:to>
                                    </p:set>
                                    <p:animEffect transition="in" filter="fade">
                                      <p:cBhvr>
                                        <p:cTn id="68" dur="500"/>
                                        <p:tgtEl>
                                          <p:spTgt spid="1642"/>
                                        </p:tgtEl>
                                      </p:cBhvr>
                                    </p:animEffect>
                                  </p:childTnLst>
                                </p:cTn>
                              </p:par>
                              <p:par>
                                <p:cTn id="69" presetID="10" presetClass="exit" presetSubtype="0" fill="hold" grpId="0" nodeType="withEffect">
                                  <p:stCondLst>
                                    <p:cond delay="0"/>
                                  </p:stCondLst>
                                  <p:childTnLst>
                                    <p:animEffect transition="out" filter="fade">
                                      <p:cBhvr>
                                        <p:cTn id="70" dur="1000"/>
                                        <p:tgtEl>
                                          <p:spTgt spid="248"/>
                                        </p:tgtEl>
                                      </p:cBhvr>
                                    </p:animEffect>
                                    <p:set>
                                      <p:cBhvr>
                                        <p:cTn id="71" dur="1" fill="hold">
                                          <p:stCondLst>
                                            <p:cond delay="999"/>
                                          </p:stCondLst>
                                        </p:cTn>
                                        <p:tgtEl>
                                          <p:spTgt spid="24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688"/>
                                        </p:tgtEl>
                                        <p:attrNameLst>
                                          <p:attrName>style.visibility</p:attrName>
                                        </p:attrNameLst>
                                      </p:cBhvr>
                                      <p:to>
                                        <p:strVal val="visible"/>
                                      </p:to>
                                    </p:set>
                                    <p:animEffect transition="in" filter="wipe(left)">
                                      <p:cBhvr>
                                        <p:cTn id="76" dur="500"/>
                                        <p:tgtEl>
                                          <p:spTgt spid="1688"/>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692"/>
                                        </p:tgtEl>
                                        <p:attrNameLst>
                                          <p:attrName>style.visibility</p:attrName>
                                        </p:attrNameLst>
                                      </p:cBhvr>
                                      <p:to>
                                        <p:strVal val="visible"/>
                                      </p:to>
                                    </p:set>
                                    <p:animEffect transition="in" filter="fade">
                                      <p:cBhvr>
                                        <p:cTn id="80" dur="500"/>
                                        <p:tgtEl>
                                          <p:spTgt spid="169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687"/>
                                        </p:tgtEl>
                                        <p:attrNameLst>
                                          <p:attrName>style.visibility</p:attrName>
                                        </p:attrNameLst>
                                      </p:cBhvr>
                                      <p:to>
                                        <p:strVal val="visible"/>
                                      </p:to>
                                    </p:set>
                                    <p:animEffect transition="in" filter="wipe(left)">
                                      <p:cBhvr>
                                        <p:cTn id="85" dur="500"/>
                                        <p:tgtEl>
                                          <p:spTgt spid="1687"/>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686"/>
                                        </p:tgtEl>
                                        <p:attrNameLst>
                                          <p:attrName>style.visibility</p:attrName>
                                        </p:attrNameLst>
                                      </p:cBhvr>
                                      <p:to>
                                        <p:strVal val="visible"/>
                                      </p:to>
                                    </p:set>
                                    <p:animEffect transition="in" filter="fade">
                                      <p:cBhvr>
                                        <p:cTn id="89" dur="500"/>
                                        <p:tgtEl>
                                          <p:spTgt spid="168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34"/>
                                        </p:tgtEl>
                                        <p:attrNameLst>
                                          <p:attrName>style.visibility</p:attrName>
                                        </p:attrNameLst>
                                      </p:cBhvr>
                                      <p:to>
                                        <p:strVal val="visible"/>
                                      </p:to>
                                    </p:set>
                                    <p:animEffect transition="in" filter="fade">
                                      <p:cBhvr>
                                        <p:cTn id="92" dur="500"/>
                                        <p:tgtEl>
                                          <p:spTgt spid="1634"/>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1689"/>
                                        </p:tgtEl>
                                        <p:attrNameLst>
                                          <p:attrName>style.visibility</p:attrName>
                                        </p:attrNameLst>
                                      </p:cBhvr>
                                      <p:to>
                                        <p:strVal val="visible"/>
                                      </p:to>
                                    </p:set>
                                    <p:animEffect transition="in" filter="wipe(left)">
                                      <p:cBhvr>
                                        <p:cTn id="96" dur="500"/>
                                        <p:tgtEl>
                                          <p:spTgt spid="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 grpId="0"/>
      <p:bldP spid="2" grpId="0" animBg="1"/>
      <p:bldP spid="1390" grpId="0" animBg="1"/>
      <p:bldP spid="1391" grpId="0" animBg="1"/>
      <p:bldP spid="248" grpId="0"/>
      <p:bldP spid="248" grpId="1"/>
      <p:bldP spid="1633" grpId="0"/>
      <p:bldP spid="1633" grpId="1"/>
      <p:bldP spid="1634" grpId="0"/>
      <p:bldP spid="1638" grpId="0" animBg="1"/>
      <p:bldP spid="1642" grpId="0" animBg="1"/>
      <p:bldP spid="1686" grpId="0" animBg="1"/>
      <p:bldP spid="1635" grpId="0"/>
      <p:bldP spid="1636" grpId="0"/>
      <p:bldP spid="1637" grpId="0"/>
      <p:bldP spid="1684" grpId="0"/>
      <p:bldP spid="16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graphicFrame>
        <p:nvGraphicFramePr>
          <p:cNvPr id="9" name="Table 8"/>
          <p:cNvGraphicFramePr>
            <a:graphicFrameLocks noGrp="1"/>
          </p:cNvGraphicFramePr>
          <p:nvPr>
            <p:extLst/>
          </p:nvPr>
        </p:nvGraphicFramePr>
        <p:xfrm>
          <a:off x="290946" y="2015665"/>
          <a:ext cx="8593283" cy="434340"/>
        </p:xfrm>
        <a:graphic>
          <a:graphicData uri="http://schemas.openxmlformats.org/drawingml/2006/table">
            <a:tbl>
              <a:tblPr firstRow="1" bandRow="1">
                <a:tableStyleId>{5C22544A-7EE6-4342-B048-85BDC9FD1C3A}</a:tableStyleId>
              </a:tblPr>
              <a:tblGrid>
                <a:gridCol w="984764">
                  <a:extLst>
                    <a:ext uri="{9D8B030D-6E8A-4147-A177-3AD203B41FA5}">
                      <a16:colId xmlns="" xmlns:a16="http://schemas.microsoft.com/office/drawing/2014/main" val="20000"/>
                    </a:ext>
                  </a:extLst>
                </a:gridCol>
                <a:gridCol w="2007860">
                  <a:extLst>
                    <a:ext uri="{9D8B030D-6E8A-4147-A177-3AD203B41FA5}">
                      <a16:colId xmlns="" xmlns:a16="http://schemas.microsoft.com/office/drawing/2014/main" val="20001"/>
                    </a:ext>
                  </a:extLst>
                </a:gridCol>
                <a:gridCol w="1319611">
                  <a:extLst>
                    <a:ext uri="{9D8B030D-6E8A-4147-A177-3AD203B41FA5}">
                      <a16:colId xmlns="" xmlns:a16="http://schemas.microsoft.com/office/drawing/2014/main" val="20002"/>
                    </a:ext>
                  </a:extLst>
                </a:gridCol>
                <a:gridCol w="1427016">
                  <a:extLst>
                    <a:ext uri="{9D8B030D-6E8A-4147-A177-3AD203B41FA5}">
                      <a16:colId xmlns="" xmlns:a16="http://schemas.microsoft.com/office/drawing/2014/main" val="20003"/>
                    </a:ext>
                  </a:extLst>
                </a:gridCol>
                <a:gridCol w="1427016">
                  <a:extLst>
                    <a:ext uri="{9D8B030D-6E8A-4147-A177-3AD203B41FA5}">
                      <a16:colId xmlns="" xmlns:a16="http://schemas.microsoft.com/office/drawing/2014/main" val="20004"/>
                    </a:ext>
                  </a:extLst>
                </a:gridCol>
                <a:gridCol w="1427016">
                  <a:extLst>
                    <a:ext uri="{9D8B030D-6E8A-4147-A177-3AD203B41FA5}">
                      <a16:colId xmlns="" xmlns:a16="http://schemas.microsoft.com/office/drawing/2014/main" val="20005"/>
                    </a:ext>
                  </a:extLst>
                </a:gridCol>
              </a:tblGrid>
              <a:tr h="434340">
                <a:tc>
                  <a:txBody>
                    <a:bodyPr/>
                    <a:lstStyle/>
                    <a:p>
                      <a:pPr algn="ctr"/>
                      <a:r>
                        <a:rPr lang="en-US" sz="12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Patient ID</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2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Tumor Record Number</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2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Measurement</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2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Unit</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2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Quality</a:t>
                      </a:r>
                      <a:r>
                        <a:rPr lang="en-US" sz="1200" b="1" baseline="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 1</a:t>
                      </a:r>
                      <a:endParaRPr lang="en-US" sz="12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1200" b="1"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Quality 2</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 xmlns:a16="http://schemas.microsoft.com/office/drawing/2014/main" val="10000"/>
                  </a:ext>
                </a:extLst>
              </a:tr>
            </a:tbl>
          </a:graphicData>
        </a:graphic>
      </p:graphicFrame>
      <p:sp>
        <p:nvSpPr>
          <p:cNvPr id="1635" name="Search Logic"/>
          <p:cNvSpPr txBox="1">
            <a:spLocks/>
          </p:cNvSpPr>
          <p:nvPr/>
        </p:nvSpPr>
        <p:spPr>
          <a:xfrm>
            <a:off x="5642968" y="1453286"/>
            <a:ext cx="901952"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chemeClr val="accent1"/>
                </a:solidFill>
                <a:latin typeface="Verdana" panose="020B0604030504040204" pitchFamily="34" charset="0"/>
                <a:ea typeface="Verdana" panose="020B0604030504040204" pitchFamily="34" charset="0"/>
                <a:cs typeface="Verdana" panose="020B0604030504040204" pitchFamily="34" charset="0"/>
              </a:rPr>
              <a:t>2.50</a:t>
            </a:r>
          </a:p>
        </p:txBody>
      </p:sp>
      <p:sp>
        <p:nvSpPr>
          <p:cNvPr id="1636" name="Search Logic"/>
          <p:cNvSpPr txBox="1">
            <a:spLocks/>
          </p:cNvSpPr>
          <p:nvPr/>
        </p:nvSpPr>
        <p:spPr>
          <a:xfrm>
            <a:off x="6443137" y="1439684"/>
            <a:ext cx="702335"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rgbClr val="00B0F0"/>
                </a:solidFill>
                <a:latin typeface="Verdana" panose="020B0604030504040204" pitchFamily="34" charset="0"/>
                <a:ea typeface="Verdana" panose="020B0604030504040204" pitchFamily="34" charset="0"/>
                <a:cs typeface="Verdana" panose="020B0604030504040204" pitchFamily="34" charset="0"/>
              </a:rPr>
              <a:t>mm</a:t>
            </a:r>
          </a:p>
        </p:txBody>
      </p:sp>
      <p:sp>
        <p:nvSpPr>
          <p:cNvPr id="1637" name="Search Logic"/>
          <p:cNvSpPr txBox="1">
            <a:spLocks/>
          </p:cNvSpPr>
          <p:nvPr/>
        </p:nvSpPr>
        <p:spPr>
          <a:xfrm>
            <a:off x="2926473" y="1452751"/>
            <a:ext cx="2469407"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chemeClr val="accent6"/>
                </a:solidFill>
                <a:latin typeface="Verdana" panose="020B0604030504040204" pitchFamily="34" charset="0"/>
                <a:ea typeface="Verdana" panose="020B0604030504040204" pitchFamily="34" charset="0"/>
                <a:cs typeface="Verdana" panose="020B0604030504040204" pitchFamily="34" charset="0"/>
              </a:rPr>
              <a:t>Breslow’s depth</a:t>
            </a:r>
          </a:p>
        </p:txBody>
      </p:sp>
      <p:sp>
        <p:nvSpPr>
          <p:cNvPr id="1684" name="Search Logic"/>
          <p:cNvSpPr txBox="1">
            <a:spLocks/>
          </p:cNvSpPr>
          <p:nvPr/>
        </p:nvSpPr>
        <p:spPr>
          <a:xfrm>
            <a:off x="6959214" y="1453286"/>
            <a:ext cx="1494304"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solidFill>
                  <a:schemeClr val="accent1"/>
                </a:solidFill>
                <a:latin typeface="Verdana" panose="020B0604030504040204" pitchFamily="34" charset="0"/>
                <a:ea typeface="Verdana" panose="020B0604030504040204" pitchFamily="34" charset="0"/>
                <a:cs typeface="Verdana" panose="020B0604030504040204" pitchFamily="34" charset="0"/>
              </a:rPr>
              <a:t>at least</a:t>
            </a:r>
          </a:p>
        </p:txBody>
      </p:sp>
      <p:grpSp>
        <p:nvGrpSpPr>
          <p:cNvPr id="10" name="Algorithm Logic" hidden="1"/>
          <p:cNvGrpSpPr/>
          <p:nvPr/>
        </p:nvGrpSpPr>
        <p:grpSpPr>
          <a:xfrm>
            <a:off x="1022646" y="2828694"/>
            <a:ext cx="6959630" cy="1809442"/>
            <a:chOff x="1363528" y="2628591"/>
            <a:chExt cx="9279506" cy="2412589"/>
          </a:xfrm>
        </p:grpSpPr>
        <p:grpSp>
          <p:nvGrpSpPr>
            <p:cNvPr id="255" name="Path Reports"/>
            <p:cNvGrpSpPr/>
            <p:nvPr/>
          </p:nvGrpSpPr>
          <p:grpSpPr>
            <a:xfrm>
              <a:off x="1363528" y="2628591"/>
              <a:ext cx="961844" cy="1000126"/>
              <a:chOff x="5955908" y="1547446"/>
              <a:chExt cx="5655213" cy="5880295"/>
            </a:xfrm>
          </p:grpSpPr>
          <p:sp>
            <p:nvSpPr>
              <p:cNvPr id="256" name="Rectangle 255"/>
              <p:cNvSpPr/>
              <p:nvPr/>
            </p:nvSpPr>
            <p:spPr>
              <a:xfrm>
                <a:off x="5955908" y="154744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11127398" y="1814733"/>
                <a:ext cx="180828" cy="714741"/>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6330463" y="2837305"/>
                <a:ext cx="4977763" cy="520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261" name="Group 260"/>
                <p:cNvGrpSpPr/>
                <p:nvPr/>
              </p:nvGrpSpPr>
              <p:grpSpPr>
                <a:xfrm>
                  <a:off x="6330462" y="3707414"/>
                  <a:ext cx="1519311" cy="3531862"/>
                  <a:chOff x="6330462" y="3707414"/>
                  <a:chExt cx="1519311" cy="3531862"/>
                </a:xfrm>
                <a:grpFill/>
              </p:grpSpPr>
              <p:sp>
                <p:nvSpPr>
                  <p:cNvPr id="408" name="Rectangle 407"/>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Rectangle 409"/>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Rectangle 413"/>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416"/>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Rectangle 418"/>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Rectangle 419"/>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Rectangle 420"/>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ectangle 421"/>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Rectangle 424"/>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Rectangle 425"/>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 name="Rectangle 429"/>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Rectangle 430"/>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Rectangle 431"/>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433"/>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Rectangle 434"/>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Rectangle 437"/>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9" name="Rectangle 438"/>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 name="Rectangle 439"/>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Rectangle 440"/>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Rectangle 442"/>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Rectangle 443"/>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5" name="Rectangle 444"/>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Rectangle 445"/>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Rectangle 448"/>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Rectangle 449"/>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Rectangle 453"/>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Rectangle 454"/>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Rectangle 455"/>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Rectangle 457"/>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9" name="Rectangle 458"/>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ectangle 685"/>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7" name="Rectangle 686"/>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8" name="Rectangle 687"/>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9" name="Rectangle 688"/>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0" name="Rectangle 689"/>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ectangle 690"/>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2" name="Rectangle 691"/>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3" name="Rectangle 692"/>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4" name="Rectangle 693"/>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5" name="Rectangle 694"/>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ectangle 695"/>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7" name="Rectangle 696"/>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8" name="Rectangle 697"/>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9" name="Rectangle 698"/>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ectangle 699"/>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ectangle 700"/>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ectangle 701"/>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3" name="Rectangle 702"/>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4" name="Rectangle 703"/>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2" name="Group 261"/>
                <p:cNvGrpSpPr/>
                <p:nvPr/>
              </p:nvGrpSpPr>
              <p:grpSpPr>
                <a:xfrm flipH="1">
                  <a:off x="8059688" y="3707414"/>
                  <a:ext cx="1519311" cy="3531862"/>
                  <a:chOff x="6330462" y="3707414"/>
                  <a:chExt cx="1519311" cy="3531862"/>
                </a:xfrm>
                <a:grpFill/>
              </p:grpSpPr>
              <p:sp>
                <p:nvSpPr>
                  <p:cNvPr id="336" name="Rectangle 335"/>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Rectangle 338"/>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Rectangle 342"/>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Rectangle 343"/>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Rectangle 344"/>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ectangle 347"/>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ectangle 348"/>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Rectangle 349"/>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Rectangle 357"/>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Rectangle 362"/>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Rectangle 363"/>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365"/>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Rectangle 366"/>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Rectangle 367"/>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Rectangle 368"/>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Rectangle 373"/>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ectangle 376"/>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Rectangle 377"/>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Rectangle 383"/>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Rectangle 385"/>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Rectangle 386"/>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ectangle 389"/>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ectangle 390"/>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Rectangle 391"/>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Rectangle 392"/>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ectangle 394"/>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395"/>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396"/>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Rectangle 397"/>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Rectangle 399"/>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Rectangle 400"/>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Rectangle 405"/>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3" name="Group 262"/>
                <p:cNvGrpSpPr/>
                <p:nvPr/>
              </p:nvGrpSpPr>
              <p:grpSpPr>
                <a:xfrm flipH="1" flipV="1">
                  <a:off x="9788914" y="3707414"/>
                  <a:ext cx="1519311" cy="3531862"/>
                  <a:chOff x="6330462" y="3707414"/>
                  <a:chExt cx="1519311" cy="3531862"/>
                </a:xfrm>
                <a:grpFill/>
              </p:grpSpPr>
              <p:sp>
                <p:nvSpPr>
                  <p:cNvPr id="264" name="Rectangle 263"/>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ectangle 266"/>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267"/>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ectangle 269"/>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271"/>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275"/>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ectangle 285"/>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ectangle 287"/>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289"/>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Rectangle 298"/>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Rectangle 299"/>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Rectangle 300"/>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Rectangle 301"/>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305"/>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311"/>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Rectangle 314"/>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Rectangle 317"/>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ectangle 320"/>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Rectangle 333"/>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334"/>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60" name="Content Placeholder 2"/>
              <p:cNvSpPr txBox="1">
                <a:spLocks/>
              </p:cNvSpPr>
              <p:nvPr/>
            </p:nvSpPr>
            <p:spPr>
              <a:xfrm>
                <a:off x="6330462" y="3036855"/>
                <a:ext cx="4976969" cy="4600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25" b="1" dirty="0">
                    <a:latin typeface="Verdana" panose="020B0604030504040204" pitchFamily="34" charset="0"/>
                    <a:ea typeface="Verdana" panose="020B0604030504040204" pitchFamily="34" charset="0"/>
                    <a:cs typeface="Verdana" panose="020B0604030504040204" pitchFamily="34" charset="0"/>
                  </a:rPr>
                  <a:t>Path Reports</a:t>
                </a:r>
              </a:p>
            </p:txBody>
          </p:sp>
        </p:grpSp>
        <p:sp>
          <p:nvSpPr>
            <p:cNvPr id="706" name="1 - Find Number"/>
            <p:cNvSpPr/>
            <p:nvPr/>
          </p:nvSpPr>
          <p:spPr>
            <a:xfrm>
              <a:off x="3577060" y="2777608"/>
              <a:ext cx="720436" cy="720436"/>
            </a:xfrm>
            <a:prstGeom prst="ellips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m</a:t>
              </a:r>
            </a:p>
          </p:txBody>
        </p:sp>
        <p:sp>
          <p:nvSpPr>
            <p:cNvPr id="707" name="2 - Relevancy"/>
            <p:cNvSpPr/>
            <p:nvPr/>
          </p:nvSpPr>
          <p:spPr>
            <a:xfrm>
              <a:off x="5680304" y="2787482"/>
              <a:ext cx="720436" cy="720436"/>
            </a:xfrm>
            <a:prstGeom prst="ellipse">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R</a:t>
              </a:r>
            </a:p>
          </p:txBody>
        </p:sp>
        <p:sp>
          <p:nvSpPr>
            <p:cNvPr id="708" name="3 - Numeric Range"/>
            <p:cNvSpPr/>
            <p:nvPr/>
          </p:nvSpPr>
          <p:spPr>
            <a:xfrm>
              <a:off x="7783549" y="2792961"/>
              <a:ext cx="720436" cy="720436"/>
            </a:xfrm>
            <a:prstGeom prst="ellipse">
              <a:avLst/>
            </a:prstGeom>
            <a:solidFill>
              <a:schemeClr val="accent5">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Bell MT" panose="02020503060305020303" pitchFamily="18" charset="0"/>
                </a:rPr>
                <a:t>i</a:t>
              </a:r>
              <a:endParaRPr lang="en-US" i="1" dirty="0">
                <a:solidFill>
                  <a:schemeClr val="tx1"/>
                </a:solidFill>
                <a:latin typeface="Bell MT" panose="02020503060305020303" pitchFamily="18" charset="0"/>
              </a:endParaRPr>
            </a:p>
          </p:txBody>
        </p:sp>
        <p:cxnSp>
          <p:nvCxnSpPr>
            <p:cNvPr id="709" name="Straight Arrow Connector 708"/>
            <p:cNvCxnSpPr>
              <a:stCxn id="256" idx="3"/>
              <a:endCxn id="706" idx="2"/>
            </p:cNvCxnSpPr>
            <p:nvPr/>
          </p:nvCxnSpPr>
          <p:spPr>
            <a:xfrm>
              <a:off x="2325372" y="3128654"/>
              <a:ext cx="1251688" cy="9172"/>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0" name="Straight Arrow Connector 709"/>
            <p:cNvCxnSpPr>
              <a:stCxn id="706" idx="6"/>
              <a:endCxn id="707" idx="2"/>
            </p:cNvCxnSpPr>
            <p:nvPr/>
          </p:nvCxnSpPr>
          <p:spPr>
            <a:xfrm>
              <a:off x="4297496" y="3137826"/>
              <a:ext cx="1382808" cy="9874"/>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1" name="Straight Arrow Connector 710"/>
            <p:cNvCxnSpPr>
              <a:stCxn id="707" idx="6"/>
              <a:endCxn id="708" idx="2"/>
            </p:cNvCxnSpPr>
            <p:nvPr/>
          </p:nvCxnSpPr>
          <p:spPr>
            <a:xfrm>
              <a:off x="6400740" y="3147700"/>
              <a:ext cx="1382809" cy="5479"/>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3" name="1 - Find Number"/>
            <p:cNvSpPr/>
            <p:nvPr/>
          </p:nvSpPr>
          <p:spPr>
            <a:xfrm>
              <a:off x="4016682" y="3209400"/>
              <a:ext cx="365760" cy="365760"/>
            </a:xfrm>
            <a:prstGeom prst="ellipse">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u</a:t>
              </a:r>
            </a:p>
          </p:txBody>
        </p:sp>
        <p:sp>
          <p:nvSpPr>
            <p:cNvPr id="714" name="4 - No Number"/>
            <p:cNvSpPr/>
            <p:nvPr/>
          </p:nvSpPr>
          <p:spPr>
            <a:xfrm>
              <a:off x="9922598" y="2795615"/>
              <a:ext cx="720436" cy="72043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latin typeface="Bell MT" panose="02020503060305020303" pitchFamily="18" charset="0"/>
                </a:rPr>
                <a:t>✓</a:t>
              </a:r>
            </a:p>
          </p:txBody>
        </p:sp>
        <p:cxnSp>
          <p:nvCxnSpPr>
            <p:cNvPr id="715" name="Curved Connector 1380"/>
            <p:cNvCxnSpPr>
              <a:stCxn id="708" idx="6"/>
              <a:endCxn id="714" idx="2"/>
            </p:cNvCxnSpPr>
            <p:nvPr/>
          </p:nvCxnSpPr>
          <p:spPr>
            <a:xfrm>
              <a:off x="8503985" y="3153179"/>
              <a:ext cx="1418613" cy="2654"/>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6" name="4 - No Number"/>
            <p:cNvSpPr/>
            <p:nvPr/>
          </p:nvSpPr>
          <p:spPr>
            <a:xfrm>
              <a:off x="6924567" y="4320744"/>
              <a:ext cx="720436" cy="720436"/>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Bell MT" panose="02020503060305020303" pitchFamily="18" charset="0"/>
                </a:rPr>
                <a:t>x</a:t>
              </a:r>
            </a:p>
          </p:txBody>
        </p:sp>
        <p:cxnSp>
          <p:nvCxnSpPr>
            <p:cNvPr id="717" name="Curved Connector 1380"/>
            <p:cNvCxnSpPr>
              <a:endCxn id="716" idx="2"/>
            </p:cNvCxnSpPr>
            <p:nvPr/>
          </p:nvCxnSpPr>
          <p:spPr>
            <a:xfrm rot="16200000" flipH="1">
              <a:off x="4839463" y="2595858"/>
              <a:ext cx="1182918" cy="2987289"/>
            </a:xfrm>
            <a:prstGeom prst="bentConnector2">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8" name="Curved Connector 1380"/>
            <p:cNvCxnSpPr/>
            <p:nvPr/>
          </p:nvCxnSpPr>
          <p:spPr>
            <a:xfrm rot="16200000" flipH="1">
              <a:off x="8157602" y="670401"/>
              <a:ext cx="8133" cy="4242294"/>
            </a:xfrm>
            <a:prstGeom prst="bentConnector3">
              <a:avLst>
                <a:gd name="adj1" fmla="val -15075999"/>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9" name="Curved Connector 1380"/>
            <p:cNvCxnSpPr>
              <a:stCxn id="716" idx="6"/>
            </p:cNvCxnSpPr>
            <p:nvPr/>
          </p:nvCxnSpPr>
          <p:spPr>
            <a:xfrm flipV="1">
              <a:off x="7645003" y="3516051"/>
              <a:ext cx="2637813" cy="1164911"/>
            </a:xfrm>
            <a:prstGeom prst="bentConnector2">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1" name="Table 10"/>
          <p:cNvGraphicFramePr>
            <a:graphicFrameLocks noGrp="1"/>
          </p:cNvGraphicFramePr>
          <p:nvPr>
            <p:extLst/>
          </p:nvPr>
        </p:nvGraphicFramePr>
        <p:xfrm>
          <a:off x="290946" y="2450005"/>
          <a:ext cx="8593283" cy="428511"/>
        </p:xfrm>
        <a:graphic>
          <a:graphicData uri="http://schemas.openxmlformats.org/drawingml/2006/table">
            <a:tbl>
              <a:tblPr firstRow="1" bandRow="1">
                <a:tableStyleId>{5C22544A-7EE6-4342-B048-85BDC9FD1C3A}</a:tableStyleId>
              </a:tblPr>
              <a:tblGrid>
                <a:gridCol w="984764">
                  <a:extLst>
                    <a:ext uri="{9D8B030D-6E8A-4147-A177-3AD203B41FA5}">
                      <a16:colId xmlns="" xmlns:a16="http://schemas.microsoft.com/office/drawing/2014/main" val="20000"/>
                    </a:ext>
                  </a:extLst>
                </a:gridCol>
                <a:gridCol w="2007860">
                  <a:extLst>
                    <a:ext uri="{9D8B030D-6E8A-4147-A177-3AD203B41FA5}">
                      <a16:colId xmlns="" xmlns:a16="http://schemas.microsoft.com/office/drawing/2014/main" val="20001"/>
                    </a:ext>
                  </a:extLst>
                </a:gridCol>
                <a:gridCol w="1319611">
                  <a:extLst>
                    <a:ext uri="{9D8B030D-6E8A-4147-A177-3AD203B41FA5}">
                      <a16:colId xmlns="" xmlns:a16="http://schemas.microsoft.com/office/drawing/2014/main" val="20002"/>
                    </a:ext>
                  </a:extLst>
                </a:gridCol>
                <a:gridCol w="1427016">
                  <a:extLst>
                    <a:ext uri="{9D8B030D-6E8A-4147-A177-3AD203B41FA5}">
                      <a16:colId xmlns="" xmlns:a16="http://schemas.microsoft.com/office/drawing/2014/main" val="20003"/>
                    </a:ext>
                  </a:extLst>
                </a:gridCol>
                <a:gridCol w="1427016">
                  <a:extLst>
                    <a:ext uri="{9D8B030D-6E8A-4147-A177-3AD203B41FA5}">
                      <a16:colId xmlns="" xmlns:a16="http://schemas.microsoft.com/office/drawing/2014/main" val="20004"/>
                    </a:ext>
                  </a:extLst>
                </a:gridCol>
                <a:gridCol w="1427016">
                  <a:extLst>
                    <a:ext uri="{9D8B030D-6E8A-4147-A177-3AD203B41FA5}">
                      <a16:colId xmlns="" xmlns:a16="http://schemas.microsoft.com/office/drawing/2014/main" val="20005"/>
                    </a:ext>
                  </a:extLst>
                </a:gridCol>
              </a:tblGrid>
              <a:tr h="428511">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A123</a:t>
                      </a:r>
                    </a:p>
                  </a:txBody>
                  <a:tcPr marL="68580" marR="68580" marT="34290" marB="34290">
                    <a:lnL w="38100" cap="flat" cmpd="sng" algn="ctr">
                      <a:no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2.50</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MM</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AT LEAST</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721" name="Table 720"/>
          <p:cNvGraphicFramePr>
            <a:graphicFrameLocks noGrp="1"/>
          </p:cNvGraphicFramePr>
          <p:nvPr>
            <p:extLst/>
          </p:nvPr>
        </p:nvGraphicFramePr>
        <p:xfrm>
          <a:off x="290946" y="2858852"/>
          <a:ext cx="8593283" cy="428511"/>
        </p:xfrm>
        <a:graphic>
          <a:graphicData uri="http://schemas.openxmlformats.org/drawingml/2006/table">
            <a:tbl>
              <a:tblPr firstRow="1" bandRow="1">
                <a:tableStyleId>{5C22544A-7EE6-4342-B048-85BDC9FD1C3A}</a:tableStyleId>
              </a:tblPr>
              <a:tblGrid>
                <a:gridCol w="984764">
                  <a:extLst>
                    <a:ext uri="{9D8B030D-6E8A-4147-A177-3AD203B41FA5}">
                      <a16:colId xmlns="" xmlns:a16="http://schemas.microsoft.com/office/drawing/2014/main" val="20000"/>
                    </a:ext>
                  </a:extLst>
                </a:gridCol>
                <a:gridCol w="2007860">
                  <a:extLst>
                    <a:ext uri="{9D8B030D-6E8A-4147-A177-3AD203B41FA5}">
                      <a16:colId xmlns="" xmlns:a16="http://schemas.microsoft.com/office/drawing/2014/main" val="20001"/>
                    </a:ext>
                  </a:extLst>
                </a:gridCol>
                <a:gridCol w="1319611">
                  <a:extLst>
                    <a:ext uri="{9D8B030D-6E8A-4147-A177-3AD203B41FA5}">
                      <a16:colId xmlns="" xmlns:a16="http://schemas.microsoft.com/office/drawing/2014/main" val="20002"/>
                    </a:ext>
                  </a:extLst>
                </a:gridCol>
                <a:gridCol w="1427016">
                  <a:extLst>
                    <a:ext uri="{9D8B030D-6E8A-4147-A177-3AD203B41FA5}">
                      <a16:colId xmlns="" xmlns:a16="http://schemas.microsoft.com/office/drawing/2014/main" val="20003"/>
                    </a:ext>
                  </a:extLst>
                </a:gridCol>
                <a:gridCol w="1427016">
                  <a:extLst>
                    <a:ext uri="{9D8B030D-6E8A-4147-A177-3AD203B41FA5}">
                      <a16:colId xmlns="" xmlns:a16="http://schemas.microsoft.com/office/drawing/2014/main" val="20004"/>
                    </a:ext>
                  </a:extLst>
                </a:gridCol>
                <a:gridCol w="1427016">
                  <a:extLst>
                    <a:ext uri="{9D8B030D-6E8A-4147-A177-3AD203B41FA5}">
                      <a16:colId xmlns="" xmlns:a16="http://schemas.microsoft.com/office/drawing/2014/main" val="20005"/>
                    </a:ext>
                  </a:extLst>
                </a:gridCol>
              </a:tblGrid>
              <a:tr h="428511">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A123</a:t>
                      </a:r>
                    </a:p>
                  </a:txBody>
                  <a:tcPr marL="68580" marR="68580" marT="34290" marB="34290">
                    <a:lnL w="38100" cap="flat" cmpd="sng" algn="ctr">
                      <a:no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2</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1.25</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MM</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722" name="Table 721"/>
          <p:cNvGraphicFramePr>
            <a:graphicFrameLocks noGrp="1"/>
          </p:cNvGraphicFramePr>
          <p:nvPr>
            <p:extLst/>
          </p:nvPr>
        </p:nvGraphicFramePr>
        <p:xfrm>
          <a:off x="290946" y="3292754"/>
          <a:ext cx="8593283" cy="428511"/>
        </p:xfrm>
        <a:graphic>
          <a:graphicData uri="http://schemas.openxmlformats.org/drawingml/2006/table">
            <a:tbl>
              <a:tblPr firstRow="1" bandRow="1">
                <a:tableStyleId>{5C22544A-7EE6-4342-B048-85BDC9FD1C3A}</a:tableStyleId>
              </a:tblPr>
              <a:tblGrid>
                <a:gridCol w="984764">
                  <a:extLst>
                    <a:ext uri="{9D8B030D-6E8A-4147-A177-3AD203B41FA5}">
                      <a16:colId xmlns="" xmlns:a16="http://schemas.microsoft.com/office/drawing/2014/main" val="20000"/>
                    </a:ext>
                  </a:extLst>
                </a:gridCol>
                <a:gridCol w="2007860">
                  <a:extLst>
                    <a:ext uri="{9D8B030D-6E8A-4147-A177-3AD203B41FA5}">
                      <a16:colId xmlns="" xmlns:a16="http://schemas.microsoft.com/office/drawing/2014/main" val="20001"/>
                    </a:ext>
                  </a:extLst>
                </a:gridCol>
                <a:gridCol w="1319611">
                  <a:extLst>
                    <a:ext uri="{9D8B030D-6E8A-4147-A177-3AD203B41FA5}">
                      <a16:colId xmlns="" xmlns:a16="http://schemas.microsoft.com/office/drawing/2014/main" val="20002"/>
                    </a:ext>
                  </a:extLst>
                </a:gridCol>
                <a:gridCol w="1427016">
                  <a:extLst>
                    <a:ext uri="{9D8B030D-6E8A-4147-A177-3AD203B41FA5}">
                      <a16:colId xmlns="" xmlns:a16="http://schemas.microsoft.com/office/drawing/2014/main" val="20003"/>
                    </a:ext>
                  </a:extLst>
                </a:gridCol>
                <a:gridCol w="1427016">
                  <a:extLst>
                    <a:ext uri="{9D8B030D-6E8A-4147-A177-3AD203B41FA5}">
                      <a16:colId xmlns="" xmlns:a16="http://schemas.microsoft.com/office/drawing/2014/main" val="20004"/>
                    </a:ext>
                  </a:extLst>
                </a:gridCol>
                <a:gridCol w="1427016">
                  <a:extLst>
                    <a:ext uri="{9D8B030D-6E8A-4147-A177-3AD203B41FA5}">
                      <a16:colId xmlns="" xmlns:a16="http://schemas.microsoft.com/office/drawing/2014/main" val="20005"/>
                    </a:ext>
                  </a:extLst>
                </a:gridCol>
              </a:tblGrid>
              <a:tr h="428511">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B234</a:t>
                      </a:r>
                    </a:p>
                  </a:txBody>
                  <a:tcPr marL="68580" marR="68580" marT="34290" marB="34290">
                    <a:lnL w="38100" cap="flat" cmpd="sng" algn="ctr">
                      <a:no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1.00</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MM</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723" name="Table 722"/>
          <p:cNvGraphicFramePr>
            <a:graphicFrameLocks noGrp="1"/>
          </p:cNvGraphicFramePr>
          <p:nvPr>
            <p:extLst/>
          </p:nvPr>
        </p:nvGraphicFramePr>
        <p:xfrm>
          <a:off x="290946" y="3701602"/>
          <a:ext cx="8593283" cy="428511"/>
        </p:xfrm>
        <a:graphic>
          <a:graphicData uri="http://schemas.openxmlformats.org/drawingml/2006/table">
            <a:tbl>
              <a:tblPr firstRow="1" bandRow="1">
                <a:tableStyleId>{5C22544A-7EE6-4342-B048-85BDC9FD1C3A}</a:tableStyleId>
              </a:tblPr>
              <a:tblGrid>
                <a:gridCol w="984764">
                  <a:extLst>
                    <a:ext uri="{9D8B030D-6E8A-4147-A177-3AD203B41FA5}">
                      <a16:colId xmlns="" xmlns:a16="http://schemas.microsoft.com/office/drawing/2014/main" val="20000"/>
                    </a:ext>
                  </a:extLst>
                </a:gridCol>
                <a:gridCol w="2007860">
                  <a:extLst>
                    <a:ext uri="{9D8B030D-6E8A-4147-A177-3AD203B41FA5}">
                      <a16:colId xmlns="" xmlns:a16="http://schemas.microsoft.com/office/drawing/2014/main" val="20001"/>
                    </a:ext>
                  </a:extLst>
                </a:gridCol>
                <a:gridCol w="1319611">
                  <a:extLst>
                    <a:ext uri="{9D8B030D-6E8A-4147-A177-3AD203B41FA5}">
                      <a16:colId xmlns="" xmlns:a16="http://schemas.microsoft.com/office/drawing/2014/main" val="20002"/>
                    </a:ext>
                  </a:extLst>
                </a:gridCol>
                <a:gridCol w="1427016">
                  <a:extLst>
                    <a:ext uri="{9D8B030D-6E8A-4147-A177-3AD203B41FA5}">
                      <a16:colId xmlns="" xmlns:a16="http://schemas.microsoft.com/office/drawing/2014/main" val="20003"/>
                    </a:ext>
                  </a:extLst>
                </a:gridCol>
                <a:gridCol w="1427016">
                  <a:extLst>
                    <a:ext uri="{9D8B030D-6E8A-4147-A177-3AD203B41FA5}">
                      <a16:colId xmlns="" xmlns:a16="http://schemas.microsoft.com/office/drawing/2014/main" val="20004"/>
                    </a:ext>
                  </a:extLst>
                </a:gridCol>
                <a:gridCol w="1427016">
                  <a:extLst>
                    <a:ext uri="{9D8B030D-6E8A-4147-A177-3AD203B41FA5}">
                      <a16:colId xmlns="" xmlns:a16="http://schemas.microsoft.com/office/drawing/2014/main" val="20005"/>
                    </a:ext>
                  </a:extLst>
                </a:gridCol>
              </a:tblGrid>
              <a:tr h="428511">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C354</a:t>
                      </a:r>
                    </a:p>
                  </a:txBody>
                  <a:tcPr marL="68580" marR="68580" marT="34290" marB="34290">
                    <a:lnL w="38100" cap="flat" cmpd="sng" algn="ctr">
                      <a:no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1</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0.75</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rPr>
                        <a:t>MM</a:t>
                      </a: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solidFill>
                        <a:schemeClr val="tx1">
                          <a:lumMod val="75000"/>
                          <a:lumOff val="2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1800" b="0" kern="1200" dirty="0">
                        <a:ln>
                          <a:noFill/>
                        </a:ln>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lnL w="38100" cap="flat" cmpd="sng" algn="ctr">
                      <a:solidFill>
                        <a:schemeClr val="tx1">
                          <a:lumMod val="75000"/>
                          <a:lumOff val="25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728" name="Text Data"/>
          <p:cNvSpPr txBox="1">
            <a:spLocks/>
          </p:cNvSpPr>
          <p:nvPr/>
        </p:nvSpPr>
        <p:spPr>
          <a:xfrm>
            <a:off x="2715657" y="4807226"/>
            <a:ext cx="3616420"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latin typeface="Verdana" panose="020B0604030504040204" pitchFamily="34" charset="0"/>
                <a:ea typeface="Verdana" panose="020B0604030504040204" pitchFamily="34" charset="0"/>
                <a:cs typeface="Verdana" panose="020B0604030504040204" pitchFamily="34" charset="0"/>
              </a:rPr>
              <a:t>Consolidated Data Set</a:t>
            </a:r>
          </a:p>
        </p:txBody>
      </p:sp>
    </p:spTree>
    <p:extLst>
      <p:ext uri="{BB962C8B-B14F-4D97-AF65-F5344CB8AC3E}">
        <p14:creationId xmlns:p14="http://schemas.microsoft.com/office/powerpoint/2010/main" val="429312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 presetClass="exit" presetSubtype="1" fill="hold" grpId="0" nodeType="withEffect">
                                  <p:stCondLst>
                                    <p:cond delay="0"/>
                                  </p:stCondLst>
                                  <p:childTnLst>
                                    <p:anim calcmode="lin" valueType="num">
                                      <p:cBhvr additive="base">
                                        <p:cTn id="12" dur="500"/>
                                        <p:tgtEl>
                                          <p:spTgt spid="1637"/>
                                        </p:tgtEl>
                                        <p:attrNameLst>
                                          <p:attrName>ppt_x</p:attrName>
                                        </p:attrNameLst>
                                      </p:cBhvr>
                                      <p:tavLst>
                                        <p:tav tm="0">
                                          <p:val>
                                            <p:strVal val="ppt_x"/>
                                          </p:val>
                                        </p:tav>
                                        <p:tav tm="100000">
                                          <p:val>
                                            <p:strVal val="ppt_x"/>
                                          </p:val>
                                        </p:tav>
                                      </p:tavLst>
                                    </p:anim>
                                    <p:anim calcmode="lin" valueType="num">
                                      <p:cBhvr additive="base">
                                        <p:cTn id="13" dur="500"/>
                                        <p:tgtEl>
                                          <p:spTgt spid="1637"/>
                                        </p:tgtEl>
                                        <p:attrNameLst>
                                          <p:attrName>ppt_y</p:attrName>
                                        </p:attrNameLst>
                                      </p:cBhvr>
                                      <p:tavLst>
                                        <p:tav tm="0">
                                          <p:val>
                                            <p:strVal val="ppt_y"/>
                                          </p:val>
                                        </p:tav>
                                        <p:tav tm="100000">
                                          <p:val>
                                            <p:strVal val="0-ppt_h/2"/>
                                          </p:val>
                                        </p:tav>
                                      </p:tavLst>
                                    </p:anim>
                                    <p:set>
                                      <p:cBhvr>
                                        <p:cTn id="14" dur="1" fill="hold">
                                          <p:stCondLst>
                                            <p:cond delay="499"/>
                                          </p:stCondLst>
                                        </p:cTn>
                                        <p:tgtEl>
                                          <p:spTgt spid="1637"/>
                                        </p:tgtEl>
                                        <p:attrNameLst>
                                          <p:attrName>style.visibility</p:attrName>
                                        </p:attrNameLst>
                                      </p:cBhvr>
                                      <p:to>
                                        <p:strVal val="hidden"/>
                                      </p:to>
                                    </p:set>
                                  </p:childTnLst>
                                </p:cTn>
                              </p:par>
                            </p:childTnLst>
                          </p:cTn>
                        </p:par>
                        <p:par>
                          <p:cTn id="15" fill="hold">
                            <p:stCondLst>
                              <p:cond delay="500"/>
                            </p:stCondLst>
                            <p:childTnLst>
                              <p:par>
                                <p:cTn id="16" presetID="42" presetClass="path" presetSubtype="0" accel="50000" decel="50000" fill="hold" grpId="0" nodeType="afterEffect">
                                  <p:stCondLst>
                                    <p:cond delay="0"/>
                                  </p:stCondLst>
                                  <p:childTnLst>
                                    <p:animMotion origin="layout" path="M 3.75E-6 4.81481E-6 L -0.23203 0.19745 " pathEditMode="relative" rAng="0" ptsTypes="AA">
                                      <p:cBhvr>
                                        <p:cTn id="17" dur="1000" fill="hold"/>
                                        <p:tgtEl>
                                          <p:spTgt spid="1635"/>
                                        </p:tgtEl>
                                        <p:attrNameLst>
                                          <p:attrName>ppt_x</p:attrName>
                                          <p:attrName>ppt_y</p:attrName>
                                        </p:attrNameLst>
                                      </p:cBhvr>
                                      <p:rCtr x="-11602" y="9861"/>
                                    </p:animMotion>
                                  </p:childTnLst>
                                </p:cTn>
                              </p:par>
                              <p:par>
                                <p:cTn id="18" presetID="42" presetClass="path" presetSubtype="0" accel="50000" decel="50000" fill="hold" grpId="0" nodeType="withEffect">
                                  <p:stCondLst>
                                    <p:cond delay="0"/>
                                  </p:stCondLst>
                                  <p:childTnLst>
                                    <p:animMotion origin="layout" path="M 1.25E-6 2.59259E-6 L -0.16068 0.19791 " pathEditMode="relative" rAng="0" ptsTypes="AA">
                                      <p:cBhvr>
                                        <p:cTn id="19" dur="1000" fill="hold"/>
                                        <p:tgtEl>
                                          <p:spTgt spid="1636"/>
                                        </p:tgtEl>
                                        <p:attrNameLst>
                                          <p:attrName>ppt_x</p:attrName>
                                          <p:attrName>ppt_y</p:attrName>
                                        </p:attrNameLst>
                                      </p:cBhvr>
                                      <p:rCtr x="-8034" y="9884"/>
                                    </p:animMotion>
                                  </p:childTnLst>
                                </p:cTn>
                              </p:par>
                              <p:par>
                                <p:cTn id="20" presetID="42" presetClass="path" presetSubtype="0" accel="50000" decel="50000" fill="hold" grpId="0" nodeType="withEffect">
                                  <p:stCondLst>
                                    <p:cond delay="0"/>
                                  </p:stCondLst>
                                  <p:childTnLst>
                                    <p:animMotion origin="layout" path="M 1.66667E-6 4.81481E-6 L -0.09987 0.19745 " pathEditMode="relative" rAng="0" ptsTypes="AA">
                                      <p:cBhvr>
                                        <p:cTn id="21" dur="1000" fill="hold"/>
                                        <p:tgtEl>
                                          <p:spTgt spid="1684"/>
                                        </p:tgtEl>
                                        <p:attrNameLst>
                                          <p:attrName>ppt_x</p:attrName>
                                          <p:attrName>ppt_y</p:attrName>
                                        </p:attrNameLst>
                                      </p:cBhvr>
                                      <p:rCtr x="-5000" y="9861"/>
                                    </p:animMotion>
                                  </p:childTnLst>
                                </p:cTn>
                              </p:par>
                              <p:par>
                                <p:cTn id="22" presetID="10" presetClass="exit" presetSubtype="0" fill="hold" grpId="1" nodeType="withEffect">
                                  <p:stCondLst>
                                    <p:cond delay="750"/>
                                  </p:stCondLst>
                                  <p:childTnLst>
                                    <p:animEffect transition="out" filter="fade">
                                      <p:cBhvr>
                                        <p:cTn id="23" dur="750"/>
                                        <p:tgtEl>
                                          <p:spTgt spid="1635"/>
                                        </p:tgtEl>
                                      </p:cBhvr>
                                    </p:animEffect>
                                    <p:set>
                                      <p:cBhvr>
                                        <p:cTn id="24" dur="1" fill="hold">
                                          <p:stCondLst>
                                            <p:cond delay="749"/>
                                          </p:stCondLst>
                                        </p:cTn>
                                        <p:tgtEl>
                                          <p:spTgt spid="1635"/>
                                        </p:tgtEl>
                                        <p:attrNameLst>
                                          <p:attrName>style.visibility</p:attrName>
                                        </p:attrNameLst>
                                      </p:cBhvr>
                                      <p:to>
                                        <p:strVal val="hidden"/>
                                      </p:to>
                                    </p:set>
                                  </p:childTnLst>
                                </p:cTn>
                              </p:par>
                              <p:par>
                                <p:cTn id="25" presetID="10" presetClass="exit" presetSubtype="0" fill="hold" grpId="1" nodeType="withEffect">
                                  <p:stCondLst>
                                    <p:cond delay="750"/>
                                  </p:stCondLst>
                                  <p:childTnLst>
                                    <p:animEffect transition="out" filter="fade">
                                      <p:cBhvr>
                                        <p:cTn id="26" dur="750"/>
                                        <p:tgtEl>
                                          <p:spTgt spid="1636"/>
                                        </p:tgtEl>
                                      </p:cBhvr>
                                    </p:animEffect>
                                    <p:set>
                                      <p:cBhvr>
                                        <p:cTn id="27" dur="1" fill="hold">
                                          <p:stCondLst>
                                            <p:cond delay="749"/>
                                          </p:stCondLst>
                                        </p:cTn>
                                        <p:tgtEl>
                                          <p:spTgt spid="1636"/>
                                        </p:tgtEl>
                                        <p:attrNameLst>
                                          <p:attrName>style.visibility</p:attrName>
                                        </p:attrNameLst>
                                      </p:cBhvr>
                                      <p:to>
                                        <p:strVal val="hidden"/>
                                      </p:to>
                                    </p:set>
                                  </p:childTnLst>
                                </p:cTn>
                              </p:par>
                              <p:par>
                                <p:cTn id="28" presetID="10" presetClass="exit" presetSubtype="0" fill="hold" grpId="1" nodeType="withEffect">
                                  <p:stCondLst>
                                    <p:cond delay="750"/>
                                  </p:stCondLst>
                                  <p:childTnLst>
                                    <p:animEffect transition="out" filter="fade">
                                      <p:cBhvr>
                                        <p:cTn id="29" dur="750"/>
                                        <p:tgtEl>
                                          <p:spTgt spid="1684"/>
                                        </p:tgtEl>
                                      </p:cBhvr>
                                    </p:animEffect>
                                    <p:set>
                                      <p:cBhvr>
                                        <p:cTn id="30" dur="1" fill="hold">
                                          <p:stCondLst>
                                            <p:cond delay="749"/>
                                          </p:stCondLst>
                                        </p:cTn>
                                        <p:tgtEl>
                                          <p:spTgt spid="1684"/>
                                        </p:tgtEl>
                                        <p:attrNameLst>
                                          <p:attrName>style.visibility</p:attrName>
                                        </p:attrNameLst>
                                      </p:cBhvr>
                                      <p:to>
                                        <p:strVal val="hidden"/>
                                      </p:to>
                                    </p:set>
                                  </p:childTnLst>
                                </p:cTn>
                              </p:par>
                              <p:par>
                                <p:cTn id="31" presetID="10" presetClass="entr" presetSubtype="0" fill="hold" nodeType="withEffect">
                                  <p:stCondLst>
                                    <p:cond delay="75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721"/>
                                        </p:tgtEl>
                                        <p:attrNameLst>
                                          <p:attrName>style.visibility</p:attrName>
                                        </p:attrNameLst>
                                      </p:cBhvr>
                                      <p:to>
                                        <p:strVal val="visible"/>
                                      </p:to>
                                    </p:set>
                                    <p:animEffect transition="in" filter="fade">
                                      <p:cBhvr>
                                        <p:cTn id="37" dur="500"/>
                                        <p:tgtEl>
                                          <p:spTgt spid="721"/>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722"/>
                                        </p:tgtEl>
                                        <p:attrNameLst>
                                          <p:attrName>style.visibility</p:attrName>
                                        </p:attrNameLst>
                                      </p:cBhvr>
                                      <p:to>
                                        <p:strVal val="visible"/>
                                      </p:to>
                                    </p:set>
                                    <p:animEffect transition="in" filter="fade">
                                      <p:cBhvr>
                                        <p:cTn id="41" dur="500"/>
                                        <p:tgtEl>
                                          <p:spTgt spid="722"/>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723"/>
                                        </p:tgtEl>
                                        <p:attrNameLst>
                                          <p:attrName>style.visibility</p:attrName>
                                        </p:attrNameLst>
                                      </p:cBhvr>
                                      <p:to>
                                        <p:strVal val="visible"/>
                                      </p:to>
                                    </p:set>
                                    <p:animEffect transition="in" filter="fade">
                                      <p:cBhvr>
                                        <p:cTn id="45" dur="500"/>
                                        <p:tgtEl>
                                          <p:spTgt spid="7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8" fill="hold" nodeType="clickEffect">
                                  <p:stCondLst>
                                    <p:cond delay="0"/>
                                  </p:stCondLst>
                                  <p:childTnLst>
                                    <p:anim calcmode="lin" valueType="num">
                                      <p:cBhvr additive="base">
                                        <p:cTn id="49" dur="500"/>
                                        <p:tgtEl>
                                          <p:spTgt spid="721"/>
                                        </p:tgtEl>
                                        <p:attrNameLst>
                                          <p:attrName>ppt_x</p:attrName>
                                        </p:attrNameLst>
                                      </p:cBhvr>
                                      <p:tavLst>
                                        <p:tav tm="0">
                                          <p:val>
                                            <p:strVal val="ppt_x"/>
                                          </p:val>
                                        </p:tav>
                                        <p:tav tm="100000">
                                          <p:val>
                                            <p:strVal val="0-ppt_w/2"/>
                                          </p:val>
                                        </p:tav>
                                      </p:tavLst>
                                    </p:anim>
                                    <p:anim calcmode="lin" valueType="num">
                                      <p:cBhvr additive="base">
                                        <p:cTn id="50" dur="500"/>
                                        <p:tgtEl>
                                          <p:spTgt spid="721"/>
                                        </p:tgtEl>
                                        <p:attrNameLst>
                                          <p:attrName>ppt_y</p:attrName>
                                        </p:attrNameLst>
                                      </p:cBhvr>
                                      <p:tavLst>
                                        <p:tav tm="0">
                                          <p:val>
                                            <p:strVal val="ppt_y"/>
                                          </p:val>
                                        </p:tav>
                                        <p:tav tm="100000">
                                          <p:val>
                                            <p:strVal val="ppt_y"/>
                                          </p:val>
                                        </p:tav>
                                      </p:tavLst>
                                    </p:anim>
                                    <p:set>
                                      <p:cBhvr>
                                        <p:cTn id="51" dur="1" fill="hold">
                                          <p:stCondLst>
                                            <p:cond delay="499"/>
                                          </p:stCondLst>
                                        </p:cTn>
                                        <p:tgtEl>
                                          <p:spTgt spid="721"/>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2.70833E-6 3.7037E-6 L -2.70833E-6 -0.08334 " pathEditMode="relative" rAng="0" ptsTypes="AA">
                                      <p:cBhvr>
                                        <p:cTn id="54" dur="500" fill="hold"/>
                                        <p:tgtEl>
                                          <p:spTgt spid="722"/>
                                        </p:tgtEl>
                                        <p:attrNameLst>
                                          <p:attrName>ppt_x</p:attrName>
                                          <p:attrName>ppt_y</p:attrName>
                                        </p:attrNameLst>
                                      </p:cBhvr>
                                      <p:rCtr x="0" y="-4167"/>
                                    </p:animMotion>
                                  </p:childTnLst>
                                </p:cTn>
                              </p:par>
                              <p:par>
                                <p:cTn id="55" presetID="42" presetClass="path" presetSubtype="0" accel="50000" decel="50000" fill="hold" nodeType="withEffect">
                                  <p:stCondLst>
                                    <p:cond delay="0"/>
                                  </p:stCondLst>
                                  <p:childTnLst>
                                    <p:animMotion origin="layout" path="M -2.70833E-6 4.07407E-6 L -2.70833E-6 -0.07963 " pathEditMode="relative" rAng="0" ptsTypes="AA">
                                      <p:cBhvr>
                                        <p:cTn id="56" dur="500" fill="hold"/>
                                        <p:tgtEl>
                                          <p:spTgt spid="723"/>
                                        </p:tgtEl>
                                        <p:attrNameLst>
                                          <p:attrName>ppt_x</p:attrName>
                                          <p:attrName>ppt_y</p:attrName>
                                        </p:attrNameLst>
                                      </p:cBhvr>
                                      <p:rCtr x="0" y="-3750"/>
                                    </p:animMotion>
                                  </p:childTnLst>
                                </p:cTn>
                              </p:par>
                              <p:par>
                                <p:cTn id="57" presetID="10" presetClass="entr" presetSubtype="0" fill="hold" grpId="0" nodeType="withEffect">
                                  <p:stCondLst>
                                    <p:cond delay="0"/>
                                  </p:stCondLst>
                                  <p:childTnLst>
                                    <p:set>
                                      <p:cBhvr>
                                        <p:cTn id="58" dur="1" fill="hold">
                                          <p:stCondLst>
                                            <p:cond delay="0"/>
                                          </p:stCondLst>
                                        </p:cTn>
                                        <p:tgtEl>
                                          <p:spTgt spid="728"/>
                                        </p:tgtEl>
                                        <p:attrNameLst>
                                          <p:attrName>style.visibility</p:attrName>
                                        </p:attrNameLst>
                                      </p:cBhvr>
                                      <p:to>
                                        <p:strVal val="visible"/>
                                      </p:to>
                                    </p:set>
                                    <p:animEffect transition="in" filter="fade">
                                      <p:cBhvr>
                                        <p:cTn id="59" dur="2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5" grpId="0"/>
      <p:bldP spid="1635" grpId="1"/>
      <p:bldP spid="1636" grpId="0"/>
      <p:bldP spid="1636" grpId="1"/>
      <p:bldP spid="1637" grpId="0"/>
      <p:bldP spid="1684" grpId="0"/>
      <p:bldP spid="1684" grpId="1"/>
      <p:bldP spid="728"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graphicFrame>
        <p:nvGraphicFramePr>
          <p:cNvPr id="462" name="Counts - ALL"/>
          <p:cNvGraphicFramePr>
            <a:graphicFrameLocks noGrp="1"/>
          </p:cNvGraphicFramePr>
          <p:nvPr>
            <p:extLst/>
          </p:nvPr>
        </p:nvGraphicFramePr>
        <p:xfrm>
          <a:off x="170366" y="1139553"/>
          <a:ext cx="6972305" cy="30861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2">
                  <a:extLst>
                    <a:ext uri="{9D8B030D-6E8A-4147-A177-3AD203B41FA5}">
                      <a16:colId xmlns="" xmlns:a16="http://schemas.microsoft.com/office/drawing/2014/main" val="20001"/>
                    </a:ext>
                  </a:extLst>
                </a:gridCol>
                <a:gridCol w="2324102">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CTC</a:t>
                      </a:r>
                      <a:r>
                        <a:rPr lang="en-US" sz="2300" b="1" baseline="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algn="ct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4754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7959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123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1650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1584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529</a:t>
                      </a:r>
                      <a:endParaRPr lang="en-US" sz="2400" b="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569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8" name="Counts - TP"/>
          <p:cNvGraphicFramePr>
            <a:graphicFrameLocks noGrp="1"/>
          </p:cNvGraphicFramePr>
          <p:nvPr>
            <p:extLst/>
          </p:nvPr>
        </p:nvGraphicFramePr>
        <p:xfrm>
          <a:off x="170366" y="1139553"/>
          <a:ext cx="6972305" cy="30861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2">
                  <a:extLst>
                    <a:ext uri="{9D8B030D-6E8A-4147-A177-3AD203B41FA5}">
                      <a16:colId xmlns="" xmlns:a16="http://schemas.microsoft.com/office/drawing/2014/main" val="20001"/>
                    </a:ext>
                  </a:extLst>
                </a:gridCol>
                <a:gridCol w="2324102">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No CTC</a:t>
                      </a:r>
                      <a:r>
                        <a:rPr lang="en-US" sz="2300" b="1" baseline="0"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2300" b="1"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algn="ct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1" kern="1200" dirty="0">
                          <a:ln>
                            <a:noFill/>
                          </a:ln>
                          <a:solidFill>
                            <a:schemeClr val="accent6"/>
                          </a:solidFill>
                          <a:latin typeface="Verdana" panose="020B0604030504040204" pitchFamily="34" charset="0"/>
                          <a:ea typeface="Verdana" panose="020B0604030504040204" pitchFamily="34" charset="0"/>
                          <a:cs typeface="Verdana" panose="020B0604030504040204" pitchFamily="34" charset="0"/>
                        </a:rPr>
                        <a:t>4754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7959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123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No 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1650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1584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529</a:t>
                      </a:r>
                      <a:endParaRPr lang="en-US" sz="2400" b="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569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10" name="Counts - FP"/>
          <p:cNvGraphicFramePr>
            <a:graphicFrameLocks noGrp="1"/>
          </p:cNvGraphicFramePr>
          <p:nvPr>
            <p:extLst/>
          </p:nvPr>
        </p:nvGraphicFramePr>
        <p:xfrm>
          <a:off x="170365" y="1139553"/>
          <a:ext cx="6972305" cy="30861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2">
                  <a:extLst>
                    <a:ext uri="{9D8B030D-6E8A-4147-A177-3AD203B41FA5}">
                      <a16:colId xmlns="" xmlns:a16="http://schemas.microsoft.com/office/drawing/2014/main" val="20001"/>
                    </a:ext>
                  </a:extLst>
                </a:gridCol>
                <a:gridCol w="2324102">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300" b="1"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CTC</a:t>
                      </a:r>
                      <a:r>
                        <a:rPr lang="en-US" sz="2300" b="1" baseline="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algn="ct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4754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7959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1" kern="1200" dirty="0">
                          <a:ln>
                            <a:noFill/>
                          </a:ln>
                          <a:solidFill>
                            <a:schemeClr val="accent6"/>
                          </a:solidFill>
                          <a:latin typeface="Verdana" panose="020B0604030504040204" pitchFamily="34" charset="0"/>
                          <a:ea typeface="Verdana" panose="020B0604030504040204" pitchFamily="34" charset="0"/>
                          <a:cs typeface="Verdana" panose="020B060403050404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123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No 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1650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1584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529</a:t>
                      </a:r>
                      <a:endParaRPr lang="en-US" sz="2400" b="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569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11" name="Counts - TN"/>
          <p:cNvGraphicFramePr>
            <a:graphicFrameLocks noGrp="1"/>
          </p:cNvGraphicFramePr>
          <p:nvPr>
            <p:extLst/>
          </p:nvPr>
        </p:nvGraphicFramePr>
        <p:xfrm>
          <a:off x="170364" y="1139553"/>
          <a:ext cx="6972305" cy="30861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2">
                  <a:extLst>
                    <a:ext uri="{9D8B030D-6E8A-4147-A177-3AD203B41FA5}">
                      <a16:colId xmlns="" xmlns:a16="http://schemas.microsoft.com/office/drawing/2014/main" val="20001"/>
                    </a:ext>
                  </a:extLst>
                </a:gridCol>
                <a:gridCol w="2324102">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300" b="1"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CTC</a:t>
                      </a:r>
                      <a:r>
                        <a:rPr lang="en-US" sz="2300" b="1" baseline="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marL="0" algn="ctr" defTabSz="914400" rtl="0" eaLnBrk="1" latinLnBrk="0" hangingPunct="1"/>
                      <a:r>
                        <a:rPr lang="en-US" sz="2300" b="1" kern="1200"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4754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7959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123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1650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1">
                              <a:lumMod val="20000"/>
                              <a:lumOff val="80000"/>
                            </a:schemeClr>
                          </a:solidFill>
                          <a:latin typeface="Verdana" panose="020B0604030504040204" pitchFamily="34" charset="0"/>
                          <a:ea typeface="Verdana" panose="020B0604030504040204" pitchFamily="34" charset="0"/>
                          <a:cs typeface="Verdana" panose="020B0604030504040204" pitchFamily="34" charset="0"/>
                        </a:rPr>
                        <a:t>1584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1" kern="1200" dirty="0">
                          <a:ln>
                            <a:noFill/>
                          </a:ln>
                          <a:solidFill>
                            <a:schemeClr val="accent6"/>
                          </a:solidFill>
                          <a:latin typeface="Verdana" panose="020B0604030504040204" pitchFamily="34" charset="0"/>
                          <a:ea typeface="Verdana" panose="020B0604030504040204" pitchFamily="34" charset="0"/>
                          <a:cs typeface="Verdana" panose="020B0604030504040204" pitchFamily="34" charset="0"/>
                        </a:rPr>
                        <a:t>529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569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12" name="Counts - FN"/>
          <p:cNvGraphicFramePr>
            <a:graphicFrameLocks noGrp="1"/>
          </p:cNvGraphicFramePr>
          <p:nvPr>
            <p:extLst/>
          </p:nvPr>
        </p:nvGraphicFramePr>
        <p:xfrm>
          <a:off x="170364" y="1139553"/>
          <a:ext cx="6972305" cy="30861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2">
                  <a:extLst>
                    <a:ext uri="{9D8B030D-6E8A-4147-A177-3AD203B41FA5}">
                      <a16:colId xmlns="" xmlns:a16="http://schemas.microsoft.com/office/drawing/2014/main" val="20001"/>
                    </a:ext>
                  </a:extLst>
                </a:gridCol>
                <a:gridCol w="2324102">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kern="1200"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No 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marL="0" algn="ctr" defTabSz="914400" rtl="0" eaLnBrk="1" latinLnBrk="0" hangingPunct="1"/>
                      <a:r>
                        <a:rPr lang="en-US" sz="2300" b="1" kern="1200"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4754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7959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123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1" kern="1200" dirty="0">
                          <a:ln>
                            <a:noFill/>
                          </a:ln>
                          <a:solidFill>
                            <a:schemeClr val="accent6"/>
                          </a:solidFill>
                          <a:latin typeface="Verdana" panose="020B0604030504040204" pitchFamily="34" charset="0"/>
                          <a:ea typeface="Verdana" panose="020B0604030504040204" pitchFamily="34" charset="0"/>
                          <a:cs typeface="Verdana" panose="020B0604030504040204" pitchFamily="34" charset="0"/>
                        </a:rPr>
                        <a:t>1650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1584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529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569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463" name="Perf Metrics"/>
          <p:cNvSpPr txBox="1">
            <a:spLocks/>
          </p:cNvSpPr>
          <p:nvPr/>
        </p:nvSpPr>
        <p:spPr>
          <a:xfrm>
            <a:off x="2715657" y="5413136"/>
            <a:ext cx="3616420"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latin typeface="Verdana" panose="020B0604030504040204" pitchFamily="34" charset="0"/>
                <a:ea typeface="Verdana" panose="020B0604030504040204" pitchFamily="34" charset="0"/>
                <a:cs typeface="Verdana" panose="020B0604030504040204" pitchFamily="34" charset="0"/>
              </a:rPr>
              <a:t>Performance Metrics</a:t>
            </a:r>
          </a:p>
        </p:txBody>
      </p:sp>
      <p:sp>
        <p:nvSpPr>
          <p:cNvPr id="2" name="Rect: Path Reports"/>
          <p:cNvSpPr/>
          <p:nvPr/>
        </p:nvSpPr>
        <p:spPr>
          <a:xfrm>
            <a:off x="2715656" y="4943840"/>
            <a:ext cx="342900" cy="3429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 Abstracts"/>
          <p:cNvSpPr/>
          <p:nvPr/>
        </p:nvSpPr>
        <p:spPr>
          <a:xfrm>
            <a:off x="2715656" y="4475519"/>
            <a:ext cx="3429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 Lab: Abstracts"/>
          <p:cNvSpPr txBox="1">
            <a:spLocks/>
          </p:cNvSpPr>
          <p:nvPr/>
        </p:nvSpPr>
        <p:spPr>
          <a:xfrm>
            <a:off x="3058557" y="4475519"/>
            <a:ext cx="3350228" cy="341925"/>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50" dirty="0">
                <a:latin typeface="Verdana" panose="020B0604030504040204" pitchFamily="34" charset="0"/>
                <a:ea typeface="Verdana" panose="020B0604030504040204" pitchFamily="34" charset="0"/>
                <a:cs typeface="Verdana" panose="020B0604030504040204" pitchFamily="34" charset="0"/>
              </a:rPr>
              <a:t>Abstracts</a:t>
            </a:r>
          </a:p>
        </p:txBody>
      </p:sp>
      <p:sp>
        <p:nvSpPr>
          <p:cNvPr id="15" name="Rect Lab: Path Reports"/>
          <p:cNvSpPr txBox="1">
            <a:spLocks/>
          </p:cNvSpPr>
          <p:nvPr/>
        </p:nvSpPr>
        <p:spPr>
          <a:xfrm>
            <a:off x="3058557" y="4944815"/>
            <a:ext cx="3350228" cy="341925"/>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50" dirty="0">
                <a:latin typeface="Verdana" panose="020B0604030504040204" pitchFamily="34" charset="0"/>
                <a:ea typeface="Verdana" panose="020B0604030504040204" pitchFamily="34" charset="0"/>
                <a:cs typeface="Verdana" panose="020B0604030504040204" pitchFamily="34" charset="0"/>
              </a:rPr>
              <a:t>Pathology Reports</a:t>
            </a:r>
          </a:p>
        </p:txBody>
      </p:sp>
    </p:spTree>
    <p:extLst>
      <p:ext uri="{BB962C8B-B14F-4D97-AF65-F5344CB8AC3E}">
        <p14:creationId xmlns:p14="http://schemas.microsoft.com/office/powerpoint/2010/main" val="389756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62"/>
                                        </p:tgtEl>
                                        <p:attrNameLst>
                                          <p:attrName>style.visibility</p:attrName>
                                        </p:attrNameLst>
                                      </p:cBhvr>
                                      <p:to>
                                        <p:strVal val="visible"/>
                                      </p:to>
                                    </p:set>
                                    <p:animEffect transition="in" filter="fade">
                                      <p:cBhvr>
                                        <p:cTn id="9" dur="500"/>
                                        <p:tgtEl>
                                          <p:spTgt spid="462"/>
                                        </p:tgtEl>
                                      </p:cBhvr>
                                    </p:animEffect>
                                  </p:childTnLst>
                                </p:cTn>
                              </p:par>
                              <p:par>
                                <p:cTn id="10" presetID="10" presetClass="exit" presetSubtype="0" fill="hold" grpId="0" nodeType="withEffect">
                                  <p:stCondLst>
                                    <p:cond delay="500"/>
                                  </p:stCondLst>
                                  <p:childTnLst>
                                    <p:animEffect transition="out" filter="fade">
                                      <p:cBhvr>
                                        <p:cTn id="11" dur="5000"/>
                                        <p:tgtEl>
                                          <p:spTgt spid="463"/>
                                        </p:tgtEl>
                                      </p:cBhvr>
                                    </p:animEffect>
                                    <p:set>
                                      <p:cBhvr>
                                        <p:cTn id="12" dur="1" fill="hold">
                                          <p:stCondLst>
                                            <p:cond delay="4999"/>
                                          </p:stCondLst>
                                        </p:cTn>
                                        <p:tgtEl>
                                          <p:spTgt spid="463"/>
                                        </p:tgtEl>
                                        <p:attrNameLst>
                                          <p:attrName>style.visibility</p:attrName>
                                        </p:attrNameLst>
                                      </p:cBhvr>
                                      <p:to>
                                        <p:strVal val="hidden"/>
                                      </p:to>
                                    </p:set>
                                  </p:childTnLst>
                                </p:cTn>
                              </p:par>
                              <p:par>
                                <p:cTn id="13" presetID="10"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P spid="463" grpId="1"/>
      <p:bldP spid="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sp>
        <p:nvSpPr>
          <p:cNvPr id="2" name="Rect: Path Reports" hidden="1"/>
          <p:cNvSpPr/>
          <p:nvPr/>
        </p:nvSpPr>
        <p:spPr>
          <a:xfrm>
            <a:off x="5011181" y="725726"/>
            <a:ext cx="342900" cy="3429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 Abstracts" hidden="1"/>
          <p:cNvSpPr/>
          <p:nvPr/>
        </p:nvSpPr>
        <p:spPr>
          <a:xfrm>
            <a:off x="2753756" y="711806"/>
            <a:ext cx="342900" cy="3429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 Lab: Abstracts" hidden="1"/>
          <p:cNvSpPr txBox="1">
            <a:spLocks/>
          </p:cNvSpPr>
          <p:nvPr/>
        </p:nvSpPr>
        <p:spPr>
          <a:xfrm>
            <a:off x="3096657" y="711806"/>
            <a:ext cx="3350228" cy="341925"/>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50" dirty="0">
                <a:latin typeface="Verdana" panose="020B0604030504040204" pitchFamily="34" charset="0"/>
                <a:ea typeface="Verdana" panose="020B0604030504040204" pitchFamily="34" charset="0"/>
                <a:cs typeface="Verdana" panose="020B0604030504040204" pitchFamily="34" charset="0"/>
              </a:rPr>
              <a:t>Abstracts</a:t>
            </a:r>
          </a:p>
        </p:txBody>
      </p:sp>
      <p:sp>
        <p:nvSpPr>
          <p:cNvPr id="15" name="Rect Lab: Path Reports" hidden="1"/>
          <p:cNvSpPr txBox="1">
            <a:spLocks/>
          </p:cNvSpPr>
          <p:nvPr/>
        </p:nvSpPr>
        <p:spPr>
          <a:xfrm>
            <a:off x="5354082" y="726701"/>
            <a:ext cx="3350228" cy="341925"/>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50" dirty="0">
                <a:latin typeface="Verdana" panose="020B0604030504040204" pitchFamily="34" charset="0"/>
                <a:ea typeface="Verdana" panose="020B0604030504040204" pitchFamily="34" charset="0"/>
                <a:cs typeface="Verdana" panose="020B0604030504040204" pitchFamily="34" charset="0"/>
              </a:rPr>
              <a:t>Pathology Reports</a:t>
            </a:r>
          </a:p>
        </p:txBody>
      </p:sp>
      <p:graphicFrame>
        <p:nvGraphicFramePr>
          <p:cNvPr id="23" name="FPR - ALL"/>
          <p:cNvGraphicFramePr>
            <a:graphicFrameLocks noGrp="1"/>
          </p:cNvGraphicFramePr>
          <p:nvPr>
            <p:extLst>
              <p:ext uri="{D42A27DB-BD31-4B8C-83A1-F6EECF244321}">
                <p14:modId xmlns:p14="http://schemas.microsoft.com/office/powerpoint/2010/main" val="42206082"/>
              </p:ext>
            </p:extLst>
          </p:nvPr>
        </p:nvGraphicFramePr>
        <p:xfrm>
          <a:off x="1026891" y="753798"/>
          <a:ext cx="4648202" cy="41148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1">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Path Reports</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algn="ctr"/>
                      <a:r>
                        <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Recall</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3200" b="1"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70.13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algn="ct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Precision</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85.24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028700">
                <a:tc>
                  <a:txBody>
                    <a:bodyPr/>
                    <a:lstStyle/>
                    <a:p>
                      <a:pPr algn="ctr"/>
                      <a:r>
                        <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F-Score</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76.95</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aphicFrame>
        <p:nvGraphicFramePr>
          <p:cNvPr id="16" name="Recall"/>
          <p:cNvGraphicFramePr>
            <a:graphicFrameLocks noGrp="1"/>
          </p:cNvGraphicFramePr>
          <p:nvPr>
            <p:extLst>
              <p:ext uri="{D42A27DB-BD31-4B8C-83A1-F6EECF244321}">
                <p14:modId xmlns:p14="http://schemas.microsoft.com/office/powerpoint/2010/main" val="3223916581"/>
              </p:ext>
            </p:extLst>
          </p:nvPr>
        </p:nvGraphicFramePr>
        <p:xfrm>
          <a:off x="1026894" y="752513"/>
          <a:ext cx="4648202" cy="41148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1">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Path Reports</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algn="ctr"/>
                      <a:r>
                        <a:rPr lang="en-US" sz="2300" b="1" dirty="0">
                          <a:ln>
                            <a:noFill/>
                          </a:ln>
                          <a:solidFill>
                            <a:schemeClr val="tx1"/>
                          </a:solidFill>
                          <a:latin typeface="Verdana" panose="020B0604030504040204" pitchFamily="34" charset="0"/>
                          <a:ea typeface="Verdana" panose="020B0604030504040204" pitchFamily="34" charset="0"/>
                          <a:cs typeface="Verdana" panose="020B0604030504040204" pitchFamily="34" charset="0"/>
                        </a:rPr>
                        <a:t>Recall</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70.13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algn="ct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Precision</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85.24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028700">
                <a:tc>
                  <a:txBody>
                    <a:bodyPr/>
                    <a:lstStyle/>
                    <a:p>
                      <a:pPr algn="ct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F-Score</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76.95</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aphicFrame>
        <p:nvGraphicFramePr>
          <p:cNvPr id="17" name="Precision"/>
          <p:cNvGraphicFramePr>
            <a:graphicFrameLocks noGrp="1"/>
          </p:cNvGraphicFramePr>
          <p:nvPr>
            <p:extLst>
              <p:ext uri="{D42A27DB-BD31-4B8C-83A1-F6EECF244321}">
                <p14:modId xmlns:p14="http://schemas.microsoft.com/office/powerpoint/2010/main" val="3245555460"/>
              </p:ext>
            </p:extLst>
          </p:nvPr>
        </p:nvGraphicFramePr>
        <p:xfrm>
          <a:off x="1026893" y="753798"/>
          <a:ext cx="4648202" cy="41148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1">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Path Reports</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algn="ct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Recall</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70.13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algn="ctr"/>
                      <a:r>
                        <a:rPr lang="en-US" sz="2300" b="1" dirty="0">
                          <a:ln>
                            <a:noFill/>
                          </a:ln>
                          <a:solidFill>
                            <a:schemeClr val="tx1"/>
                          </a:solidFill>
                          <a:latin typeface="Verdana" panose="020B0604030504040204" pitchFamily="34" charset="0"/>
                          <a:ea typeface="Verdana" panose="020B0604030504040204" pitchFamily="34" charset="0"/>
                          <a:cs typeface="Verdana" panose="020B0604030504040204" pitchFamily="34" charset="0"/>
                        </a:rPr>
                        <a:t>Precision</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85.24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028700">
                <a:tc>
                  <a:txBody>
                    <a:bodyPr/>
                    <a:lstStyle/>
                    <a:p>
                      <a:pPr algn="ct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F-Score</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76.95</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graphicFrame>
        <p:nvGraphicFramePr>
          <p:cNvPr id="18" name="F-Score"/>
          <p:cNvGraphicFramePr>
            <a:graphicFrameLocks noGrp="1"/>
          </p:cNvGraphicFramePr>
          <p:nvPr>
            <p:extLst>
              <p:ext uri="{D42A27DB-BD31-4B8C-83A1-F6EECF244321}">
                <p14:modId xmlns:p14="http://schemas.microsoft.com/office/powerpoint/2010/main" val="1546606344"/>
              </p:ext>
            </p:extLst>
          </p:nvPr>
        </p:nvGraphicFramePr>
        <p:xfrm>
          <a:off x="1026895" y="752513"/>
          <a:ext cx="4648202" cy="41148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1">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Path Reports</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algn="ct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Recall</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70.13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algn="ctr"/>
                      <a:r>
                        <a:rPr lang="en-US" sz="2300" b="1" dirty="0">
                          <a:ln>
                            <a:noFill/>
                          </a:ln>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Precision</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85.24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028700">
                <a:tc>
                  <a:txBody>
                    <a:bodyPr/>
                    <a:lstStyle/>
                    <a:p>
                      <a:pPr algn="ctr"/>
                      <a:r>
                        <a:rPr lang="en-US" sz="2300" b="1" dirty="0">
                          <a:ln>
                            <a:noFill/>
                          </a:ln>
                          <a:solidFill>
                            <a:schemeClr val="tx1"/>
                          </a:solidFill>
                          <a:latin typeface="Verdana" panose="020B0604030504040204" pitchFamily="34" charset="0"/>
                          <a:ea typeface="Verdana" panose="020B0604030504040204" pitchFamily="34" charset="0"/>
                          <a:cs typeface="Verdana" panose="020B0604030504040204" pitchFamily="34" charset="0"/>
                        </a:rPr>
                        <a:t>F-Score</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b="1"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76.95</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19" name="Perf Metrics"/>
          <p:cNvSpPr txBox="1">
            <a:spLocks/>
          </p:cNvSpPr>
          <p:nvPr/>
        </p:nvSpPr>
        <p:spPr>
          <a:xfrm>
            <a:off x="2240063" y="5413136"/>
            <a:ext cx="4663873" cy="327551"/>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dirty="0">
                <a:latin typeface="Verdana" panose="020B0604030504040204" pitchFamily="34" charset="0"/>
                <a:ea typeface="Verdana" panose="020B0604030504040204" pitchFamily="34" charset="0"/>
                <a:cs typeface="Verdana" panose="020B0604030504040204" pitchFamily="34" charset="0"/>
              </a:rPr>
              <a:t>Recall, Precision, F-Score</a:t>
            </a:r>
          </a:p>
        </p:txBody>
      </p:sp>
      <p:sp>
        <p:nvSpPr>
          <p:cNvPr id="20" name="Pct"/>
          <p:cNvSpPr txBox="1">
            <a:spLocks/>
          </p:cNvSpPr>
          <p:nvPr/>
        </p:nvSpPr>
        <p:spPr>
          <a:xfrm>
            <a:off x="6156857" y="3044705"/>
            <a:ext cx="656194" cy="768589"/>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b="1"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12" name="Counts - FN" hidden="1"/>
          <p:cNvGraphicFramePr>
            <a:graphicFrameLocks noGrp="1"/>
          </p:cNvGraphicFramePr>
          <p:nvPr>
            <p:extLst/>
          </p:nvPr>
        </p:nvGraphicFramePr>
        <p:xfrm>
          <a:off x="170364" y="1139553"/>
          <a:ext cx="6972305" cy="30861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2">
                  <a:extLst>
                    <a:ext uri="{9D8B030D-6E8A-4147-A177-3AD203B41FA5}">
                      <a16:colId xmlns="" xmlns:a16="http://schemas.microsoft.com/office/drawing/2014/main" val="20001"/>
                    </a:ext>
                  </a:extLst>
                </a:gridCol>
                <a:gridCol w="2324102">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b="1" kern="1200"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No CTC Code</a:t>
                      </a: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marL="0" algn="ctr" defTabSz="914400" rtl="0" eaLnBrk="1" latinLnBrk="0" hangingPunct="1"/>
                      <a:r>
                        <a:rPr lang="en-US" sz="2300" b="1" kern="1200"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4754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7959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123</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No I2E Hit</a:t>
                      </a: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1" kern="1200" dirty="0">
                          <a:ln>
                            <a:noFill/>
                          </a:ln>
                          <a:solidFill>
                            <a:schemeClr val="accent6"/>
                          </a:solidFill>
                          <a:latin typeface="Verdana" panose="020B0604030504040204" pitchFamily="34" charset="0"/>
                          <a:ea typeface="Verdana" panose="020B0604030504040204" pitchFamily="34" charset="0"/>
                          <a:cs typeface="Verdana" panose="020B0604030504040204" pitchFamily="34" charset="0"/>
                        </a:rPr>
                        <a:t>1650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rPr>
                        <a:t>1584</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2400" b="0" kern="1200" dirty="0">
                          <a:ln>
                            <a:noFill/>
                          </a:ln>
                          <a:solidFill>
                            <a:schemeClr val="accent6">
                              <a:lumMod val="20000"/>
                              <a:lumOff val="80000"/>
                            </a:schemeClr>
                          </a:solidFill>
                          <a:latin typeface="Verdana" panose="020B0604030504040204" pitchFamily="34" charset="0"/>
                          <a:ea typeface="Verdana" panose="020B0604030504040204" pitchFamily="34" charset="0"/>
                          <a:cs typeface="Verdana" panose="020B0604030504040204" pitchFamily="34" charset="0"/>
                        </a:rPr>
                        <a:t>529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rPr>
                        <a:t>569</a:t>
                      </a: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22" name="Counts (Empty Table)" hidden="1"/>
          <p:cNvGraphicFramePr>
            <a:graphicFrameLocks noGrp="1"/>
          </p:cNvGraphicFramePr>
          <p:nvPr>
            <p:extLst/>
          </p:nvPr>
        </p:nvGraphicFramePr>
        <p:xfrm>
          <a:off x="170362" y="1136982"/>
          <a:ext cx="6972305" cy="3086100"/>
        </p:xfrm>
        <a:graphic>
          <a:graphicData uri="http://schemas.openxmlformats.org/drawingml/2006/table">
            <a:tbl>
              <a:tblPr firstRow="1" bandRow="1">
                <a:tableStyleId>{5C22544A-7EE6-4342-B048-85BDC9FD1C3A}</a:tableStyleId>
              </a:tblPr>
              <a:tblGrid>
                <a:gridCol w="2324101">
                  <a:extLst>
                    <a:ext uri="{9D8B030D-6E8A-4147-A177-3AD203B41FA5}">
                      <a16:colId xmlns="" xmlns:a16="http://schemas.microsoft.com/office/drawing/2014/main" val="20000"/>
                    </a:ext>
                  </a:extLst>
                </a:gridCol>
                <a:gridCol w="2324102">
                  <a:extLst>
                    <a:ext uri="{9D8B030D-6E8A-4147-A177-3AD203B41FA5}">
                      <a16:colId xmlns="" xmlns:a16="http://schemas.microsoft.com/office/drawing/2014/main" val="20001"/>
                    </a:ext>
                  </a:extLst>
                </a:gridCol>
                <a:gridCol w="2324102">
                  <a:extLst>
                    <a:ext uri="{9D8B030D-6E8A-4147-A177-3AD203B41FA5}">
                      <a16:colId xmlns="" xmlns:a16="http://schemas.microsoft.com/office/drawing/2014/main" val="20002"/>
                    </a:ext>
                  </a:extLst>
                </a:gridCol>
              </a:tblGrid>
              <a:tr h="1028700">
                <a:tc>
                  <a:txBody>
                    <a:bodyPr/>
                    <a:lstStyle/>
                    <a:p>
                      <a:pPr algn="ctr"/>
                      <a:endParaRPr lang="en-US" sz="2300" b="1"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028700">
                <a:tc>
                  <a:txBody>
                    <a:bodyPr/>
                    <a:lstStyle/>
                    <a:p>
                      <a:pPr marL="0" algn="ctr" defTabSz="914400" rtl="0" eaLnBrk="1" latinLnBrk="0" hangingPunct="1"/>
                      <a:endParaRPr lang="en-US" sz="2300" b="1" kern="1200" dirty="0">
                        <a:ln>
                          <a:noFill/>
                        </a:ln>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2400" b="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2400" b="0"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28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300" b="1" kern="1200" dirty="0">
                        <a:ln>
                          <a:noFill/>
                        </a:ln>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no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2400" b="1" kern="1200" dirty="0">
                        <a:ln>
                          <a:noFill/>
                        </a:ln>
                        <a:solidFill>
                          <a:schemeClr val="accent5"/>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lang="en-US" sz="2400" b="0" kern="1200" dirty="0">
                        <a:ln>
                          <a:noFill/>
                        </a:ln>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txBody>
                  <a:tcPr marL="68580" marR="68580" marT="34290" marB="34290" anchor="ctr">
                    <a:lnL w="38100" cap="flat" cmpd="sng" algn="ctr">
                      <a:solidFill>
                        <a:schemeClr val="bg1">
                          <a:lumMod val="75000"/>
                        </a:schemeClr>
                      </a:solidFill>
                      <a:prstDash val="solid"/>
                      <a:round/>
                      <a:headEnd type="none" w="med" len="med"/>
                      <a:tailEnd type="none" w="med" len="med"/>
                    </a:lnL>
                    <a:lnR w="381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13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xit" presetSubtype="0" fill="hold" grpId="0" nodeType="withEffect">
                                  <p:stCondLst>
                                    <p:cond delay="0"/>
                                  </p:stCondLst>
                                  <p:childTnLst>
                                    <p:animEffect transition="out" filter="fade">
                                      <p:cBhvr>
                                        <p:cTn id="18" dur="5000"/>
                                        <p:tgtEl>
                                          <p:spTgt spid="19"/>
                                        </p:tgtEl>
                                      </p:cBhvr>
                                    </p:animEffect>
                                    <p:set>
                                      <p:cBhvr>
                                        <p:cTn id="19" dur="1" fill="hold">
                                          <p:stCondLst>
                                            <p:cond delay="4999"/>
                                          </p:stCondLst>
                                        </p:cTn>
                                        <p:tgtEl>
                                          <p:spTgt spid="1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xit" presetSubtype="0" fill="hold" grpId="1" nodeType="withEffect">
                                  <p:stCondLst>
                                    <p:cond delay="0"/>
                                  </p:stCondLst>
                                  <p:childTnLst>
                                    <p:animEffect transition="out" filter="fade">
                                      <p:cBhvr>
                                        <p:cTn id="24" dur="5000"/>
                                        <p:tgtEl>
                                          <p:spTgt spid="2"/>
                                        </p:tgtEl>
                                      </p:cBhvr>
                                    </p:animEffect>
                                    <p:set>
                                      <p:cBhvr>
                                        <p:cTn id="25" dur="1" fill="hold">
                                          <p:stCondLst>
                                            <p:cond delay="49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0"/>
                                        <p:tgtEl>
                                          <p:spTgt spid="13"/>
                                        </p:tgtEl>
                                      </p:cBhvr>
                                    </p:animEffect>
                                    <p:set>
                                      <p:cBhvr>
                                        <p:cTn id="28" dur="1" fill="hold">
                                          <p:stCondLst>
                                            <p:cond delay="4999"/>
                                          </p:stCondLst>
                                        </p:cTn>
                                        <p:tgtEl>
                                          <p:spTgt spid="1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13" grpId="1" animBg="1"/>
      <p:bldP spid="19" grpId="0"/>
      <p:bldP spid="19" grpId="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ll_points"/>
          <p:cNvPicPr>
            <a:picLocks noChangeAspect="1"/>
          </p:cNvPicPr>
          <p:nvPr/>
        </p:nvPicPr>
        <p:blipFill>
          <a:blip r:embed="rId3"/>
          <a:stretch>
            <a:fillRect/>
          </a:stretch>
        </p:blipFill>
        <p:spPr>
          <a:xfrm>
            <a:off x="1091668" y="583801"/>
            <a:ext cx="7621064" cy="5715798"/>
          </a:xfrm>
          <a:prstGeom prst="rect">
            <a:avLst/>
          </a:prstGeom>
        </p:spPr>
      </p:pic>
      <p:pic>
        <p:nvPicPr>
          <p:cNvPr id="9" name="blue_points"/>
          <p:cNvPicPr>
            <a:picLocks noChangeAspect="1"/>
          </p:cNvPicPr>
          <p:nvPr/>
        </p:nvPicPr>
        <p:blipFill>
          <a:blip r:embed="rId4"/>
          <a:stretch>
            <a:fillRect/>
          </a:stretch>
        </p:blipFill>
        <p:spPr>
          <a:xfrm>
            <a:off x="1091668" y="583801"/>
            <a:ext cx="7621064" cy="5715798"/>
          </a:xfrm>
          <a:prstGeom prst="rect">
            <a:avLst/>
          </a:prstGeom>
        </p:spPr>
      </p:pic>
      <p:pic>
        <p:nvPicPr>
          <p:cNvPr id="12" name="red_points"/>
          <p:cNvPicPr>
            <a:picLocks noChangeAspect="1"/>
          </p:cNvPicPr>
          <p:nvPr/>
        </p:nvPicPr>
        <p:blipFill>
          <a:blip r:embed="rId5"/>
          <a:stretch>
            <a:fillRect/>
          </a:stretch>
        </p:blipFill>
        <p:spPr>
          <a:xfrm>
            <a:off x="1091668" y="583801"/>
            <a:ext cx="7621064" cy="5715798"/>
          </a:xfrm>
          <a:prstGeom prst="rect">
            <a:avLst/>
          </a:prstGeom>
        </p:spPr>
      </p:pic>
      <p:sp>
        <p:nvSpPr>
          <p:cNvPr id="15" name="Title: Data Extraction &amp; Algorithm Development"/>
          <p:cNvSpPr txBox="1">
            <a:spLocks/>
          </p:cNvSpPr>
          <p:nvPr/>
        </p:nvSpPr>
        <p:spPr>
          <a:xfrm>
            <a:off x="1143002" y="90215"/>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pPr>
            <a:r>
              <a:rPr lang="en-US" sz="2400" b="1" dirty="0">
                <a:solidFill>
                  <a:schemeClr val="tx1">
                    <a:lumMod val="75000"/>
                    <a:lumOff val="25000"/>
                  </a:schemeClr>
                </a:solidFill>
                <a:latin typeface="Arial" panose="020B0604020202020204" pitchFamily="34" charset="0"/>
                <a:cs typeface="Arial" panose="020B0604020202020204" pitchFamily="34" charset="0"/>
              </a:rPr>
              <a:t>Cost of Increased Precision on Recall</a:t>
            </a:r>
          </a:p>
        </p:txBody>
      </p:sp>
    </p:spTree>
    <p:extLst>
      <p:ext uri="{BB962C8B-B14F-4D97-AF65-F5344CB8AC3E}">
        <p14:creationId xmlns:p14="http://schemas.microsoft.com/office/powerpoint/2010/main" val="302684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 Bar - Breslow"/>
          <p:cNvGraphicFramePr/>
          <p:nvPr>
            <p:extLst>
              <p:ext uri="{D42A27DB-BD31-4B8C-83A1-F6EECF244321}">
                <p14:modId xmlns:p14="http://schemas.microsoft.com/office/powerpoint/2010/main" val="3123280797"/>
              </p:ext>
            </p:extLst>
          </p:nvPr>
        </p:nvGraphicFramePr>
        <p:xfrm>
          <a:off x="676275" y="1152525"/>
          <a:ext cx="7543800" cy="4629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 Bar - Breslow - Light"/>
          <p:cNvGraphicFramePr/>
          <p:nvPr>
            <p:extLst>
              <p:ext uri="{D42A27DB-BD31-4B8C-83A1-F6EECF244321}">
                <p14:modId xmlns:p14="http://schemas.microsoft.com/office/powerpoint/2010/main" val="1258845073"/>
              </p:ext>
            </p:extLst>
          </p:nvPr>
        </p:nvGraphicFramePr>
        <p:xfrm>
          <a:off x="676275" y="1152525"/>
          <a:ext cx="7543800" cy="4629150"/>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Line - Red - Token Location"/>
          <p:cNvCxnSpPr/>
          <p:nvPr/>
        </p:nvCxnSpPr>
        <p:spPr>
          <a:xfrm>
            <a:off x="4805525" y="1571042"/>
            <a:ext cx="0" cy="3652935"/>
          </a:xfrm>
          <a:prstGeom prst="line">
            <a:avLst/>
          </a:prstGeom>
          <a:ln w="25400">
            <a:solidFill>
              <a:srgbClr val="FB2C0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Circle - Highlight"/>
          <p:cNvSpPr/>
          <p:nvPr/>
        </p:nvSpPr>
        <p:spPr>
          <a:xfrm rot="2830379">
            <a:off x="4636558" y="1910728"/>
            <a:ext cx="337931" cy="337931"/>
          </a:xfrm>
          <a:prstGeom prst="ellipse">
            <a:avLst/>
          </a:prstGeom>
          <a:solidFill>
            <a:schemeClr val="accent4">
              <a:lumMod val="40000"/>
              <a:lumOff val="60000"/>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ox - White"/>
          <p:cNvSpPr/>
          <p:nvPr/>
        </p:nvSpPr>
        <p:spPr>
          <a:xfrm>
            <a:off x="1739901" y="1867624"/>
            <a:ext cx="1431112" cy="490769"/>
          </a:xfrm>
          <a:prstGeom prst="rect">
            <a:avLst/>
          </a:prstGeom>
          <a:solidFill>
            <a:schemeClr val="bg1">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Verdana" charset="0"/>
                <a:ea typeface="Verdana" charset="0"/>
                <a:cs typeface="Verdana" charset="0"/>
              </a:rPr>
              <a:t>Breslow</a:t>
            </a:r>
          </a:p>
        </p:txBody>
      </p:sp>
      <p:cxnSp>
        <p:nvCxnSpPr>
          <p:cNvPr id="7" name="Arrow - Black"/>
          <p:cNvCxnSpPr>
            <a:stCxn id="4" idx="3"/>
            <a:endCxn id="5" idx="3"/>
          </p:cNvCxnSpPr>
          <p:nvPr/>
        </p:nvCxnSpPr>
        <p:spPr>
          <a:xfrm flipH="1">
            <a:off x="3171013" y="2073287"/>
            <a:ext cx="1465667" cy="39722"/>
          </a:xfrm>
          <a:prstGeom prst="straightConnector1">
            <a:avLst/>
          </a:prstGeom>
          <a:ln w="190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10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100"/>
                                        <p:tgtEl>
                                          <p:spTgt spid="11">
                                            <p:graphicEl>
                                              <a:chart seriesIdx="-3" categoryIdx="-3" bldStep="gridLegend"/>
                                            </p:graphicEl>
                                          </p:spTgt>
                                        </p:tgtEl>
                                      </p:cBhvr>
                                    </p:animEffect>
                                  </p:childTnLst>
                                </p:cTn>
                              </p:par>
                            </p:childTnLst>
                          </p:cTn>
                        </p:par>
                        <p:par>
                          <p:cTn id="8" fill="hold">
                            <p:stCondLst>
                              <p:cond delay="1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down)">
                                      <p:cBhvr>
                                        <p:cTn id="11" dur="100"/>
                                        <p:tgtEl>
                                          <p:spTgt spid="11">
                                            <p:graphicEl>
                                              <a:chart seriesIdx="-4" categoryIdx="0" bldStep="category"/>
                                            </p:graphicEl>
                                          </p:spTgt>
                                        </p:tgtEl>
                                      </p:cBhvr>
                                    </p:animEffect>
                                  </p:childTnLst>
                                </p:cTn>
                              </p:par>
                            </p:childTnLst>
                          </p:cTn>
                        </p:par>
                        <p:par>
                          <p:cTn id="12" fill="hold">
                            <p:stCondLst>
                              <p:cond delay="200"/>
                            </p:stCondLst>
                            <p:childTnLst>
                              <p:par>
                                <p:cTn id="13" presetID="22" presetClass="entr" presetSubtype="4" fill="hold" grpId="0" nodeType="afterEffect">
                                  <p:stCondLst>
                                    <p:cond delay="0"/>
                                  </p:stCondLst>
                                  <p:childTnLst>
                                    <p:set>
                                      <p:cBhvr>
                                        <p:cTn id="14"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15" dur="100"/>
                                        <p:tgtEl>
                                          <p:spTgt spid="11">
                                            <p:graphicEl>
                                              <a:chart seriesIdx="-4" categoryIdx="1" bldStep="category"/>
                                            </p:graphicEl>
                                          </p:spTgt>
                                        </p:tgtEl>
                                      </p:cBhvr>
                                    </p:animEffect>
                                  </p:childTnLst>
                                </p:cTn>
                              </p:par>
                            </p:childTnLst>
                          </p:cTn>
                        </p:par>
                        <p:par>
                          <p:cTn id="16" fill="hold">
                            <p:stCondLst>
                              <p:cond delay="300"/>
                            </p:stCondLst>
                            <p:childTnLst>
                              <p:par>
                                <p:cTn id="17" presetID="22" presetClass="entr" presetSubtype="4" fill="hold" grpId="0" nodeType="afterEffect">
                                  <p:stCondLst>
                                    <p:cond delay="0"/>
                                  </p:stCondLst>
                                  <p:childTnLst>
                                    <p:set>
                                      <p:cBhvr>
                                        <p:cTn id="18"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19" dur="100"/>
                                        <p:tgtEl>
                                          <p:spTgt spid="11">
                                            <p:graphicEl>
                                              <a:chart seriesIdx="-4" categoryIdx="2" bldStep="category"/>
                                            </p:graphicEl>
                                          </p:spTgt>
                                        </p:tgtEl>
                                      </p:cBhvr>
                                    </p:animEffect>
                                  </p:childTnLst>
                                </p:cTn>
                              </p:par>
                            </p:childTnLst>
                          </p:cTn>
                        </p:par>
                        <p:par>
                          <p:cTn id="20" fill="hold">
                            <p:stCondLst>
                              <p:cond delay="400"/>
                            </p:stCondLst>
                            <p:childTnLst>
                              <p:par>
                                <p:cTn id="21" presetID="22" presetClass="entr" presetSubtype="4" fill="hold" grpId="0" nodeType="afterEffect">
                                  <p:stCondLst>
                                    <p:cond delay="0"/>
                                  </p:stCondLst>
                                  <p:childTnLst>
                                    <p:set>
                                      <p:cBhvr>
                                        <p:cTn id="22"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23" dur="100"/>
                                        <p:tgtEl>
                                          <p:spTgt spid="11">
                                            <p:graphicEl>
                                              <a:chart seriesIdx="-4" categoryIdx="3" bldStep="category"/>
                                            </p:graphic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27" dur="100"/>
                                        <p:tgtEl>
                                          <p:spTgt spid="11">
                                            <p:graphicEl>
                                              <a:chart seriesIdx="-4" categoryIdx="4" bldStep="category"/>
                                            </p:graphicEl>
                                          </p:spTgt>
                                        </p:tgtEl>
                                      </p:cBhvr>
                                    </p:animEffect>
                                  </p:childTnLst>
                                </p:cTn>
                              </p:par>
                            </p:childTnLst>
                          </p:cTn>
                        </p:par>
                        <p:par>
                          <p:cTn id="28" fill="hold">
                            <p:stCondLst>
                              <p:cond delay="600"/>
                            </p:stCondLst>
                            <p:childTnLst>
                              <p:par>
                                <p:cTn id="29" presetID="22" presetClass="entr" presetSubtype="4" fill="hold" grpId="0" nodeType="afterEffect">
                                  <p:stCondLst>
                                    <p:cond delay="0"/>
                                  </p:stCondLst>
                                  <p:childTnLst>
                                    <p:set>
                                      <p:cBhvr>
                                        <p:cTn id="30"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31" dur="100"/>
                                        <p:tgtEl>
                                          <p:spTgt spid="11">
                                            <p:graphicEl>
                                              <a:chart seriesIdx="-4" categoryIdx="5" bldStep="category"/>
                                            </p:graphicEl>
                                          </p:spTgt>
                                        </p:tgtEl>
                                      </p:cBhvr>
                                    </p:animEffect>
                                  </p:childTnLst>
                                </p:cTn>
                              </p:par>
                            </p:childTnLst>
                          </p:cTn>
                        </p:par>
                        <p:par>
                          <p:cTn id="32" fill="hold">
                            <p:stCondLst>
                              <p:cond delay="700"/>
                            </p:stCondLst>
                            <p:childTnLst>
                              <p:par>
                                <p:cTn id="33" presetID="22" presetClass="entr" presetSubtype="4" fill="hold" grpId="0" nodeType="afterEffect">
                                  <p:stCondLst>
                                    <p:cond delay="0"/>
                                  </p:stCondLst>
                                  <p:childTnLst>
                                    <p:set>
                                      <p:cBhvr>
                                        <p:cTn id="34" dur="1" fill="hold">
                                          <p:stCondLst>
                                            <p:cond delay="0"/>
                                          </p:stCondLst>
                                        </p:cTn>
                                        <p:tgtEl>
                                          <p:spTgt spid="11">
                                            <p:graphicEl>
                                              <a:chart seriesIdx="-4" categoryIdx="6" bldStep="category"/>
                                            </p:graphicEl>
                                          </p:spTgt>
                                        </p:tgtEl>
                                        <p:attrNameLst>
                                          <p:attrName>style.visibility</p:attrName>
                                        </p:attrNameLst>
                                      </p:cBhvr>
                                      <p:to>
                                        <p:strVal val="visible"/>
                                      </p:to>
                                    </p:set>
                                    <p:animEffect transition="in" filter="wipe(down)">
                                      <p:cBhvr>
                                        <p:cTn id="35" dur="100"/>
                                        <p:tgtEl>
                                          <p:spTgt spid="11">
                                            <p:graphicEl>
                                              <a:chart seriesIdx="-4" categoryIdx="6" bldStep="category"/>
                                            </p:graphicEl>
                                          </p:spTgt>
                                        </p:tgtEl>
                                      </p:cBhvr>
                                    </p:animEffect>
                                  </p:childTnLst>
                                </p:cTn>
                              </p:par>
                            </p:childTnLst>
                          </p:cTn>
                        </p:par>
                        <p:par>
                          <p:cTn id="36" fill="hold">
                            <p:stCondLst>
                              <p:cond delay="800"/>
                            </p:stCondLst>
                            <p:childTnLst>
                              <p:par>
                                <p:cTn id="37" presetID="22" presetClass="entr" presetSubtype="4" fill="hold" grpId="0" nodeType="afterEffect">
                                  <p:stCondLst>
                                    <p:cond delay="0"/>
                                  </p:stCondLst>
                                  <p:childTnLst>
                                    <p:set>
                                      <p:cBhvr>
                                        <p:cTn id="38" dur="1" fill="hold">
                                          <p:stCondLst>
                                            <p:cond delay="0"/>
                                          </p:stCondLst>
                                        </p:cTn>
                                        <p:tgtEl>
                                          <p:spTgt spid="11">
                                            <p:graphicEl>
                                              <a:chart seriesIdx="-4" categoryIdx="7" bldStep="category"/>
                                            </p:graphicEl>
                                          </p:spTgt>
                                        </p:tgtEl>
                                        <p:attrNameLst>
                                          <p:attrName>style.visibility</p:attrName>
                                        </p:attrNameLst>
                                      </p:cBhvr>
                                      <p:to>
                                        <p:strVal val="visible"/>
                                      </p:to>
                                    </p:set>
                                    <p:animEffect transition="in" filter="wipe(down)">
                                      <p:cBhvr>
                                        <p:cTn id="39" dur="100"/>
                                        <p:tgtEl>
                                          <p:spTgt spid="11">
                                            <p:graphicEl>
                                              <a:chart seriesIdx="-4" categoryIdx="7" bldStep="category"/>
                                            </p:graphicEl>
                                          </p:spTgt>
                                        </p:tgtEl>
                                      </p:cBhvr>
                                    </p:animEffect>
                                  </p:childTnLst>
                                </p:cTn>
                              </p:par>
                            </p:childTnLst>
                          </p:cTn>
                        </p:par>
                        <p:par>
                          <p:cTn id="40" fill="hold">
                            <p:stCondLst>
                              <p:cond delay="900"/>
                            </p:stCondLst>
                            <p:childTnLst>
                              <p:par>
                                <p:cTn id="41" presetID="22" presetClass="entr" presetSubtype="4" fill="hold" grpId="0" nodeType="afterEffect">
                                  <p:stCondLst>
                                    <p:cond delay="0"/>
                                  </p:stCondLst>
                                  <p:childTnLst>
                                    <p:set>
                                      <p:cBhvr>
                                        <p:cTn id="42" dur="1" fill="hold">
                                          <p:stCondLst>
                                            <p:cond delay="0"/>
                                          </p:stCondLst>
                                        </p:cTn>
                                        <p:tgtEl>
                                          <p:spTgt spid="11">
                                            <p:graphicEl>
                                              <a:chart seriesIdx="-4" categoryIdx="8" bldStep="category"/>
                                            </p:graphicEl>
                                          </p:spTgt>
                                        </p:tgtEl>
                                        <p:attrNameLst>
                                          <p:attrName>style.visibility</p:attrName>
                                        </p:attrNameLst>
                                      </p:cBhvr>
                                      <p:to>
                                        <p:strVal val="visible"/>
                                      </p:to>
                                    </p:set>
                                    <p:animEffect transition="in" filter="wipe(down)">
                                      <p:cBhvr>
                                        <p:cTn id="43" dur="100"/>
                                        <p:tgtEl>
                                          <p:spTgt spid="11">
                                            <p:graphicEl>
                                              <a:chart seriesIdx="-4" categoryIdx="8" bldStep="category"/>
                                            </p:graphicEl>
                                          </p:spTgt>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1">
                                            <p:graphicEl>
                                              <a:chart seriesIdx="-4" categoryIdx="9" bldStep="category"/>
                                            </p:graphicEl>
                                          </p:spTgt>
                                        </p:tgtEl>
                                        <p:attrNameLst>
                                          <p:attrName>style.visibility</p:attrName>
                                        </p:attrNameLst>
                                      </p:cBhvr>
                                      <p:to>
                                        <p:strVal val="visible"/>
                                      </p:to>
                                    </p:set>
                                    <p:animEffect transition="in" filter="wipe(down)">
                                      <p:cBhvr>
                                        <p:cTn id="47" dur="100"/>
                                        <p:tgtEl>
                                          <p:spTgt spid="11">
                                            <p:graphicEl>
                                              <a:chart seriesIdx="-4" categoryIdx="9" bldStep="category"/>
                                            </p:graphicEl>
                                          </p:spTgt>
                                        </p:tgtEl>
                                      </p:cBhvr>
                                    </p:animEffect>
                                  </p:childTnLst>
                                </p:cTn>
                              </p:par>
                            </p:childTnLst>
                          </p:cTn>
                        </p:par>
                        <p:par>
                          <p:cTn id="48" fill="hold">
                            <p:stCondLst>
                              <p:cond delay="1100"/>
                            </p:stCondLst>
                            <p:childTnLst>
                              <p:par>
                                <p:cTn id="49" presetID="22" presetClass="entr" presetSubtype="4" fill="hold" grpId="0" nodeType="afterEffect">
                                  <p:stCondLst>
                                    <p:cond delay="0"/>
                                  </p:stCondLst>
                                  <p:childTnLst>
                                    <p:set>
                                      <p:cBhvr>
                                        <p:cTn id="50" dur="1" fill="hold">
                                          <p:stCondLst>
                                            <p:cond delay="0"/>
                                          </p:stCondLst>
                                        </p:cTn>
                                        <p:tgtEl>
                                          <p:spTgt spid="11">
                                            <p:graphicEl>
                                              <a:chart seriesIdx="-4" categoryIdx="10" bldStep="category"/>
                                            </p:graphicEl>
                                          </p:spTgt>
                                        </p:tgtEl>
                                        <p:attrNameLst>
                                          <p:attrName>style.visibility</p:attrName>
                                        </p:attrNameLst>
                                      </p:cBhvr>
                                      <p:to>
                                        <p:strVal val="visible"/>
                                      </p:to>
                                    </p:set>
                                    <p:animEffect transition="in" filter="wipe(down)">
                                      <p:cBhvr>
                                        <p:cTn id="51" dur="100"/>
                                        <p:tgtEl>
                                          <p:spTgt spid="11">
                                            <p:graphicEl>
                                              <a:chart seriesIdx="-4" categoryIdx="10" bldStep="category"/>
                                            </p:graphicEl>
                                          </p:spTgt>
                                        </p:tgtEl>
                                      </p:cBhvr>
                                    </p:animEffect>
                                  </p:childTnLst>
                                </p:cTn>
                              </p:par>
                            </p:childTnLst>
                          </p:cTn>
                        </p:par>
                        <p:par>
                          <p:cTn id="52" fill="hold">
                            <p:stCondLst>
                              <p:cond delay="1200"/>
                            </p:stCondLst>
                            <p:childTnLst>
                              <p:par>
                                <p:cTn id="53" presetID="22" presetClass="entr" presetSubtype="4" fill="hold" grpId="0" nodeType="afterEffect">
                                  <p:stCondLst>
                                    <p:cond delay="0"/>
                                  </p:stCondLst>
                                  <p:childTnLst>
                                    <p:set>
                                      <p:cBhvr>
                                        <p:cTn id="54" dur="1" fill="hold">
                                          <p:stCondLst>
                                            <p:cond delay="0"/>
                                          </p:stCondLst>
                                        </p:cTn>
                                        <p:tgtEl>
                                          <p:spTgt spid="11">
                                            <p:graphicEl>
                                              <a:chart seriesIdx="-4" categoryIdx="11" bldStep="category"/>
                                            </p:graphicEl>
                                          </p:spTgt>
                                        </p:tgtEl>
                                        <p:attrNameLst>
                                          <p:attrName>style.visibility</p:attrName>
                                        </p:attrNameLst>
                                      </p:cBhvr>
                                      <p:to>
                                        <p:strVal val="visible"/>
                                      </p:to>
                                    </p:set>
                                    <p:animEffect transition="in" filter="wipe(down)">
                                      <p:cBhvr>
                                        <p:cTn id="55" dur="100"/>
                                        <p:tgtEl>
                                          <p:spTgt spid="11">
                                            <p:graphicEl>
                                              <a:chart seriesIdx="-4" categoryIdx="11" bldStep="category"/>
                                            </p:graphicEl>
                                          </p:spTgt>
                                        </p:tgtEl>
                                      </p:cBhvr>
                                    </p:animEffect>
                                  </p:childTnLst>
                                </p:cTn>
                              </p:par>
                            </p:childTnLst>
                          </p:cTn>
                        </p:par>
                        <p:par>
                          <p:cTn id="56" fill="hold">
                            <p:stCondLst>
                              <p:cond delay="1300"/>
                            </p:stCondLst>
                            <p:childTnLst>
                              <p:par>
                                <p:cTn id="57" presetID="22" presetClass="entr" presetSubtype="4" fill="hold" grpId="0" nodeType="afterEffect">
                                  <p:stCondLst>
                                    <p:cond delay="0"/>
                                  </p:stCondLst>
                                  <p:childTnLst>
                                    <p:set>
                                      <p:cBhvr>
                                        <p:cTn id="58" dur="1" fill="hold">
                                          <p:stCondLst>
                                            <p:cond delay="0"/>
                                          </p:stCondLst>
                                        </p:cTn>
                                        <p:tgtEl>
                                          <p:spTgt spid="11">
                                            <p:graphicEl>
                                              <a:chart seriesIdx="-4" categoryIdx="12" bldStep="category"/>
                                            </p:graphicEl>
                                          </p:spTgt>
                                        </p:tgtEl>
                                        <p:attrNameLst>
                                          <p:attrName>style.visibility</p:attrName>
                                        </p:attrNameLst>
                                      </p:cBhvr>
                                      <p:to>
                                        <p:strVal val="visible"/>
                                      </p:to>
                                    </p:set>
                                    <p:animEffect transition="in" filter="wipe(down)">
                                      <p:cBhvr>
                                        <p:cTn id="59" dur="100"/>
                                        <p:tgtEl>
                                          <p:spTgt spid="11">
                                            <p:graphicEl>
                                              <a:chart seriesIdx="-4" categoryIdx="12" bldStep="category"/>
                                            </p:graphicEl>
                                          </p:spTgt>
                                        </p:tgtEl>
                                      </p:cBhvr>
                                    </p:animEffect>
                                  </p:childTnLst>
                                </p:cTn>
                              </p:par>
                            </p:childTnLst>
                          </p:cTn>
                        </p:par>
                        <p:par>
                          <p:cTn id="60" fill="hold">
                            <p:stCondLst>
                              <p:cond delay="1400"/>
                            </p:stCondLst>
                            <p:childTnLst>
                              <p:par>
                                <p:cTn id="61" presetID="22" presetClass="entr" presetSubtype="4" fill="hold" grpId="0" nodeType="afterEffect">
                                  <p:stCondLst>
                                    <p:cond delay="0"/>
                                  </p:stCondLst>
                                  <p:childTnLst>
                                    <p:set>
                                      <p:cBhvr>
                                        <p:cTn id="62" dur="1" fill="hold">
                                          <p:stCondLst>
                                            <p:cond delay="0"/>
                                          </p:stCondLst>
                                        </p:cTn>
                                        <p:tgtEl>
                                          <p:spTgt spid="11">
                                            <p:graphicEl>
                                              <a:chart seriesIdx="-4" categoryIdx="13" bldStep="category"/>
                                            </p:graphicEl>
                                          </p:spTgt>
                                        </p:tgtEl>
                                        <p:attrNameLst>
                                          <p:attrName>style.visibility</p:attrName>
                                        </p:attrNameLst>
                                      </p:cBhvr>
                                      <p:to>
                                        <p:strVal val="visible"/>
                                      </p:to>
                                    </p:set>
                                    <p:animEffect transition="in" filter="wipe(down)">
                                      <p:cBhvr>
                                        <p:cTn id="63" dur="100"/>
                                        <p:tgtEl>
                                          <p:spTgt spid="11">
                                            <p:graphicEl>
                                              <a:chart seriesIdx="-4" categoryIdx="13" bldStep="category"/>
                                            </p:graphicEl>
                                          </p:spTgt>
                                        </p:tgtEl>
                                      </p:cBhvr>
                                    </p:animEffect>
                                  </p:childTnLst>
                                </p:cTn>
                              </p:par>
                            </p:childTnLst>
                          </p:cTn>
                        </p:par>
                        <p:par>
                          <p:cTn id="64" fill="hold">
                            <p:stCondLst>
                              <p:cond delay="1500"/>
                            </p:stCondLst>
                            <p:childTnLst>
                              <p:par>
                                <p:cTn id="65" presetID="22" presetClass="entr" presetSubtype="4" fill="hold" grpId="0" nodeType="afterEffect">
                                  <p:stCondLst>
                                    <p:cond delay="0"/>
                                  </p:stCondLst>
                                  <p:childTnLst>
                                    <p:set>
                                      <p:cBhvr>
                                        <p:cTn id="66" dur="1" fill="hold">
                                          <p:stCondLst>
                                            <p:cond delay="0"/>
                                          </p:stCondLst>
                                        </p:cTn>
                                        <p:tgtEl>
                                          <p:spTgt spid="11">
                                            <p:graphicEl>
                                              <a:chart seriesIdx="-4" categoryIdx="14" bldStep="category"/>
                                            </p:graphicEl>
                                          </p:spTgt>
                                        </p:tgtEl>
                                        <p:attrNameLst>
                                          <p:attrName>style.visibility</p:attrName>
                                        </p:attrNameLst>
                                      </p:cBhvr>
                                      <p:to>
                                        <p:strVal val="visible"/>
                                      </p:to>
                                    </p:set>
                                    <p:animEffect transition="in" filter="wipe(down)">
                                      <p:cBhvr>
                                        <p:cTn id="67" dur="100"/>
                                        <p:tgtEl>
                                          <p:spTgt spid="11">
                                            <p:graphicEl>
                                              <a:chart seriesIdx="-4" categoryIdx="14" bldStep="category"/>
                                            </p:graphicEl>
                                          </p:spTgt>
                                        </p:tgtEl>
                                      </p:cBhvr>
                                    </p:animEffect>
                                  </p:childTnLst>
                                </p:cTn>
                              </p:par>
                            </p:childTnLst>
                          </p:cTn>
                        </p:par>
                        <p:par>
                          <p:cTn id="68" fill="hold">
                            <p:stCondLst>
                              <p:cond delay="1600"/>
                            </p:stCondLst>
                            <p:childTnLst>
                              <p:par>
                                <p:cTn id="69" presetID="22" presetClass="entr" presetSubtype="4" fill="hold" grpId="0" nodeType="afterEffect">
                                  <p:stCondLst>
                                    <p:cond delay="0"/>
                                  </p:stCondLst>
                                  <p:childTnLst>
                                    <p:set>
                                      <p:cBhvr>
                                        <p:cTn id="70" dur="1" fill="hold">
                                          <p:stCondLst>
                                            <p:cond delay="0"/>
                                          </p:stCondLst>
                                        </p:cTn>
                                        <p:tgtEl>
                                          <p:spTgt spid="11">
                                            <p:graphicEl>
                                              <a:chart seriesIdx="-4" categoryIdx="15" bldStep="category"/>
                                            </p:graphicEl>
                                          </p:spTgt>
                                        </p:tgtEl>
                                        <p:attrNameLst>
                                          <p:attrName>style.visibility</p:attrName>
                                        </p:attrNameLst>
                                      </p:cBhvr>
                                      <p:to>
                                        <p:strVal val="visible"/>
                                      </p:to>
                                    </p:set>
                                    <p:animEffect transition="in" filter="wipe(down)">
                                      <p:cBhvr>
                                        <p:cTn id="71" dur="100"/>
                                        <p:tgtEl>
                                          <p:spTgt spid="11">
                                            <p:graphicEl>
                                              <a:chart seriesIdx="-4" categoryIdx="15" bldStep="category"/>
                                            </p:graphicEl>
                                          </p:spTgt>
                                        </p:tgtEl>
                                      </p:cBhvr>
                                    </p:animEffect>
                                  </p:childTnLst>
                                </p:cTn>
                              </p:par>
                              <p:par>
                                <p:cTn id="72" presetID="22" presetClass="entr" presetSubtype="1"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up)">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heel(1)">
                                      <p:cBhvr>
                                        <p:cTn id="79" dur="750"/>
                                        <p:tgtEl>
                                          <p:spTgt spid="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82" dur="500"/>
                                        <p:tgtEl>
                                          <p:spTgt spid="26">
                                            <p:graphicEl>
                                              <a:chart seriesIdx="-3" categoryIdx="-3" bldStep="gridLegend"/>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
                                            <p:graphicEl>
                                              <a:chart seriesIdx="-4" categoryIdx="0" bldStep="category"/>
                                            </p:graphicEl>
                                          </p:spTgt>
                                        </p:tgtEl>
                                        <p:attrNameLst>
                                          <p:attrName>style.visibility</p:attrName>
                                        </p:attrNameLst>
                                      </p:cBhvr>
                                      <p:to>
                                        <p:strVal val="visible"/>
                                      </p:to>
                                    </p:set>
                                    <p:animEffect transition="in" filter="fade">
                                      <p:cBhvr>
                                        <p:cTn id="85" dur="500"/>
                                        <p:tgtEl>
                                          <p:spTgt spid="26">
                                            <p:graphicEl>
                                              <a:chart seriesIdx="-4" categoryIdx="0" bldStep="category"/>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6">
                                            <p:graphicEl>
                                              <a:chart seriesIdx="-4" categoryIdx="1" bldStep="category"/>
                                            </p:graphicEl>
                                          </p:spTgt>
                                        </p:tgtEl>
                                        <p:attrNameLst>
                                          <p:attrName>style.visibility</p:attrName>
                                        </p:attrNameLst>
                                      </p:cBhvr>
                                      <p:to>
                                        <p:strVal val="visible"/>
                                      </p:to>
                                    </p:set>
                                    <p:animEffect transition="in" filter="fade">
                                      <p:cBhvr>
                                        <p:cTn id="88" dur="500"/>
                                        <p:tgtEl>
                                          <p:spTgt spid="26">
                                            <p:graphicEl>
                                              <a:chart seriesIdx="-4" categoryIdx="1" bldStep="category"/>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
                                            <p:graphicEl>
                                              <a:chart seriesIdx="-4" categoryIdx="2" bldStep="category"/>
                                            </p:graphicEl>
                                          </p:spTgt>
                                        </p:tgtEl>
                                        <p:attrNameLst>
                                          <p:attrName>style.visibility</p:attrName>
                                        </p:attrNameLst>
                                      </p:cBhvr>
                                      <p:to>
                                        <p:strVal val="visible"/>
                                      </p:to>
                                    </p:set>
                                    <p:animEffect transition="in" filter="fade">
                                      <p:cBhvr>
                                        <p:cTn id="91" dur="500"/>
                                        <p:tgtEl>
                                          <p:spTgt spid="26">
                                            <p:graphicEl>
                                              <a:chart seriesIdx="-4" categoryIdx="2" bldStep="category"/>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6">
                                            <p:graphicEl>
                                              <a:chart seriesIdx="-4" categoryIdx="3" bldStep="category"/>
                                            </p:graphicEl>
                                          </p:spTgt>
                                        </p:tgtEl>
                                        <p:attrNameLst>
                                          <p:attrName>style.visibility</p:attrName>
                                        </p:attrNameLst>
                                      </p:cBhvr>
                                      <p:to>
                                        <p:strVal val="visible"/>
                                      </p:to>
                                    </p:set>
                                    <p:animEffect transition="in" filter="fade">
                                      <p:cBhvr>
                                        <p:cTn id="94" dur="500"/>
                                        <p:tgtEl>
                                          <p:spTgt spid="26">
                                            <p:graphicEl>
                                              <a:chart seriesIdx="-4" categoryIdx="3" bldStep="category"/>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graphicEl>
                                              <a:chart seriesIdx="-4" categoryIdx="4" bldStep="category"/>
                                            </p:graphicEl>
                                          </p:spTgt>
                                        </p:tgtEl>
                                        <p:attrNameLst>
                                          <p:attrName>style.visibility</p:attrName>
                                        </p:attrNameLst>
                                      </p:cBhvr>
                                      <p:to>
                                        <p:strVal val="visible"/>
                                      </p:to>
                                    </p:set>
                                    <p:animEffect transition="in" filter="fade">
                                      <p:cBhvr>
                                        <p:cTn id="97" dur="500"/>
                                        <p:tgtEl>
                                          <p:spTgt spid="26">
                                            <p:graphicEl>
                                              <a:chart seriesIdx="-4" categoryIdx="4" bldStep="category"/>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6">
                                            <p:graphicEl>
                                              <a:chart seriesIdx="-4" categoryIdx="5" bldStep="category"/>
                                            </p:graphicEl>
                                          </p:spTgt>
                                        </p:tgtEl>
                                        <p:attrNameLst>
                                          <p:attrName>style.visibility</p:attrName>
                                        </p:attrNameLst>
                                      </p:cBhvr>
                                      <p:to>
                                        <p:strVal val="visible"/>
                                      </p:to>
                                    </p:set>
                                    <p:animEffect transition="in" filter="fade">
                                      <p:cBhvr>
                                        <p:cTn id="100" dur="500"/>
                                        <p:tgtEl>
                                          <p:spTgt spid="26">
                                            <p:graphicEl>
                                              <a:chart seriesIdx="-4" categoryIdx="5" bldStep="category"/>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6">
                                            <p:graphicEl>
                                              <a:chart seriesIdx="-4" categoryIdx="6" bldStep="category"/>
                                            </p:graphicEl>
                                          </p:spTgt>
                                        </p:tgtEl>
                                        <p:attrNameLst>
                                          <p:attrName>style.visibility</p:attrName>
                                        </p:attrNameLst>
                                      </p:cBhvr>
                                      <p:to>
                                        <p:strVal val="visible"/>
                                      </p:to>
                                    </p:set>
                                    <p:animEffect transition="in" filter="fade">
                                      <p:cBhvr>
                                        <p:cTn id="103" dur="500"/>
                                        <p:tgtEl>
                                          <p:spTgt spid="26">
                                            <p:graphicEl>
                                              <a:chart seriesIdx="-4" categoryIdx="6" bldStep="category"/>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graphicEl>
                                              <a:chart seriesIdx="-4" categoryIdx="7" bldStep="category"/>
                                            </p:graphicEl>
                                          </p:spTgt>
                                        </p:tgtEl>
                                        <p:attrNameLst>
                                          <p:attrName>style.visibility</p:attrName>
                                        </p:attrNameLst>
                                      </p:cBhvr>
                                      <p:to>
                                        <p:strVal val="visible"/>
                                      </p:to>
                                    </p:set>
                                    <p:animEffect transition="in" filter="fade">
                                      <p:cBhvr>
                                        <p:cTn id="106" dur="500"/>
                                        <p:tgtEl>
                                          <p:spTgt spid="26">
                                            <p:graphicEl>
                                              <a:chart seriesIdx="-4" categoryIdx="7" bldStep="category"/>
                                            </p:graphic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6">
                                            <p:graphicEl>
                                              <a:chart seriesIdx="-4" categoryIdx="8" bldStep="category"/>
                                            </p:graphicEl>
                                          </p:spTgt>
                                        </p:tgtEl>
                                        <p:attrNameLst>
                                          <p:attrName>style.visibility</p:attrName>
                                        </p:attrNameLst>
                                      </p:cBhvr>
                                      <p:to>
                                        <p:strVal val="visible"/>
                                      </p:to>
                                    </p:set>
                                    <p:animEffect transition="in" filter="fade">
                                      <p:cBhvr>
                                        <p:cTn id="109" dur="500"/>
                                        <p:tgtEl>
                                          <p:spTgt spid="26">
                                            <p:graphicEl>
                                              <a:chart seriesIdx="-4" categoryIdx="8" bldStep="category"/>
                                            </p:graphic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6">
                                            <p:graphicEl>
                                              <a:chart seriesIdx="-4" categoryIdx="9" bldStep="category"/>
                                            </p:graphicEl>
                                          </p:spTgt>
                                        </p:tgtEl>
                                        <p:attrNameLst>
                                          <p:attrName>style.visibility</p:attrName>
                                        </p:attrNameLst>
                                      </p:cBhvr>
                                      <p:to>
                                        <p:strVal val="visible"/>
                                      </p:to>
                                    </p:set>
                                    <p:animEffect transition="in" filter="fade">
                                      <p:cBhvr>
                                        <p:cTn id="112" dur="500"/>
                                        <p:tgtEl>
                                          <p:spTgt spid="26">
                                            <p:graphicEl>
                                              <a:chart seriesIdx="-4" categoryIdx="9" bldStep="category"/>
                                            </p:graphic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6">
                                            <p:graphicEl>
                                              <a:chart seriesIdx="-4" categoryIdx="10" bldStep="category"/>
                                            </p:graphicEl>
                                          </p:spTgt>
                                        </p:tgtEl>
                                        <p:attrNameLst>
                                          <p:attrName>style.visibility</p:attrName>
                                        </p:attrNameLst>
                                      </p:cBhvr>
                                      <p:to>
                                        <p:strVal val="visible"/>
                                      </p:to>
                                    </p:set>
                                    <p:animEffect transition="in" filter="fade">
                                      <p:cBhvr>
                                        <p:cTn id="115" dur="500"/>
                                        <p:tgtEl>
                                          <p:spTgt spid="26">
                                            <p:graphicEl>
                                              <a:chart seriesIdx="-4" categoryIdx="10" bldStep="category"/>
                                            </p:graphic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
                                            <p:graphicEl>
                                              <a:chart seriesIdx="-4" categoryIdx="11" bldStep="category"/>
                                            </p:graphicEl>
                                          </p:spTgt>
                                        </p:tgtEl>
                                        <p:attrNameLst>
                                          <p:attrName>style.visibility</p:attrName>
                                        </p:attrNameLst>
                                      </p:cBhvr>
                                      <p:to>
                                        <p:strVal val="visible"/>
                                      </p:to>
                                    </p:set>
                                    <p:animEffect transition="in" filter="fade">
                                      <p:cBhvr>
                                        <p:cTn id="118" dur="500"/>
                                        <p:tgtEl>
                                          <p:spTgt spid="26">
                                            <p:graphicEl>
                                              <a:chart seriesIdx="-4" categoryIdx="11" bldStep="category"/>
                                            </p:graphic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graphicEl>
                                              <a:chart seriesIdx="-4" categoryIdx="12" bldStep="category"/>
                                            </p:graphicEl>
                                          </p:spTgt>
                                        </p:tgtEl>
                                        <p:attrNameLst>
                                          <p:attrName>style.visibility</p:attrName>
                                        </p:attrNameLst>
                                      </p:cBhvr>
                                      <p:to>
                                        <p:strVal val="visible"/>
                                      </p:to>
                                    </p:set>
                                    <p:animEffect transition="in" filter="fade">
                                      <p:cBhvr>
                                        <p:cTn id="121" dur="500"/>
                                        <p:tgtEl>
                                          <p:spTgt spid="26">
                                            <p:graphicEl>
                                              <a:chart seriesIdx="-4" categoryIdx="12" bldStep="category"/>
                                            </p:graphic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6">
                                            <p:graphicEl>
                                              <a:chart seriesIdx="-4" categoryIdx="13" bldStep="category"/>
                                            </p:graphicEl>
                                          </p:spTgt>
                                        </p:tgtEl>
                                        <p:attrNameLst>
                                          <p:attrName>style.visibility</p:attrName>
                                        </p:attrNameLst>
                                      </p:cBhvr>
                                      <p:to>
                                        <p:strVal val="visible"/>
                                      </p:to>
                                    </p:set>
                                    <p:animEffect transition="in" filter="fade">
                                      <p:cBhvr>
                                        <p:cTn id="124" dur="500"/>
                                        <p:tgtEl>
                                          <p:spTgt spid="26">
                                            <p:graphicEl>
                                              <a:chart seriesIdx="-4" categoryIdx="13" bldStep="category"/>
                                            </p:graphicEl>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6">
                                            <p:graphicEl>
                                              <a:chart seriesIdx="-4" categoryIdx="14" bldStep="category"/>
                                            </p:graphicEl>
                                          </p:spTgt>
                                        </p:tgtEl>
                                        <p:attrNameLst>
                                          <p:attrName>style.visibility</p:attrName>
                                        </p:attrNameLst>
                                      </p:cBhvr>
                                      <p:to>
                                        <p:strVal val="visible"/>
                                      </p:to>
                                    </p:set>
                                    <p:animEffect transition="in" filter="fade">
                                      <p:cBhvr>
                                        <p:cTn id="127" dur="500"/>
                                        <p:tgtEl>
                                          <p:spTgt spid="26">
                                            <p:graphicEl>
                                              <a:chart seriesIdx="-4" categoryIdx="14" bldStep="category"/>
                                            </p:graphicEl>
                                          </p:spTgt>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6">
                                            <p:graphicEl>
                                              <a:chart seriesIdx="-4" categoryIdx="15" bldStep="category"/>
                                            </p:graphicEl>
                                          </p:spTgt>
                                        </p:tgtEl>
                                        <p:attrNameLst>
                                          <p:attrName>style.visibility</p:attrName>
                                        </p:attrNameLst>
                                      </p:cBhvr>
                                      <p:to>
                                        <p:strVal val="visible"/>
                                      </p:to>
                                    </p:set>
                                    <p:animEffect transition="in" filter="fade">
                                      <p:cBhvr>
                                        <p:cTn id="130" dur="500"/>
                                        <p:tgtEl>
                                          <p:spTgt spid="26">
                                            <p:graphicEl>
                                              <a:chart seriesIdx="-4" categoryIdx="15" bldStep="category"/>
                                            </p:graphicEl>
                                          </p:spTgt>
                                        </p:tgtEl>
                                      </p:cBhvr>
                                    </p:animEffect>
                                  </p:childTnLst>
                                </p:cTn>
                              </p:par>
                              <p:par>
                                <p:cTn id="131" presetID="22" presetClass="entr" presetSubtype="2" fill="hold" nodeType="with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right)">
                                      <p:cBhvr>
                                        <p:cTn id="133" dur="500"/>
                                        <p:tgtEl>
                                          <p:spTgt spid="7"/>
                                        </p:tgtEl>
                                      </p:cBhvr>
                                    </p:animEffect>
                                  </p:childTnLst>
                                </p:cTn>
                              </p:par>
                            </p:childTnLst>
                          </p:cTn>
                        </p:par>
                        <p:par>
                          <p:cTn id="134" fill="hold">
                            <p:stCondLst>
                              <p:cond delay="750"/>
                            </p:stCondLst>
                            <p:childTnLst>
                              <p:par>
                                <p:cTn id="135" presetID="10" presetClass="entr" presetSubtype="0" fill="hold" grpId="0" nodeType="afterEffect">
                                  <p:stCondLst>
                                    <p:cond delay="0"/>
                                  </p:stCondLst>
                                  <p:childTnLst>
                                    <p:set>
                                      <p:cBhvr>
                                        <p:cTn id="136" dur="1" fill="hold">
                                          <p:stCondLst>
                                            <p:cond delay="0"/>
                                          </p:stCondLst>
                                        </p:cTn>
                                        <p:tgtEl>
                                          <p:spTgt spid="5"/>
                                        </p:tgtEl>
                                        <p:attrNameLst>
                                          <p:attrName>style.visibility</p:attrName>
                                        </p:attrNameLst>
                                      </p:cBhvr>
                                      <p:to>
                                        <p:strVal val="visible"/>
                                      </p:to>
                                    </p:set>
                                    <p:animEffect transition="in" filter="fade">
                                      <p:cBhvr>
                                        <p:cTn id="137" dur="1000"/>
                                        <p:tgtEl>
                                          <p:spTgt spid="5"/>
                                        </p:tgtEl>
                                      </p:cBhvr>
                                    </p:animEffect>
                                  </p:childTnLst>
                                </p:cTn>
                              </p:par>
                            </p:childTnLst>
                          </p:cTn>
                        </p:par>
                        <p:par>
                          <p:cTn id="138" fill="hold">
                            <p:stCondLst>
                              <p:cond delay="1750"/>
                            </p:stCondLst>
                            <p:childTnLst>
                              <p:par>
                                <p:cTn id="139" presetID="1" presetClass="exit" presetSubtype="0" fill="hold" grpId="1" nodeType="afterEffect">
                                  <p:stCondLst>
                                    <p:cond delay="0"/>
                                  </p:stCondLst>
                                  <p:childTnLst>
                                    <p:set>
                                      <p:cBhvr>
                                        <p:cTn id="140" dur="1" fill="hold">
                                          <p:stCondLst>
                                            <p:cond delay="0"/>
                                          </p:stCondLst>
                                        </p:cTn>
                                        <p:tgtEl>
                                          <p:spTgt spid="11">
                                            <p:graphicEl>
                                              <a:chart seriesIdx="-4" categoryIdx="15" bldStep="category"/>
                                            </p:graphicEl>
                                          </p:spTgt>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1">
                                            <p:graphicEl>
                                              <a:chart seriesIdx="-4" categoryIdx="14" bldStep="category"/>
                                            </p:graphicEl>
                                          </p:spTgt>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1">
                                            <p:graphicEl>
                                              <a:chart seriesIdx="-4" categoryIdx="13" bldStep="category"/>
                                            </p:graphicEl>
                                          </p:spTgt>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11">
                                            <p:graphicEl>
                                              <a:chart seriesIdx="-4" categoryIdx="12" bldStep="category"/>
                                            </p:graphicEl>
                                          </p:spTgt>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11">
                                            <p:graphicEl>
                                              <a:chart seriesIdx="-4" categoryIdx="11" bldStep="category"/>
                                            </p:graphicEl>
                                          </p:spTgt>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1">
                                            <p:graphicEl>
                                              <a:chart seriesIdx="-4" categoryIdx="10" bldStep="category"/>
                                            </p:graphicEl>
                                          </p:spTgt>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1">
                                            <p:graphicEl>
                                              <a:chart seriesIdx="-4" categoryIdx="9" bldStep="category"/>
                                            </p:graphicEl>
                                          </p:spTgt>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11">
                                            <p:graphicEl>
                                              <a:chart seriesIdx="-4" categoryIdx="8" bldStep="category"/>
                                            </p:graphicEl>
                                          </p:spTgt>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1">
                                            <p:graphicEl>
                                              <a:chart seriesIdx="-4" categoryIdx="7" bldStep="category"/>
                                            </p:graphicEl>
                                          </p:spTgt>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1">
                                            <p:graphicEl>
                                              <a:chart seriesIdx="-4" categoryIdx="6" bldStep="category"/>
                                            </p:graphicEl>
                                          </p:spTgt>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11">
                                            <p:graphicEl>
                                              <a:chart seriesIdx="-4" categoryIdx="5" bldStep="category"/>
                                            </p:graphicEl>
                                          </p:spTgt>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1">
                                            <p:graphicEl>
                                              <a:chart seriesIdx="-4" categoryIdx="4" bldStep="category"/>
                                            </p:graphicEl>
                                          </p:spTgt>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1">
                                            <p:graphicEl>
                                              <a:chart seriesIdx="-4" categoryIdx="3" bldStep="category"/>
                                            </p:graphicEl>
                                          </p:spTgt>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11">
                                            <p:graphicEl>
                                              <a:chart seriesIdx="-4" categoryIdx="2" bldStep="category"/>
                                            </p:graphicEl>
                                          </p:spTgt>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1">
                                            <p:graphicEl>
                                              <a:chart seriesIdx="-4" categoryIdx="1" bldStep="category"/>
                                            </p:graphicEl>
                                          </p:spTgt>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11">
                                            <p:graphicEl>
                                              <a:chart seriesIdx="-4" categoryIdx="0" bldStep="category"/>
                                            </p:graphicEl>
                                          </p:spTgt>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11">
                                            <p:graphicEl>
                                              <a:chart seriesIdx="-3" categoryIdx="-3" bldStep="gridLegend"/>
                                            </p:graphicEl>
                                          </p:spTgt>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1" presetClass="exit" presetSubtype="1" fill="hold" grpId="1" nodeType="clickEffect">
                                  <p:stCondLst>
                                    <p:cond delay="0"/>
                                  </p:stCondLst>
                                  <p:childTnLst>
                                    <p:animEffect transition="out" filter="wheel(1)">
                                      <p:cBhvr>
                                        <p:cTn id="176" dur="1000"/>
                                        <p:tgtEl>
                                          <p:spTgt spid="4"/>
                                        </p:tgtEl>
                                      </p:cBhvr>
                                    </p:animEffect>
                                    <p:set>
                                      <p:cBhvr>
                                        <p:cTn id="177" dur="1" fill="hold">
                                          <p:stCondLst>
                                            <p:cond delay="999"/>
                                          </p:stCondLst>
                                        </p:cTn>
                                        <p:tgtEl>
                                          <p:spTgt spid="4"/>
                                        </p:tgtEl>
                                        <p:attrNameLst>
                                          <p:attrName>style.visibility</p:attrName>
                                        </p:attrNameLst>
                                      </p:cBhvr>
                                      <p:to>
                                        <p:strVal val="hidden"/>
                                      </p:to>
                                    </p:set>
                                  </p:childTnLst>
                                </p:cTn>
                              </p:par>
                              <p:par>
                                <p:cTn id="178" presetID="22" presetClass="exit" presetSubtype="2" fill="hold" nodeType="withEffect">
                                  <p:stCondLst>
                                    <p:cond delay="0"/>
                                  </p:stCondLst>
                                  <p:childTnLst>
                                    <p:animEffect transition="out" filter="wipe(right)">
                                      <p:cBhvr>
                                        <p:cTn id="179" dur="1000"/>
                                        <p:tgtEl>
                                          <p:spTgt spid="7"/>
                                        </p:tgtEl>
                                      </p:cBhvr>
                                    </p:animEffect>
                                    <p:set>
                                      <p:cBhvr>
                                        <p:cTn id="180" dur="1" fill="hold">
                                          <p:stCondLst>
                                            <p:cond delay="999"/>
                                          </p:stCondLst>
                                        </p:cTn>
                                        <p:tgtEl>
                                          <p:spTgt spid="7"/>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5"/>
                                        </p:tgtEl>
                                      </p:cBhvr>
                                    </p:animEffect>
                                    <p:set>
                                      <p:cBhvr>
                                        <p:cTn id="183" dur="1" fill="hold">
                                          <p:stCondLst>
                                            <p:cond delay="499"/>
                                          </p:stCondLst>
                                        </p:cTn>
                                        <p:tgtEl>
                                          <p:spTgt spid="5"/>
                                        </p:tgtEl>
                                        <p:attrNameLst>
                                          <p:attrName>style.visibility</p:attrName>
                                        </p:attrNameLst>
                                      </p:cBhvr>
                                      <p:to>
                                        <p:strVal val="hidden"/>
                                      </p:to>
                                    </p:set>
                                  </p:childTnLst>
                                </p:cTn>
                              </p:par>
                              <p:par>
                                <p:cTn id="184" presetID="10" presetClass="entr" presetSubtype="0" fill="hold" grpId="2" nodeType="withEffect">
                                  <p:stCondLst>
                                    <p:cond delay="0"/>
                                  </p:stCondLst>
                                  <p:childTnLst>
                                    <p:set>
                                      <p:cBhvr>
                                        <p:cTn id="185"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186" dur="500"/>
                                        <p:tgtEl>
                                          <p:spTgt spid="11">
                                            <p:graphicEl>
                                              <a:chart seriesIdx="-3" categoryIdx="-3" bldStep="gridLegend"/>
                                            </p:graphicEl>
                                          </p:spTgt>
                                        </p:tgtEl>
                                      </p:cBhvr>
                                    </p:animEffect>
                                  </p:childTnLst>
                                </p:cTn>
                              </p:par>
                              <p:par>
                                <p:cTn id="187" presetID="10" presetClass="entr" presetSubtype="0" fill="hold" grpId="2" nodeType="withEffect">
                                  <p:stCondLst>
                                    <p:cond delay="0"/>
                                  </p:stCondLst>
                                  <p:childTnLst>
                                    <p:set>
                                      <p:cBhvr>
                                        <p:cTn id="188"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fade">
                                      <p:cBhvr>
                                        <p:cTn id="189" dur="500"/>
                                        <p:tgtEl>
                                          <p:spTgt spid="11">
                                            <p:graphicEl>
                                              <a:chart seriesIdx="-4" categoryIdx="0" bldStep="category"/>
                                            </p:graphicEl>
                                          </p:spTgt>
                                        </p:tgtEl>
                                      </p:cBhvr>
                                    </p:animEffect>
                                  </p:childTnLst>
                                </p:cTn>
                              </p:par>
                              <p:par>
                                <p:cTn id="190" presetID="10" presetClass="entr" presetSubtype="0" fill="hold" grpId="2" nodeType="withEffect">
                                  <p:stCondLst>
                                    <p:cond delay="0"/>
                                  </p:stCondLst>
                                  <p:childTnLst>
                                    <p:set>
                                      <p:cBhvr>
                                        <p:cTn id="191"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fade">
                                      <p:cBhvr>
                                        <p:cTn id="192" dur="500"/>
                                        <p:tgtEl>
                                          <p:spTgt spid="11">
                                            <p:graphicEl>
                                              <a:chart seriesIdx="-4" categoryIdx="1" bldStep="category"/>
                                            </p:graphicEl>
                                          </p:spTgt>
                                        </p:tgtEl>
                                      </p:cBhvr>
                                    </p:animEffect>
                                  </p:childTnLst>
                                </p:cTn>
                              </p:par>
                              <p:par>
                                <p:cTn id="193" presetID="10" presetClass="entr" presetSubtype="0" fill="hold" grpId="2" nodeType="withEffect">
                                  <p:stCondLst>
                                    <p:cond delay="0"/>
                                  </p:stCondLst>
                                  <p:childTnLst>
                                    <p:set>
                                      <p:cBhvr>
                                        <p:cTn id="194"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fade">
                                      <p:cBhvr>
                                        <p:cTn id="195" dur="500"/>
                                        <p:tgtEl>
                                          <p:spTgt spid="11">
                                            <p:graphicEl>
                                              <a:chart seriesIdx="-4" categoryIdx="2" bldStep="category"/>
                                            </p:graphicEl>
                                          </p:spTgt>
                                        </p:tgtEl>
                                      </p:cBhvr>
                                    </p:animEffect>
                                  </p:childTnLst>
                                </p:cTn>
                              </p:par>
                              <p:par>
                                <p:cTn id="196" presetID="10" presetClass="entr" presetSubtype="0" fill="hold" grpId="2" nodeType="withEffect">
                                  <p:stCondLst>
                                    <p:cond delay="0"/>
                                  </p:stCondLst>
                                  <p:childTnLst>
                                    <p:set>
                                      <p:cBhvr>
                                        <p:cTn id="197"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fade">
                                      <p:cBhvr>
                                        <p:cTn id="198" dur="500"/>
                                        <p:tgtEl>
                                          <p:spTgt spid="11">
                                            <p:graphicEl>
                                              <a:chart seriesIdx="-4" categoryIdx="3" bldStep="category"/>
                                            </p:graphicEl>
                                          </p:spTgt>
                                        </p:tgtEl>
                                      </p:cBhvr>
                                    </p:animEffect>
                                  </p:childTnLst>
                                </p:cTn>
                              </p:par>
                              <p:par>
                                <p:cTn id="199" presetID="10" presetClass="entr" presetSubtype="0" fill="hold" grpId="2" nodeType="withEffect">
                                  <p:stCondLst>
                                    <p:cond delay="0"/>
                                  </p:stCondLst>
                                  <p:childTnLst>
                                    <p:set>
                                      <p:cBhvr>
                                        <p:cTn id="200"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fade">
                                      <p:cBhvr>
                                        <p:cTn id="201" dur="500"/>
                                        <p:tgtEl>
                                          <p:spTgt spid="11">
                                            <p:graphicEl>
                                              <a:chart seriesIdx="-4" categoryIdx="4" bldStep="category"/>
                                            </p:graphicEl>
                                          </p:spTgt>
                                        </p:tgtEl>
                                      </p:cBhvr>
                                    </p:animEffect>
                                  </p:childTnLst>
                                </p:cTn>
                              </p:par>
                              <p:par>
                                <p:cTn id="202" presetID="10" presetClass="entr" presetSubtype="0" fill="hold" grpId="2" nodeType="withEffect">
                                  <p:stCondLst>
                                    <p:cond delay="0"/>
                                  </p:stCondLst>
                                  <p:childTnLst>
                                    <p:set>
                                      <p:cBhvr>
                                        <p:cTn id="203"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fade">
                                      <p:cBhvr>
                                        <p:cTn id="204" dur="500"/>
                                        <p:tgtEl>
                                          <p:spTgt spid="11">
                                            <p:graphicEl>
                                              <a:chart seriesIdx="-4" categoryIdx="5" bldStep="category"/>
                                            </p:graphicEl>
                                          </p:spTgt>
                                        </p:tgtEl>
                                      </p:cBhvr>
                                    </p:animEffect>
                                  </p:childTnLst>
                                </p:cTn>
                              </p:par>
                              <p:par>
                                <p:cTn id="205" presetID="10" presetClass="entr" presetSubtype="0" fill="hold" grpId="2" nodeType="withEffect">
                                  <p:stCondLst>
                                    <p:cond delay="0"/>
                                  </p:stCondLst>
                                  <p:childTnLst>
                                    <p:set>
                                      <p:cBhvr>
                                        <p:cTn id="206" dur="1" fill="hold">
                                          <p:stCondLst>
                                            <p:cond delay="0"/>
                                          </p:stCondLst>
                                        </p:cTn>
                                        <p:tgtEl>
                                          <p:spTgt spid="11">
                                            <p:graphicEl>
                                              <a:chart seriesIdx="-4" categoryIdx="6" bldStep="category"/>
                                            </p:graphicEl>
                                          </p:spTgt>
                                        </p:tgtEl>
                                        <p:attrNameLst>
                                          <p:attrName>style.visibility</p:attrName>
                                        </p:attrNameLst>
                                      </p:cBhvr>
                                      <p:to>
                                        <p:strVal val="visible"/>
                                      </p:to>
                                    </p:set>
                                    <p:animEffect transition="in" filter="fade">
                                      <p:cBhvr>
                                        <p:cTn id="207" dur="500"/>
                                        <p:tgtEl>
                                          <p:spTgt spid="11">
                                            <p:graphicEl>
                                              <a:chart seriesIdx="-4" categoryIdx="6" bldStep="category"/>
                                            </p:graphicEl>
                                          </p:spTgt>
                                        </p:tgtEl>
                                      </p:cBhvr>
                                    </p:animEffect>
                                  </p:childTnLst>
                                </p:cTn>
                              </p:par>
                              <p:par>
                                <p:cTn id="208" presetID="10" presetClass="entr" presetSubtype="0" fill="hold" grpId="2" nodeType="withEffect">
                                  <p:stCondLst>
                                    <p:cond delay="0"/>
                                  </p:stCondLst>
                                  <p:childTnLst>
                                    <p:set>
                                      <p:cBhvr>
                                        <p:cTn id="209" dur="1" fill="hold">
                                          <p:stCondLst>
                                            <p:cond delay="0"/>
                                          </p:stCondLst>
                                        </p:cTn>
                                        <p:tgtEl>
                                          <p:spTgt spid="11">
                                            <p:graphicEl>
                                              <a:chart seriesIdx="-4" categoryIdx="7" bldStep="category"/>
                                            </p:graphicEl>
                                          </p:spTgt>
                                        </p:tgtEl>
                                        <p:attrNameLst>
                                          <p:attrName>style.visibility</p:attrName>
                                        </p:attrNameLst>
                                      </p:cBhvr>
                                      <p:to>
                                        <p:strVal val="visible"/>
                                      </p:to>
                                    </p:set>
                                    <p:animEffect transition="in" filter="fade">
                                      <p:cBhvr>
                                        <p:cTn id="210" dur="500"/>
                                        <p:tgtEl>
                                          <p:spTgt spid="11">
                                            <p:graphicEl>
                                              <a:chart seriesIdx="-4" categoryIdx="7" bldStep="category"/>
                                            </p:graphicEl>
                                          </p:spTgt>
                                        </p:tgtEl>
                                      </p:cBhvr>
                                    </p:animEffect>
                                  </p:childTnLst>
                                </p:cTn>
                              </p:par>
                              <p:par>
                                <p:cTn id="211" presetID="10" presetClass="entr" presetSubtype="0" fill="hold" grpId="2" nodeType="withEffect">
                                  <p:stCondLst>
                                    <p:cond delay="0"/>
                                  </p:stCondLst>
                                  <p:childTnLst>
                                    <p:set>
                                      <p:cBhvr>
                                        <p:cTn id="212" dur="1" fill="hold">
                                          <p:stCondLst>
                                            <p:cond delay="0"/>
                                          </p:stCondLst>
                                        </p:cTn>
                                        <p:tgtEl>
                                          <p:spTgt spid="11">
                                            <p:graphicEl>
                                              <a:chart seriesIdx="-4" categoryIdx="8" bldStep="category"/>
                                            </p:graphicEl>
                                          </p:spTgt>
                                        </p:tgtEl>
                                        <p:attrNameLst>
                                          <p:attrName>style.visibility</p:attrName>
                                        </p:attrNameLst>
                                      </p:cBhvr>
                                      <p:to>
                                        <p:strVal val="visible"/>
                                      </p:to>
                                    </p:set>
                                    <p:animEffect transition="in" filter="fade">
                                      <p:cBhvr>
                                        <p:cTn id="213" dur="500"/>
                                        <p:tgtEl>
                                          <p:spTgt spid="11">
                                            <p:graphicEl>
                                              <a:chart seriesIdx="-4" categoryIdx="8" bldStep="category"/>
                                            </p:graphicEl>
                                          </p:spTgt>
                                        </p:tgtEl>
                                      </p:cBhvr>
                                    </p:animEffect>
                                  </p:childTnLst>
                                </p:cTn>
                              </p:par>
                              <p:par>
                                <p:cTn id="214" presetID="10" presetClass="entr" presetSubtype="0" fill="hold" grpId="2" nodeType="withEffect">
                                  <p:stCondLst>
                                    <p:cond delay="0"/>
                                  </p:stCondLst>
                                  <p:childTnLst>
                                    <p:set>
                                      <p:cBhvr>
                                        <p:cTn id="215" dur="1" fill="hold">
                                          <p:stCondLst>
                                            <p:cond delay="0"/>
                                          </p:stCondLst>
                                        </p:cTn>
                                        <p:tgtEl>
                                          <p:spTgt spid="11">
                                            <p:graphicEl>
                                              <a:chart seriesIdx="-4" categoryIdx="9" bldStep="category"/>
                                            </p:graphicEl>
                                          </p:spTgt>
                                        </p:tgtEl>
                                        <p:attrNameLst>
                                          <p:attrName>style.visibility</p:attrName>
                                        </p:attrNameLst>
                                      </p:cBhvr>
                                      <p:to>
                                        <p:strVal val="visible"/>
                                      </p:to>
                                    </p:set>
                                    <p:animEffect transition="in" filter="fade">
                                      <p:cBhvr>
                                        <p:cTn id="216" dur="500"/>
                                        <p:tgtEl>
                                          <p:spTgt spid="11">
                                            <p:graphicEl>
                                              <a:chart seriesIdx="-4" categoryIdx="9" bldStep="category"/>
                                            </p:graphicEl>
                                          </p:spTgt>
                                        </p:tgtEl>
                                      </p:cBhvr>
                                    </p:animEffect>
                                  </p:childTnLst>
                                </p:cTn>
                              </p:par>
                              <p:par>
                                <p:cTn id="217" presetID="10" presetClass="entr" presetSubtype="0" fill="hold" grpId="2" nodeType="withEffect">
                                  <p:stCondLst>
                                    <p:cond delay="0"/>
                                  </p:stCondLst>
                                  <p:childTnLst>
                                    <p:set>
                                      <p:cBhvr>
                                        <p:cTn id="218" dur="1" fill="hold">
                                          <p:stCondLst>
                                            <p:cond delay="0"/>
                                          </p:stCondLst>
                                        </p:cTn>
                                        <p:tgtEl>
                                          <p:spTgt spid="11">
                                            <p:graphicEl>
                                              <a:chart seriesIdx="-4" categoryIdx="10" bldStep="category"/>
                                            </p:graphicEl>
                                          </p:spTgt>
                                        </p:tgtEl>
                                        <p:attrNameLst>
                                          <p:attrName>style.visibility</p:attrName>
                                        </p:attrNameLst>
                                      </p:cBhvr>
                                      <p:to>
                                        <p:strVal val="visible"/>
                                      </p:to>
                                    </p:set>
                                    <p:animEffect transition="in" filter="fade">
                                      <p:cBhvr>
                                        <p:cTn id="219" dur="500"/>
                                        <p:tgtEl>
                                          <p:spTgt spid="11">
                                            <p:graphicEl>
                                              <a:chart seriesIdx="-4" categoryIdx="10" bldStep="category"/>
                                            </p:graphicEl>
                                          </p:spTgt>
                                        </p:tgtEl>
                                      </p:cBhvr>
                                    </p:animEffect>
                                  </p:childTnLst>
                                </p:cTn>
                              </p:par>
                              <p:par>
                                <p:cTn id="220" presetID="10" presetClass="entr" presetSubtype="0" fill="hold" grpId="2" nodeType="withEffect">
                                  <p:stCondLst>
                                    <p:cond delay="0"/>
                                  </p:stCondLst>
                                  <p:childTnLst>
                                    <p:set>
                                      <p:cBhvr>
                                        <p:cTn id="221" dur="1" fill="hold">
                                          <p:stCondLst>
                                            <p:cond delay="0"/>
                                          </p:stCondLst>
                                        </p:cTn>
                                        <p:tgtEl>
                                          <p:spTgt spid="11">
                                            <p:graphicEl>
                                              <a:chart seriesIdx="-4" categoryIdx="11" bldStep="category"/>
                                            </p:graphicEl>
                                          </p:spTgt>
                                        </p:tgtEl>
                                        <p:attrNameLst>
                                          <p:attrName>style.visibility</p:attrName>
                                        </p:attrNameLst>
                                      </p:cBhvr>
                                      <p:to>
                                        <p:strVal val="visible"/>
                                      </p:to>
                                    </p:set>
                                    <p:animEffect transition="in" filter="fade">
                                      <p:cBhvr>
                                        <p:cTn id="222" dur="500"/>
                                        <p:tgtEl>
                                          <p:spTgt spid="11">
                                            <p:graphicEl>
                                              <a:chart seriesIdx="-4" categoryIdx="11" bldStep="category"/>
                                            </p:graphicEl>
                                          </p:spTgt>
                                        </p:tgtEl>
                                      </p:cBhvr>
                                    </p:animEffect>
                                  </p:childTnLst>
                                </p:cTn>
                              </p:par>
                              <p:par>
                                <p:cTn id="223" presetID="10" presetClass="entr" presetSubtype="0" fill="hold" grpId="2" nodeType="withEffect">
                                  <p:stCondLst>
                                    <p:cond delay="0"/>
                                  </p:stCondLst>
                                  <p:childTnLst>
                                    <p:set>
                                      <p:cBhvr>
                                        <p:cTn id="224" dur="1" fill="hold">
                                          <p:stCondLst>
                                            <p:cond delay="0"/>
                                          </p:stCondLst>
                                        </p:cTn>
                                        <p:tgtEl>
                                          <p:spTgt spid="11">
                                            <p:graphicEl>
                                              <a:chart seriesIdx="-4" categoryIdx="12" bldStep="category"/>
                                            </p:graphicEl>
                                          </p:spTgt>
                                        </p:tgtEl>
                                        <p:attrNameLst>
                                          <p:attrName>style.visibility</p:attrName>
                                        </p:attrNameLst>
                                      </p:cBhvr>
                                      <p:to>
                                        <p:strVal val="visible"/>
                                      </p:to>
                                    </p:set>
                                    <p:animEffect transition="in" filter="fade">
                                      <p:cBhvr>
                                        <p:cTn id="225" dur="500"/>
                                        <p:tgtEl>
                                          <p:spTgt spid="11">
                                            <p:graphicEl>
                                              <a:chart seriesIdx="-4" categoryIdx="12" bldStep="category"/>
                                            </p:graphicEl>
                                          </p:spTgt>
                                        </p:tgtEl>
                                      </p:cBhvr>
                                    </p:animEffect>
                                  </p:childTnLst>
                                </p:cTn>
                              </p:par>
                              <p:par>
                                <p:cTn id="226" presetID="10" presetClass="entr" presetSubtype="0" fill="hold" grpId="2" nodeType="withEffect">
                                  <p:stCondLst>
                                    <p:cond delay="0"/>
                                  </p:stCondLst>
                                  <p:childTnLst>
                                    <p:set>
                                      <p:cBhvr>
                                        <p:cTn id="227" dur="1" fill="hold">
                                          <p:stCondLst>
                                            <p:cond delay="0"/>
                                          </p:stCondLst>
                                        </p:cTn>
                                        <p:tgtEl>
                                          <p:spTgt spid="11">
                                            <p:graphicEl>
                                              <a:chart seriesIdx="-4" categoryIdx="13" bldStep="category"/>
                                            </p:graphicEl>
                                          </p:spTgt>
                                        </p:tgtEl>
                                        <p:attrNameLst>
                                          <p:attrName>style.visibility</p:attrName>
                                        </p:attrNameLst>
                                      </p:cBhvr>
                                      <p:to>
                                        <p:strVal val="visible"/>
                                      </p:to>
                                    </p:set>
                                    <p:animEffect transition="in" filter="fade">
                                      <p:cBhvr>
                                        <p:cTn id="228" dur="500"/>
                                        <p:tgtEl>
                                          <p:spTgt spid="11">
                                            <p:graphicEl>
                                              <a:chart seriesIdx="-4" categoryIdx="13" bldStep="category"/>
                                            </p:graphicEl>
                                          </p:spTgt>
                                        </p:tgtEl>
                                      </p:cBhvr>
                                    </p:animEffect>
                                  </p:childTnLst>
                                </p:cTn>
                              </p:par>
                              <p:par>
                                <p:cTn id="229" presetID="10" presetClass="entr" presetSubtype="0" fill="hold" grpId="2" nodeType="withEffect">
                                  <p:stCondLst>
                                    <p:cond delay="0"/>
                                  </p:stCondLst>
                                  <p:childTnLst>
                                    <p:set>
                                      <p:cBhvr>
                                        <p:cTn id="230" dur="1" fill="hold">
                                          <p:stCondLst>
                                            <p:cond delay="0"/>
                                          </p:stCondLst>
                                        </p:cTn>
                                        <p:tgtEl>
                                          <p:spTgt spid="11">
                                            <p:graphicEl>
                                              <a:chart seriesIdx="-4" categoryIdx="14" bldStep="category"/>
                                            </p:graphicEl>
                                          </p:spTgt>
                                        </p:tgtEl>
                                        <p:attrNameLst>
                                          <p:attrName>style.visibility</p:attrName>
                                        </p:attrNameLst>
                                      </p:cBhvr>
                                      <p:to>
                                        <p:strVal val="visible"/>
                                      </p:to>
                                    </p:set>
                                    <p:animEffect transition="in" filter="fade">
                                      <p:cBhvr>
                                        <p:cTn id="231" dur="500"/>
                                        <p:tgtEl>
                                          <p:spTgt spid="11">
                                            <p:graphicEl>
                                              <a:chart seriesIdx="-4" categoryIdx="14" bldStep="category"/>
                                            </p:graphicEl>
                                          </p:spTgt>
                                        </p:tgtEl>
                                      </p:cBhvr>
                                    </p:animEffect>
                                  </p:childTnLst>
                                </p:cTn>
                              </p:par>
                              <p:par>
                                <p:cTn id="232" presetID="10" presetClass="entr" presetSubtype="0" fill="hold" grpId="2" nodeType="withEffect">
                                  <p:stCondLst>
                                    <p:cond delay="0"/>
                                  </p:stCondLst>
                                  <p:childTnLst>
                                    <p:set>
                                      <p:cBhvr>
                                        <p:cTn id="233" dur="1" fill="hold">
                                          <p:stCondLst>
                                            <p:cond delay="0"/>
                                          </p:stCondLst>
                                        </p:cTn>
                                        <p:tgtEl>
                                          <p:spTgt spid="11">
                                            <p:graphicEl>
                                              <a:chart seriesIdx="-4" categoryIdx="15" bldStep="category"/>
                                            </p:graphicEl>
                                          </p:spTgt>
                                        </p:tgtEl>
                                        <p:attrNameLst>
                                          <p:attrName>style.visibility</p:attrName>
                                        </p:attrNameLst>
                                      </p:cBhvr>
                                      <p:to>
                                        <p:strVal val="visible"/>
                                      </p:to>
                                    </p:set>
                                    <p:animEffect transition="in" filter="fade">
                                      <p:cBhvr>
                                        <p:cTn id="234" dur="500"/>
                                        <p:tgtEl>
                                          <p:spTgt spid="11">
                                            <p:graphicEl>
                                              <a:chart seriesIdx="-4" categoryIdx="15" bldStep="category"/>
                                            </p:graphicEl>
                                          </p:spTgt>
                                        </p:tgtEl>
                                      </p:cBhvr>
                                    </p:animEffect>
                                  </p:childTnLst>
                                </p:cTn>
                              </p:par>
                              <p:par>
                                <p:cTn id="235" presetID="10" presetClass="exit" presetSubtype="0" fill="hold" grpId="1" nodeType="withEffect">
                                  <p:stCondLst>
                                    <p:cond delay="0"/>
                                  </p:stCondLst>
                                  <p:childTnLst>
                                    <p:animEffect transition="out" filter="fade">
                                      <p:cBhvr>
                                        <p:cTn id="236" dur="500"/>
                                        <p:tgtEl>
                                          <p:spTgt spid="26">
                                            <p:graphicEl>
                                              <a:chart seriesIdx="-4" categoryIdx="15" bldStep="category"/>
                                            </p:graphicEl>
                                          </p:spTgt>
                                        </p:tgtEl>
                                      </p:cBhvr>
                                    </p:animEffect>
                                    <p:set>
                                      <p:cBhvr>
                                        <p:cTn id="237" dur="1" fill="hold">
                                          <p:stCondLst>
                                            <p:cond delay="499"/>
                                          </p:stCondLst>
                                        </p:cTn>
                                        <p:tgtEl>
                                          <p:spTgt spid="26">
                                            <p:graphicEl>
                                              <a:chart seriesIdx="-4" categoryIdx="15" bldStep="category"/>
                                            </p:graphicEl>
                                          </p:spTgt>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26">
                                            <p:graphicEl>
                                              <a:chart seriesIdx="-4" categoryIdx="14" bldStep="category"/>
                                            </p:graphicEl>
                                          </p:spTgt>
                                        </p:tgtEl>
                                      </p:cBhvr>
                                    </p:animEffect>
                                    <p:set>
                                      <p:cBhvr>
                                        <p:cTn id="240" dur="1" fill="hold">
                                          <p:stCondLst>
                                            <p:cond delay="499"/>
                                          </p:stCondLst>
                                        </p:cTn>
                                        <p:tgtEl>
                                          <p:spTgt spid="26">
                                            <p:graphicEl>
                                              <a:chart seriesIdx="-4" categoryIdx="14" bldStep="category"/>
                                            </p:graphicEl>
                                          </p:spTgt>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26">
                                            <p:graphicEl>
                                              <a:chart seriesIdx="-4" categoryIdx="13" bldStep="category"/>
                                            </p:graphicEl>
                                          </p:spTgt>
                                        </p:tgtEl>
                                      </p:cBhvr>
                                    </p:animEffect>
                                    <p:set>
                                      <p:cBhvr>
                                        <p:cTn id="243" dur="1" fill="hold">
                                          <p:stCondLst>
                                            <p:cond delay="499"/>
                                          </p:stCondLst>
                                        </p:cTn>
                                        <p:tgtEl>
                                          <p:spTgt spid="26">
                                            <p:graphicEl>
                                              <a:chart seriesIdx="-4" categoryIdx="13" bldStep="category"/>
                                            </p:graphicEl>
                                          </p:spTgt>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26">
                                            <p:graphicEl>
                                              <a:chart seriesIdx="-4" categoryIdx="12" bldStep="category"/>
                                            </p:graphicEl>
                                          </p:spTgt>
                                        </p:tgtEl>
                                      </p:cBhvr>
                                    </p:animEffect>
                                    <p:set>
                                      <p:cBhvr>
                                        <p:cTn id="246" dur="1" fill="hold">
                                          <p:stCondLst>
                                            <p:cond delay="499"/>
                                          </p:stCondLst>
                                        </p:cTn>
                                        <p:tgtEl>
                                          <p:spTgt spid="26">
                                            <p:graphicEl>
                                              <a:chart seriesIdx="-4" categoryIdx="12" bldStep="category"/>
                                            </p:graphicEl>
                                          </p:spTgt>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26">
                                            <p:graphicEl>
                                              <a:chart seriesIdx="-4" categoryIdx="11" bldStep="category"/>
                                            </p:graphicEl>
                                          </p:spTgt>
                                        </p:tgtEl>
                                      </p:cBhvr>
                                    </p:animEffect>
                                    <p:set>
                                      <p:cBhvr>
                                        <p:cTn id="249" dur="1" fill="hold">
                                          <p:stCondLst>
                                            <p:cond delay="499"/>
                                          </p:stCondLst>
                                        </p:cTn>
                                        <p:tgtEl>
                                          <p:spTgt spid="26">
                                            <p:graphicEl>
                                              <a:chart seriesIdx="-4" categoryIdx="11" bldStep="category"/>
                                            </p:graphicEl>
                                          </p:spTgt>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26">
                                            <p:graphicEl>
                                              <a:chart seriesIdx="-4" categoryIdx="10" bldStep="category"/>
                                            </p:graphicEl>
                                          </p:spTgt>
                                        </p:tgtEl>
                                      </p:cBhvr>
                                    </p:animEffect>
                                    <p:set>
                                      <p:cBhvr>
                                        <p:cTn id="252" dur="1" fill="hold">
                                          <p:stCondLst>
                                            <p:cond delay="499"/>
                                          </p:stCondLst>
                                        </p:cTn>
                                        <p:tgtEl>
                                          <p:spTgt spid="26">
                                            <p:graphicEl>
                                              <a:chart seriesIdx="-4" categoryIdx="10" bldStep="category"/>
                                            </p:graphicEl>
                                          </p:spTgt>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26">
                                            <p:graphicEl>
                                              <a:chart seriesIdx="-4" categoryIdx="9" bldStep="category"/>
                                            </p:graphicEl>
                                          </p:spTgt>
                                        </p:tgtEl>
                                      </p:cBhvr>
                                    </p:animEffect>
                                    <p:set>
                                      <p:cBhvr>
                                        <p:cTn id="255" dur="1" fill="hold">
                                          <p:stCondLst>
                                            <p:cond delay="499"/>
                                          </p:stCondLst>
                                        </p:cTn>
                                        <p:tgtEl>
                                          <p:spTgt spid="26">
                                            <p:graphicEl>
                                              <a:chart seriesIdx="-4" categoryIdx="9" bldStep="category"/>
                                            </p:graphicEl>
                                          </p:spTgt>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26">
                                            <p:graphicEl>
                                              <a:chart seriesIdx="-4" categoryIdx="8" bldStep="category"/>
                                            </p:graphicEl>
                                          </p:spTgt>
                                        </p:tgtEl>
                                      </p:cBhvr>
                                    </p:animEffect>
                                    <p:set>
                                      <p:cBhvr>
                                        <p:cTn id="258" dur="1" fill="hold">
                                          <p:stCondLst>
                                            <p:cond delay="499"/>
                                          </p:stCondLst>
                                        </p:cTn>
                                        <p:tgtEl>
                                          <p:spTgt spid="26">
                                            <p:graphicEl>
                                              <a:chart seriesIdx="-4" categoryIdx="8" bldStep="category"/>
                                            </p:graphicEl>
                                          </p:spTgt>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26">
                                            <p:graphicEl>
                                              <a:chart seriesIdx="-4" categoryIdx="7" bldStep="category"/>
                                            </p:graphicEl>
                                          </p:spTgt>
                                        </p:tgtEl>
                                      </p:cBhvr>
                                    </p:animEffect>
                                    <p:set>
                                      <p:cBhvr>
                                        <p:cTn id="261" dur="1" fill="hold">
                                          <p:stCondLst>
                                            <p:cond delay="499"/>
                                          </p:stCondLst>
                                        </p:cTn>
                                        <p:tgtEl>
                                          <p:spTgt spid="26">
                                            <p:graphicEl>
                                              <a:chart seriesIdx="-4" categoryIdx="7" bldStep="category"/>
                                            </p:graphicEl>
                                          </p:spTgt>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26">
                                            <p:graphicEl>
                                              <a:chart seriesIdx="-4" categoryIdx="6" bldStep="category"/>
                                            </p:graphicEl>
                                          </p:spTgt>
                                        </p:tgtEl>
                                      </p:cBhvr>
                                    </p:animEffect>
                                    <p:set>
                                      <p:cBhvr>
                                        <p:cTn id="264" dur="1" fill="hold">
                                          <p:stCondLst>
                                            <p:cond delay="499"/>
                                          </p:stCondLst>
                                        </p:cTn>
                                        <p:tgtEl>
                                          <p:spTgt spid="26">
                                            <p:graphicEl>
                                              <a:chart seriesIdx="-4" categoryIdx="6" bldStep="category"/>
                                            </p:graphicEl>
                                          </p:spTgt>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26">
                                            <p:graphicEl>
                                              <a:chart seriesIdx="-4" categoryIdx="5" bldStep="category"/>
                                            </p:graphicEl>
                                          </p:spTgt>
                                        </p:tgtEl>
                                      </p:cBhvr>
                                    </p:animEffect>
                                    <p:set>
                                      <p:cBhvr>
                                        <p:cTn id="267" dur="1" fill="hold">
                                          <p:stCondLst>
                                            <p:cond delay="499"/>
                                          </p:stCondLst>
                                        </p:cTn>
                                        <p:tgtEl>
                                          <p:spTgt spid="26">
                                            <p:graphicEl>
                                              <a:chart seriesIdx="-4" categoryIdx="5" bldStep="category"/>
                                            </p:graphicEl>
                                          </p:spTgt>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26">
                                            <p:graphicEl>
                                              <a:chart seriesIdx="-4" categoryIdx="4" bldStep="category"/>
                                            </p:graphicEl>
                                          </p:spTgt>
                                        </p:tgtEl>
                                      </p:cBhvr>
                                    </p:animEffect>
                                    <p:set>
                                      <p:cBhvr>
                                        <p:cTn id="270" dur="1" fill="hold">
                                          <p:stCondLst>
                                            <p:cond delay="499"/>
                                          </p:stCondLst>
                                        </p:cTn>
                                        <p:tgtEl>
                                          <p:spTgt spid="26">
                                            <p:graphicEl>
                                              <a:chart seriesIdx="-4" categoryIdx="4" bldStep="category"/>
                                            </p:graphicEl>
                                          </p:spTgt>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26">
                                            <p:graphicEl>
                                              <a:chart seriesIdx="-4" categoryIdx="3" bldStep="category"/>
                                            </p:graphicEl>
                                          </p:spTgt>
                                        </p:tgtEl>
                                      </p:cBhvr>
                                    </p:animEffect>
                                    <p:set>
                                      <p:cBhvr>
                                        <p:cTn id="273" dur="1" fill="hold">
                                          <p:stCondLst>
                                            <p:cond delay="499"/>
                                          </p:stCondLst>
                                        </p:cTn>
                                        <p:tgtEl>
                                          <p:spTgt spid="26">
                                            <p:graphicEl>
                                              <a:chart seriesIdx="-4" categoryIdx="3" bldStep="category"/>
                                            </p:graphicEl>
                                          </p:spTgt>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26">
                                            <p:graphicEl>
                                              <a:chart seriesIdx="-4" categoryIdx="2" bldStep="category"/>
                                            </p:graphicEl>
                                          </p:spTgt>
                                        </p:tgtEl>
                                      </p:cBhvr>
                                    </p:animEffect>
                                    <p:set>
                                      <p:cBhvr>
                                        <p:cTn id="276" dur="1" fill="hold">
                                          <p:stCondLst>
                                            <p:cond delay="499"/>
                                          </p:stCondLst>
                                        </p:cTn>
                                        <p:tgtEl>
                                          <p:spTgt spid="26">
                                            <p:graphicEl>
                                              <a:chart seriesIdx="-4" categoryIdx="2" bldStep="category"/>
                                            </p:graphicEl>
                                          </p:spTgt>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26">
                                            <p:graphicEl>
                                              <a:chart seriesIdx="-4" categoryIdx="1" bldStep="category"/>
                                            </p:graphicEl>
                                          </p:spTgt>
                                        </p:tgtEl>
                                      </p:cBhvr>
                                    </p:animEffect>
                                    <p:set>
                                      <p:cBhvr>
                                        <p:cTn id="279" dur="1" fill="hold">
                                          <p:stCondLst>
                                            <p:cond delay="499"/>
                                          </p:stCondLst>
                                        </p:cTn>
                                        <p:tgtEl>
                                          <p:spTgt spid="26">
                                            <p:graphicEl>
                                              <a:chart seriesIdx="-4" categoryIdx="1" bldStep="category"/>
                                            </p:graphicEl>
                                          </p:spTgt>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6">
                                            <p:graphicEl>
                                              <a:chart seriesIdx="-4" categoryIdx="0" bldStep="category"/>
                                            </p:graphicEl>
                                          </p:spTgt>
                                        </p:tgtEl>
                                      </p:cBhvr>
                                    </p:animEffect>
                                    <p:set>
                                      <p:cBhvr>
                                        <p:cTn id="282" dur="1" fill="hold">
                                          <p:stCondLst>
                                            <p:cond delay="499"/>
                                          </p:stCondLst>
                                        </p:cTn>
                                        <p:tgtEl>
                                          <p:spTgt spid="26">
                                            <p:graphicEl>
                                              <a:chart seriesIdx="-4" categoryIdx="0" bldStep="category"/>
                                            </p:graphicEl>
                                          </p:spTgt>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26">
                                            <p:graphicEl>
                                              <a:chart seriesIdx="-3" categoryIdx="-3" bldStep="gridLegend"/>
                                            </p:graphicEl>
                                          </p:spTgt>
                                        </p:tgtEl>
                                      </p:cBhvr>
                                    </p:animEffect>
                                    <p:set>
                                      <p:cBhvr>
                                        <p:cTn id="285" dur="1" fill="hold">
                                          <p:stCondLst>
                                            <p:cond delay="499"/>
                                          </p:stCondLst>
                                        </p:cTn>
                                        <p:tgtEl>
                                          <p:spTgt spid="26">
                                            <p:graphicEl>
                                              <a:chart seriesIdx="-3" categoryIdx="-3" bldStep="gridLegend"/>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Graphic spid="11" grpId="1">
        <p:bldSub>
          <a:bldChart bld="category"/>
        </p:bldSub>
      </p:bldGraphic>
      <p:bldGraphic spid="11" grpId="2">
        <p:bldSub>
          <a:bldChart bld="category"/>
        </p:bldSub>
      </p:bldGraphic>
      <p:bldGraphic spid="26" grpId="0">
        <p:bldSub>
          <a:bldChart bld="category"/>
        </p:bldSub>
      </p:bldGraphic>
      <p:bldGraphic spid="26" grpId="1">
        <p:bldSub>
          <a:bldChart bld="category"/>
        </p:bldSub>
      </p:bldGraphic>
      <p:bldP spid="4" grpId="0" animBg="1"/>
      <p:bldP spid="4"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chema: Workflow [blur]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6" name="Schema: Workflow [sharp] [bw] - Audit Plann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27" name="Schema: Workflow [blur] [bw] - Data Extraction &amp; Algorithm Development"/>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25362" t="2" r="36468" b="-1616"/>
          <a:stretch/>
        </p:blipFill>
        <p:spPr>
          <a:xfrm>
            <a:off x="2891119" y="1748522"/>
            <a:ext cx="2598644" cy="3138037"/>
          </a:xfrm>
          <a:prstGeom prst="rect">
            <a:avLst/>
          </a:prstGeom>
          <a:effectLst>
            <a:softEdge rad="0"/>
          </a:effectLst>
        </p:spPr>
      </p:pic>
      <p:pic>
        <p:nvPicPr>
          <p:cNvPr id="7" name="Schema: Workflow [sharp] - Data Extraction &amp; Algorithm Development"/>
          <p:cNvPicPr>
            <a:picLocks noChangeAspect="1"/>
          </p:cNvPicPr>
          <p:nvPr/>
        </p:nvPicPr>
        <p:blipFill rotWithShape="1">
          <a:blip r:embed="rId6">
            <a:extLst>
              <a:ext uri="{28A0092B-C50C-407E-A947-70E740481C1C}">
                <a14:useLocalDpi xmlns:a14="http://schemas.microsoft.com/office/drawing/2010/main" val="0"/>
              </a:ext>
            </a:extLst>
          </a:blip>
          <a:srcRect l="25313" t="2" r="36468" b="-1616"/>
          <a:stretch/>
        </p:blipFill>
        <p:spPr>
          <a:xfrm>
            <a:off x="2891117" y="1747254"/>
            <a:ext cx="2602007" cy="3138037"/>
          </a:xfrm>
          <a:prstGeom prst="rect">
            <a:avLst/>
          </a:prstGeom>
          <a:effectLst>
            <a:softEdge rad="0"/>
          </a:effectLst>
        </p:spPr>
      </p:pic>
      <p:pic>
        <p:nvPicPr>
          <p:cNvPr id="18" name="Schema: Workflow [sharp] - Testing"/>
          <p:cNvPicPr>
            <a:picLocks noChangeAspect="1"/>
          </p:cNvPicPr>
          <p:nvPr/>
        </p:nvPicPr>
        <p:blipFill rotWithShape="1">
          <a:blip r:embed="rId6">
            <a:extLst>
              <a:ext uri="{28A0092B-C50C-407E-A947-70E740481C1C}">
                <a14:useLocalDpi xmlns:a14="http://schemas.microsoft.com/office/drawing/2010/main" val="0"/>
              </a:ext>
            </a:extLst>
          </a:blip>
          <a:srcRect l="63432" t="2" r="26889" b="-1616"/>
          <a:stretch/>
        </p:blipFill>
        <p:spPr>
          <a:xfrm>
            <a:off x="5486400" y="1747254"/>
            <a:ext cx="658906" cy="3138037"/>
          </a:xfrm>
          <a:prstGeom prst="rect">
            <a:avLst/>
          </a:prstGeom>
          <a:effectLst>
            <a:softEdge rad="0"/>
          </a:effectLst>
        </p:spPr>
      </p:pic>
      <p:pic>
        <p:nvPicPr>
          <p:cNvPr id="29" name="Schema: Workflow [sharp] - Entities"/>
          <p:cNvPicPr>
            <a:picLocks noChangeAspect="1"/>
          </p:cNvPicPr>
          <p:nvPr/>
        </p:nvPicPr>
        <p:blipFill rotWithShape="1">
          <a:blip r:embed="rId6">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pic>
        <p:nvPicPr>
          <p:cNvPr id="24" name="Schema: Workflow [blur] - Entities"/>
          <p:cNvPicPr>
            <a:picLocks noChangeAspect="1"/>
          </p:cNvPicPr>
          <p:nvPr/>
        </p:nvPicPr>
        <p:blipFill rotWithShape="1">
          <a:blip r:embed="rId6">
            <a:extLst>
              <a:ext uri="{28A0092B-C50C-407E-A947-70E740481C1C}">
                <a14:useLocalDpi xmlns:a14="http://schemas.microsoft.com/office/drawing/2010/main" val="0"/>
              </a:ext>
            </a:extLst>
          </a:blip>
          <a:srcRect l="-367" t="2" r="92812" b="-1616"/>
          <a:stretch/>
        </p:blipFill>
        <p:spPr>
          <a:xfrm>
            <a:off x="1143000" y="1748674"/>
            <a:ext cx="514350" cy="3138037"/>
          </a:xfrm>
          <a:prstGeom prst="rect">
            <a:avLst/>
          </a:prstGeom>
          <a:effectLst>
            <a:softEdge rad="0"/>
          </a:effectLst>
        </p:spPr>
      </p:pic>
      <p:sp>
        <p:nvSpPr>
          <p:cNvPr id="16" name="Title: Testing"/>
          <p:cNvSpPr txBox="1">
            <a:spLocks/>
          </p:cNvSpPr>
          <p:nvPr/>
        </p:nvSpPr>
        <p:spPr>
          <a:xfrm>
            <a:off x="1143001" y="856485"/>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Helvetica" panose="020B0604020202020204" pitchFamily="34" charset="0"/>
              </a:rPr>
              <a:t>Testing</a:t>
            </a:r>
          </a:p>
        </p:txBody>
      </p:sp>
      <p:sp>
        <p:nvSpPr>
          <p:cNvPr id="30" name="Text 2: [Text] Metrics and Statistical Testing"/>
          <p:cNvSpPr txBox="1">
            <a:spLocks/>
          </p:cNvSpPr>
          <p:nvPr/>
        </p:nvSpPr>
        <p:spPr>
          <a:xfrm>
            <a:off x="2904566" y="4207237"/>
            <a:ext cx="2494428" cy="678053"/>
          </a:xfrm>
          <a:prstGeom prst="rect">
            <a:avLst/>
          </a:prstGeom>
          <a:solidFill>
            <a:schemeClr val="bg1">
              <a:alpha val="85000"/>
            </a:schemeClr>
          </a:solidFill>
          <a:effectLst>
            <a:softEdge rad="12700"/>
          </a:effectLst>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050" dirty="0">
                <a:cs typeface="Helvetica" panose="020B0604020202020204" pitchFamily="34" charset="0"/>
              </a:rPr>
              <a:t>Calculate performance metrics and perform non-inferiority testing</a:t>
            </a:r>
          </a:p>
        </p:txBody>
      </p:sp>
      <p:sp>
        <p:nvSpPr>
          <p:cNvPr id="31" name="Text 2: [Title] Metrics and Statistical Testing"/>
          <p:cNvSpPr txBox="1">
            <a:spLocks/>
          </p:cNvSpPr>
          <p:nvPr/>
        </p:nvSpPr>
        <p:spPr>
          <a:xfrm>
            <a:off x="2904564" y="3951743"/>
            <a:ext cx="2494429" cy="255494"/>
          </a:xfrm>
          <a:prstGeom prst="rect">
            <a:avLst/>
          </a:prstGeom>
          <a:solidFill>
            <a:schemeClr val="bg1">
              <a:alpha val="80000"/>
            </a:schemeClr>
          </a:solidFill>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accent1">
                    <a:lumMod val="75000"/>
                  </a:schemeClr>
                </a:solidFill>
                <a:latin typeface="Helvetica" panose="020B0604020202020204" pitchFamily="34" charset="0"/>
                <a:cs typeface="Helvetica" panose="020B0604020202020204" pitchFamily="34" charset="0"/>
              </a:rPr>
              <a:t>Metrics &amp; Statistical Testing</a:t>
            </a:r>
          </a:p>
        </p:txBody>
      </p:sp>
      <p:sp>
        <p:nvSpPr>
          <p:cNvPr id="32" name="Text 1: [Text] CT/C Level Registry Evaluation"/>
          <p:cNvSpPr txBox="1">
            <a:spLocks/>
          </p:cNvSpPr>
          <p:nvPr/>
        </p:nvSpPr>
        <p:spPr>
          <a:xfrm>
            <a:off x="2904565" y="3146443"/>
            <a:ext cx="2494428" cy="685800"/>
          </a:xfrm>
          <a:prstGeom prst="rect">
            <a:avLst/>
          </a:prstGeom>
          <a:solidFill>
            <a:schemeClr val="bg1">
              <a:alpha val="85000"/>
            </a:schemeClr>
          </a:solidFill>
          <a:effectLst>
            <a:softEdge rad="12700"/>
          </a:effectLst>
        </p:spPr>
        <p:txBody>
          <a:bodyPr vert="horz" lIns="68580" tIns="34290" rIns="68580" bIns="3429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050" dirty="0">
                <a:cs typeface="Helvetica" panose="020B0604020202020204" pitchFamily="34" charset="0"/>
              </a:rPr>
              <a:t>Creation of reconsolidated values from CT/Cs in Review data set and disagreements between original and machine values</a:t>
            </a:r>
          </a:p>
        </p:txBody>
      </p:sp>
      <p:sp>
        <p:nvSpPr>
          <p:cNvPr id="33" name="Text 1: [Title] CT/C Level Registry Evaluation"/>
          <p:cNvSpPr txBox="1">
            <a:spLocks/>
          </p:cNvSpPr>
          <p:nvPr/>
        </p:nvSpPr>
        <p:spPr>
          <a:xfrm>
            <a:off x="2904564" y="2888350"/>
            <a:ext cx="2494429"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accent1">
                    <a:lumMod val="75000"/>
                  </a:schemeClr>
                </a:solidFill>
                <a:latin typeface="Helvetica" panose="020B0604020202020204" pitchFamily="34" charset="0"/>
                <a:cs typeface="Helvetica" panose="020B0604020202020204" pitchFamily="34" charset="0"/>
              </a:rPr>
              <a:t>CT/C Level Registry Evaluation</a:t>
            </a:r>
          </a:p>
        </p:txBody>
      </p:sp>
      <p:sp>
        <p:nvSpPr>
          <p:cNvPr id="34" name="Text 0: [Text] Build Data Set"/>
          <p:cNvSpPr txBox="1">
            <a:spLocks/>
          </p:cNvSpPr>
          <p:nvPr/>
        </p:nvSpPr>
        <p:spPr>
          <a:xfrm>
            <a:off x="2904566" y="1954408"/>
            <a:ext cx="2494428" cy="877829"/>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050" dirty="0">
                <a:cs typeface="Helvetica" panose="020B0604020202020204" pitchFamily="34" charset="0"/>
              </a:rPr>
              <a:t>Construction of randomized, stratified Review data set as subset of all I2E results in collaboration with a statistician for CT/C level registry evaluation</a:t>
            </a:r>
          </a:p>
        </p:txBody>
      </p:sp>
      <p:sp>
        <p:nvSpPr>
          <p:cNvPr id="35" name="Text 0: [Title] Build Data Set"/>
          <p:cNvSpPr txBox="1">
            <a:spLocks/>
          </p:cNvSpPr>
          <p:nvPr/>
        </p:nvSpPr>
        <p:spPr>
          <a:xfrm>
            <a:off x="2904564" y="1695821"/>
            <a:ext cx="2494429"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accent1">
                    <a:lumMod val="75000"/>
                  </a:schemeClr>
                </a:solidFill>
                <a:latin typeface="Helvetica" panose="020B0604020202020204" pitchFamily="34" charset="0"/>
                <a:cs typeface="Helvetica" panose="020B0604020202020204" pitchFamily="34" charset="0"/>
              </a:rPr>
              <a:t>Build Data Set</a:t>
            </a:r>
          </a:p>
        </p:txBody>
      </p:sp>
      <p:sp>
        <p:nvSpPr>
          <p:cNvPr id="37"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38"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B</a:t>
            </a:r>
          </a:p>
        </p:txBody>
      </p:sp>
      <p:sp>
        <p:nvSpPr>
          <p:cNvPr id="39"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dobe Heiti Std R" panose="020B0400000000000000" pitchFamily="34" charset="-128"/>
                <a:ea typeface="Adobe Heiti Std R" panose="020B0400000000000000" pitchFamily="34" charset="-128"/>
              </a:rPr>
              <a:t>C</a:t>
            </a:r>
          </a:p>
        </p:txBody>
      </p:sp>
      <p:sp>
        <p:nvSpPr>
          <p:cNvPr id="40"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41"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pic>
        <p:nvPicPr>
          <p:cNvPr id="19" name="Schema: Testing [sharp] [soft edges]"/>
          <p:cNvPicPr>
            <a:picLocks noChangeAspect="1"/>
          </p:cNvPicPr>
          <p:nvPr/>
        </p:nvPicPr>
        <p:blipFill rotWithShape="1">
          <a:blip r:embed="rId7">
            <a:extLst>
              <a:ext uri="{28A0092B-C50C-407E-A947-70E740481C1C}">
                <a14:useLocalDpi xmlns:a14="http://schemas.microsoft.com/office/drawing/2010/main" val="0"/>
              </a:ext>
            </a:extLst>
          </a:blip>
          <a:srcRect l="5832" t="6884" r="6771" b="3300"/>
          <a:stretch/>
        </p:blipFill>
        <p:spPr>
          <a:xfrm>
            <a:off x="1954471" y="1416011"/>
            <a:ext cx="5229974" cy="3800517"/>
          </a:xfrm>
          <a:prstGeom prst="rect">
            <a:avLst/>
          </a:prstGeom>
          <a:effectLst/>
        </p:spPr>
      </p:pic>
    </p:spTree>
    <p:extLst>
      <p:ext uri="{BB962C8B-B14F-4D97-AF65-F5344CB8AC3E}">
        <p14:creationId xmlns:p14="http://schemas.microsoft.com/office/powerpoint/2010/main" val="393689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after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600"/>
                                        <p:tgtEl>
                                          <p:spTgt spid="18"/>
                                        </p:tgtEl>
                                      </p:cBhvr>
                                    </p:animEffect>
                                  </p:childTnLst>
                                </p:cTn>
                              </p:par>
                            </p:childTnLst>
                          </p:cTn>
                        </p:par>
                        <p:par>
                          <p:cTn id="11" fill="hold">
                            <p:stCondLst>
                              <p:cond delay="6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QA-MTD"/>
          <p:cNvSpPr>
            <a:spLocks noGrp="1"/>
          </p:cNvSpPr>
          <p:nvPr>
            <p:ph type="ctrTitle"/>
          </p:nvPr>
        </p:nvSpPr>
        <p:spPr>
          <a:xfrm>
            <a:off x="3168463" y="2362461"/>
            <a:ext cx="2796569" cy="1729978"/>
          </a:xfrm>
          <a:solidFill>
            <a:schemeClr val="bg1">
              <a:alpha val="75000"/>
            </a:schemeClr>
          </a:solidFill>
          <a:effectLst>
            <a:softEdge rad="317500"/>
          </a:effectLst>
        </p:spPr>
        <p:txBody>
          <a:bodyPr>
            <a:noAutofit/>
          </a:bodyPr>
          <a:lstStyle/>
          <a:p>
            <a:pPr algn="dist"/>
            <a:r>
              <a:rPr lang="en-US" sz="1800" b="1" dirty="0">
                <a:latin typeface="Helvetica" panose="020B0604020202020204" pitchFamily="34" charset="0"/>
                <a:cs typeface="Helvetica" panose="020B0604020202020204" pitchFamily="34" charset="0"/>
              </a:rPr>
              <a:t>Data Quality Audit</a:t>
            </a:r>
            <a:br>
              <a:rPr lang="en-US" sz="1800" b="1" dirty="0">
                <a:latin typeface="Helvetica" panose="020B0604020202020204" pitchFamily="34" charset="0"/>
                <a:cs typeface="Helvetica" panose="020B0604020202020204" pitchFamily="34" charset="0"/>
              </a:rPr>
            </a:br>
            <a:r>
              <a:rPr lang="en-US" sz="1800" b="1" dirty="0">
                <a:latin typeface="Helvetica" panose="020B0604020202020204" pitchFamily="34" charset="0"/>
                <a:cs typeface="Helvetica" panose="020B0604020202020204" pitchFamily="34" charset="0"/>
              </a:rPr>
              <a:t>Melanoma Tumor Depth</a:t>
            </a:r>
          </a:p>
        </p:txBody>
      </p:sp>
      <p:sp>
        <p:nvSpPr>
          <p:cNvPr id="3" name="Subtitle: Names"/>
          <p:cNvSpPr>
            <a:spLocks noGrp="1"/>
          </p:cNvSpPr>
          <p:nvPr>
            <p:ph type="subTitle" idx="1"/>
          </p:nvPr>
        </p:nvSpPr>
        <p:spPr>
          <a:xfrm>
            <a:off x="3168463" y="4142865"/>
            <a:ext cx="2796569" cy="682438"/>
          </a:xfrm>
          <a:solidFill>
            <a:schemeClr val="bg1">
              <a:alpha val="75000"/>
            </a:schemeClr>
          </a:solidFill>
          <a:effectLst>
            <a:softEdge rad="317500"/>
          </a:effectLst>
        </p:spPr>
        <p:txBody>
          <a:bodyPr>
            <a:normAutofit fontScale="92500" lnSpcReduction="10000"/>
          </a:bodyPr>
          <a:lstStyle/>
          <a:p>
            <a:r>
              <a:rPr lang="en-US" sz="1050" dirty="0">
                <a:latin typeface="+mj-lt"/>
                <a:cs typeface="Helvetica" panose="020B0604020202020204" pitchFamily="34" charset="0"/>
              </a:rPr>
              <a:t>Clara Lam | Glenn Abastillas | Serban Negoita</a:t>
            </a:r>
          </a:p>
          <a:p>
            <a:r>
              <a:rPr lang="en-US" sz="1050" dirty="0">
                <a:latin typeface="+mj-lt"/>
                <a:cs typeface="Helvetica" panose="020B0604020202020204" pitchFamily="34" charset="0"/>
              </a:rPr>
              <a:t>Linda Coyle | Jennifer Stevens</a:t>
            </a:r>
          </a:p>
          <a:p>
            <a:r>
              <a:rPr lang="en-US" sz="1050" dirty="0">
                <a:latin typeface="+mj-lt"/>
                <a:cs typeface="Helvetica" panose="020B0604020202020204" pitchFamily="34" charset="0"/>
              </a:rPr>
              <a:t>Xiao-Cheng Wu | Mei-Chin Hsieh</a:t>
            </a:r>
          </a:p>
        </p:txBody>
      </p:sp>
      <p:cxnSp>
        <p:nvCxnSpPr>
          <p:cNvPr id="5" name="Title Bar"/>
          <p:cNvCxnSpPr/>
          <p:nvPr/>
        </p:nvCxnSpPr>
        <p:spPr>
          <a:xfrm>
            <a:off x="3168463" y="4095799"/>
            <a:ext cx="2796569" cy="0"/>
          </a:xfrm>
          <a:prstGeom prst="line">
            <a:avLst/>
          </a:prstGeom>
          <a:ln w="12700">
            <a:solidFill>
              <a:schemeClr val="bg1">
                <a:lumMod val="85000"/>
                <a:alpha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Schema: Workflow [blur @ 2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165437" y="2211128"/>
            <a:ext cx="2799595" cy="1269894"/>
          </a:xfrm>
          <a:prstGeom prst="rect">
            <a:avLst/>
          </a:prstGeom>
          <a:effectLst>
            <a:softEdge rad="31750"/>
          </a:effectLst>
        </p:spPr>
      </p:pic>
      <p:pic>
        <p:nvPicPr>
          <p:cNvPr id="7" name="Schema: Workflow [blur @ 80%]"/>
          <p:cNvPicPr>
            <a:picLocks noChangeAspect="1"/>
          </p:cNvPicPr>
          <p:nvPr/>
        </p:nvPicPr>
        <p:blipFill>
          <a:blip r:embed="rId4">
            <a:extLst>
              <a:ext uri="{BEBA8EAE-BF5A-486C-A8C5-ECC9F3942E4B}">
                <a14:imgProps xmlns:a14="http://schemas.microsoft.com/office/drawing/2010/main">
                  <a14:imgLayer r:embed="rId3">
                    <a14:imgEffect>
                      <a14:sharpenSoften amount="-100000"/>
                    </a14:imgEffect>
                    <a14:imgEffect>
                      <a14:saturation sa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165438" y="2211128"/>
            <a:ext cx="2799595" cy="1269894"/>
          </a:xfrm>
          <a:prstGeom prst="rect">
            <a:avLst/>
          </a:prstGeom>
          <a:effectLst>
            <a:softEdge rad="31750"/>
          </a:effectLst>
        </p:spPr>
      </p:pic>
    </p:spTree>
    <p:extLst>
      <p:ext uri="{BB962C8B-B14F-4D97-AF65-F5344CB8AC3E}">
        <p14:creationId xmlns:p14="http://schemas.microsoft.com/office/powerpoint/2010/main" val="34767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chema: Workflow [blur]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6" name="Schema: Workflow [sharp] [bw] - Audit Plann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27" name="Schema: Workflow [blur] [bw] - Data Extraction &amp; Algorithm Development"/>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25362" t="2" r="36468" b="-1616"/>
          <a:stretch/>
        </p:blipFill>
        <p:spPr>
          <a:xfrm>
            <a:off x="2891119" y="1748522"/>
            <a:ext cx="2598644" cy="3138037"/>
          </a:xfrm>
          <a:prstGeom prst="rect">
            <a:avLst/>
          </a:prstGeom>
          <a:effectLst>
            <a:softEdge rad="0"/>
          </a:effectLst>
        </p:spPr>
      </p:pic>
      <p:pic>
        <p:nvPicPr>
          <p:cNvPr id="32" name="Schema: Workflow [blur] - Testing"/>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Effect>
                      <a14:saturation sat="50000"/>
                    </a14:imgEffect>
                  </a14:imgLayer>
                </a14:imgProps>
              </a:ext>
              <a:ext uri="{28A0092B-C50C-407E-A947-70E740481C1C}">
                <a14:useLocalDpi xmlns:a14="http://schemas.microsoft.com/office/drawing/2010/main" val="0"/>
              </a:ext>
            </a:extLst>
          </a:blip>
          <a:srcRect l="63432" t="2" r="26889" b="-1616"/>
          <a:stretch/>
        </p:blipFill>
        <p:spPr>
          <a:xfrm>
            <a:off x="5486399" y="1747254"/>
            <a:ext cx="658906" cy="3138037"/>
          </a:xfrm>
          <a:prstGeom prst="rect">
            <a:avLst/>
          </a:prstGeom>
          <a:effectLst>
            <a:softEdge rad="12700"/>
          </a:effectLst>
        </p:spPr>
      </p:pic>
      <p:pic>
        <p:nvPicPr>
          <p:cNvPr id="28" name="Schema: Workflow [sharp] - Entities"/>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Effect>
                      <a14:saturation sat="50000"/>
                    </a14:imgEffect>
                  </a14:imgLayer>
                </a14:imgProps>
              </a:ex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Testing"/>
          <p:cNvSpPr txBox="1">
            <a:spLocks/>
          </p:cNvSpPr>
          <p:nvPr/>
        </p:nvSpPr>
        <p:spPr>
          <a:xfrm>
            <a:off x="1143001" y="854183"/>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Helvetica" panose="020B0604020202020204" pitchFamily="34" charset="0"/>
              </a:rPr>
              <a:t>Review Data Set</a:t>
            </a:r>
          </a:p>
        </p:txBody>
      </p:sp>
      <p:sp>
        <p:nvSpPr>
          <p:cNvPr id="10" name="Text 1: [Text] CT/C Level Registry Evaluation"/>
          <p:cNvSpPr txBox="1">
            <a:spLocks/>
          </p:cNvSpPr>
          <p:nvPr/>
        </p:nvSpPr>
        <p:spPr>
          <a:xfrm>
            <a:off x="2904565" y="3181960"/>
            <a:ext cx="2494428" cy="1371600"/>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125" dirty="0">
                <a:cs typeface="Helvetica" panose="020B0604020202020204" pitchFamily="34" charset="0"/>
              </a:rPr>
              <a:t>Take in measurement results from I2E</a:t>
            </a:r>
          </a:p>
          <a:p>
            <a:pPr marL="214313" indent="-214313" algn="just">
              <a:lnSpc>
                <a:spcPct val="100000"/>
              </a:lnSpc>
              <a:buFont typeface="Arial" panose="020B0604020202020204" pitchFamily="34" charset="0"/>
              <a:buChar char="•"/>
            </a:pPr>
            <a:endParaRPr lang="en-US" sz="1125" dirty="0">
              <a:cs typeface="Helvetica" panose="020B0604020202020204" pitchFamily="34" charset="0"/>
            </a:endParaRPr>
          </a:p>
          <a:p>
            <a:pPr marL="214313" indent="-214313" algn="just">
              <a:lnSpc>
                <a:spcPct val="100000"/>
              </a:lnSpc>
              <a:buFont typeface="Arial" panose="020B0604020202020204" pitchFamily="34" charset="0"/>
              <a:buChar char="•"/>
            </a:pPr>
            <a:r>
              <a:rPr lang="en-US" sz="1125" dirty="0">
                <a:cs typeface="Helvetica" panose="020B0604020202020204" pitchFamily="34" charset="0"/>
              </a:rPr>
              <a:t>Collaborate with statistician to randomly select cases for a subset according to certain strata (e.g., measurement range of </a:t>
            </a:r>
            <a:r>
              <a:rPr lang="en-US" sz="1125" i="1" dirty="0">
                <a:latin typeface="Bookman Old Style" panose="02050604050505020204" pitchFamily="18" charset="0"/>
                <a:cs typeface="Helvetica" panose="020B0604020202020204" pitchFamily="34" charset="0"/>
              </a:rPr>
              <a:t>x</a:t>
            </a:r>
            <a:r>
              <a:rPr lang="en-US" sz="1125" dirty="0">
                <a:cs typeface="Helvetica" panose="020B0604020202020204" pitchFamily="34" charset="0"/>
              </a:rPr>
              <a:t> &gt; 1 mm).</a:t>
            </a:r>
          </a:p>
        </p:txBody>
      </p:sp>
      <p:sp>
        <p:nvSpPr>
          <p:cNvPr id="11" name="Text 1: [Title] CT/C Level Registry Evaluation"/>
          <p:cNvSpPr txBox="1">
            <a:spLocks/>
          </p:cNvSpPr>
          <p:nvPr/>
        </p:nvSpPr>
        <p:spPr>
          <a:xfrm>
            <a:off x="2904565" y="2926466"/>
            <a:ext cx="2494428" cy="255494"/>
          </a:xfrm>
          <a:prstGeom prst="rect">
            <a:avLst/>
          </a:prstGeom>
          <a:solidFill>
            <a:schemeClr val="bg1">
              <a:alpha val="80000"/>
            </a:schemeClr>
          </a:solidFill>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chemeClr val="accent1">
                    <a:lumMod val="75000"/>
                  </a:schemeClr>
                </a:solidFill>
                <a:latin typeface="Helvetica" panose="020B0604020202020204" pitchFamily="34" charset="0"/>
                <a:cs typeface="Helvetica" panose="020B0604020202020204" pitchFamily="34" charset="0"/>
              </a:rPr>
              <a:t>Stratified &amp; Randomized</a:t>
            </a:r>
          </a:p>
        </p:txBody>
      </p:sp>
      <p:sp>
        <p:nvSpPr>
          <p:cNvPr id="35"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36"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B</a:t>
            </a:r>
          </a:p>
        </p:txBody>
      </p:sp>
      <p:sp>
        <p:nvSpPr>
          <p:cNvPr id="37"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dobe Heiti Std R" panose="020B0400000000000000" pitchFamily="34" charset="-128"/>
                <a:ea typeface="Adobe Heiti Std R" panose="020B0400000000000000" pitchFamily="34" charset="-128"/>
              </a:rPr>
              <a:t>C</a:t>
            </a:r>
          </a:p>
        </p:txBody>
      </p:sp>
      <p:sp>
        <p:nvSpPr>
          <p:cNvPr id="38"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39"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pic>
        <p:nvPicPr>
          <p:cNvPr id="29" name="Schema: Testing [sharp] [soft edges]"/>
          <p:cNvPicPr>
            <a:picLocks noChangeAspect="1"/>
          </p:cNvPicPr>
          <p:nvPr/>
        </p:nvPicPr>
        <p:blipFill rotWithShape="1">
          <a:blip r:embed="rId7">
            <a:extLst>
              <a:ext uri="{28A0092B-C50C-407E-A947-70E740481C1C}">
                <a14:useLocalDpi xmlns:a14="http://schemas.microsoft.com/office/drawing/2010/main" val="0"/>
              </a:ext>
            </a:extLst>
          </a:blip>
          <a:srcRect l="5832" t="6884" r="6771" b="3300"/>
          <a:stretch/>
        </p:blipFill>
        <p:spPr>
          <a:xfrm>
            <a:off x="1954471" y="1416011"/>
            <a:ext cx="5229974" cy="3800517"/>
          </a:xfrm>
          <a:prstGeom prst="rect">
            <a:avLst/>
          </a:prstGeom>
          <a:effectLst>
            <a:softEdge rad="63500"/>
          </a:effectLst>
        </p:spPr>
      </p:pic>
      <p:pic>
        <p:nvPicPr>
          <p:cNvPr id="30" name="Schema: Testing [sharp] [soft edges] - Build Data Set"/>
          <p:cNvPicPr>
            <a:picLocks noChangeAspect="1"/>
          </p:cNvPicPr>
          <p:nvPr/>
        </p:nvPicPr>
        <p:blipFill rotWithShape="1">
          <a:blip r:embed="rId7">
            <a:extLst>
              <a:ext uri="{28A0092B-C50C-407E-A947-70E740481C1C}">
                <a14:useLocalDpi xmlns:a14="http://schemas.microsoft.com/office/drawing/2010/main" val="0"/>
              </a:ext>
            </a:extLst>
          </a:blip>
          <a:srcRect l="6806" t="9633" r="7600" b="68420"/>
          <a:stretch/>
        </p:blipFill>
        <p:spPr>
          <a:xfrm>
            <a:off x="2012752" y="1532335"/>
            <a:ext cx="5122069" cy="928688"/>
          </a:xfrm>
          <a:prstGeom prst="rect">
            <a:avLst/>
          </a:prstGeom>
          <a:effectLst/>
        </p:spPr>
      </p:pic>
    </p:spTree>
    <p:extLst>
      <p:ext uri="{BB962C8B-B14F-4D97-AF65-F5344CB8AC3E}">
        <p14:creationId xmlns:p14="http://schemas.microsoft.com/office/powerpoint/2010/main" val="132025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2" presetClass="exit" presetSubtype="4" fill="hold" nodeType="withEffect">
                                  <p:stCondLst>
                                    <p:cond delay="0"/>
                                  </p:stCondLst>
                                  <p:childTnLst>
                                    <p:animEffect transition="out" filter="wipe(down)">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3.61111E-6 2.22222E-6 L -3.61111E-6 0.08264 " pathEditMode="relative" rAng="0" ptsTypes="AA">
                                      <p:cBhvr>
                                        <p:cTn id="16" dur="1000" fill="hold"/>
                                        <p:tgtEl>
                                          <p:spTgt spid="30"/>
                                        </p:tgtEl>
                                        <p:attrNameLst>
                                          <p:attrName>ppt_x</p:attrName>
                                          <p:attrName>ppt_y</p:attrName>
                                        </p:attrNameLst>
                                      </p:cBhvr>
                                      <p:rCtr x="0" y="4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chema: Workflow [blur]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6" name="Schema: Workflow [sharp] [bw] - Audit Plann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27" name="Schema: Workflow [blur] [bw] - Data Extraction &amp; Algorithm Development"/>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25362" t="2" r="36468" b="-1616"/>
          <a:stretch/>
        </p:blipFill>
        <p:spPr>
          <a:xfrm>
            <a:off x="2891119" y="1748522"/>
            <a:ext cx="2598644" cy="3138037"/>
          </a:xfrm>
          <a:prstGeom prst="rect">
            <a:avLst/>
          </a:prstGeom>
          <a:effectLst>
            <a:softEdge rad="0"/>
          </a:effectLst>
        </p:spPr>
      </p:pic>
      <p:pic>
        <p:nvPicPr>
          <p:cNvPr id="25" name="Schema: Workflow [blur] - Testing"/>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Effect>
                      <a14:saturation sat="50000"/>
                    </a14:imgEffect>
                  </a14:imgLayer>
                </a14:imgProps>
              </a:ext>
              <a:ext uri="{28A0092B-C50C-407E-A947-70E740481C1C}">
                <a14:useLocalDpi xmlns:a14="http://schemas.microsoft.com/office/drawing/2010/main" val="0"/>
              </a:ext>
            </a:extLst>
          </a:blip>
          <a:srcRect l="63432" t="2" r="26889" b="-1616"/>
          <a:stretch/>
        </p:blipFill>
        <p:spPr>
          <a:xfrm>
            <a:off x="5486399" y="1747254"/>
            <a:ext cx="658906" cy="3138037"/>
          </a:xfrm>
          <a:prstGeom prst="rect">
            <a:avLst/>
          </a:prstGeom>
          <a:effectLst>
            <a:softEdge rad="12700"/>
          </a:effectLst>
        </p:spPr>
      </p:pic>
      <p:pic>
        <p:nvPicPr>
          <p:cNvPr id="28" name="Schema: Workflow [sharp] - Entities"/>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Effect>
                      <a14:saturation sat="50000"/>
                    </a14:imgEffect>
                  </a14:imgLayer>
                </a14:imgProps>
              </a:ex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Testing"/>
          <p:cNvSpPr txBox="1">
            <a:spLocks/>
          </p:cNvSpPr>
          <p:nvPr/>
        </p:nvSpPr>
        <p:spPr>
          <a:xfrm>
            <a:off x="1143001" y="854183"/>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Helvetica" panose="020B0604020202020204" pitchFamily="34" charset="0"/>
              </a:rPr>
              <a:t>CT/C Level Registry Evaluation</a:t>
            </a:r>
          </a:p>
        </p:txBody>
      </p:sp>
      <p:sp>
        <p:nvSpPr>
          <p:cNvPr id="10" name="Text 1: [Text] CT/C Level Registry Evaluation"/>
          <p:cNvSpPr txBox="1">
            <a:spLocks/>
          </p:cNvSpPr>
          <p:nvPr/>
        </p:nvSpPr>
        <p:spPr>
          <a:xfrm>
            <a:off x="2904565" y="3181960"/>
            <a:ext cx="2494428" cy="1371600"/>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buFont typeface="Arial" panose="020B0604020202020204" pitchFamily="34" charset="0"/>
              <a:buChar char="•"/>
            </a:pPr>
            <a:r>
              <a:rPr lang="en-US" sz="1125" dirty="0">
                <a:cs typeface="Helvetica" panose="020B0604020202020204" pitchFamily="34" charset="0"/>
              </a:rPr>
              <a:t>Registrar to reconsolidate measurements for CT/Cs in Review data set for use as gold standard</a:t>
            </a:r>
          </a:p>
          <a:p>
            <a:pPr marL="557213" lvl="1" indent="-214313">
              <a:buFont typeface="Arial" panose="020B0604020202020204" pitchFamily="34" charset="0"/>
              <a:buChar char="•"/>
            </a:pPr>
            <a:r>
              <a:rPr lang="en-US" sz="1125" dirty="0">
                <a:latin typeface="+mj-lt"/>
                <a:cs typeface="Helvetica" panose="020B0604020202020204" pitchFamily="34" charset="0"/>
              </a:rPr>
              <a:t>Predicted values are masked</a:t>
            </a:r>
            <a:endParaRPr lang="en-US" sz="1125" dirty="0">
              <a:cs typeface="Helvetica" panose="020B0604020202020204" pitchFamily="34" charset="0"/>
            </a:endParaRPr>
          </a:p>
          <a:p>
            <a:pPr marL="214313" indent="-214313">
              <a:lnSpc>
                <a:spcPct val="100000"/>
              </a:lnSpc>
              <a:buFont typeface="Arial" panose="020B0604020202020204" pitchFamily="34" charset="0"/>
              <a:buChar char="•"/>
            </a:pPr>
            <a:r>
              <a:rPr lang="en-US" sz="1125" dirty="0">
                <a:cs typeface="Helvetica" panose="020B0604020202020204" pitchFamily="34" charset="0"/>
              </a:rPr>
              <a:t>Disagreements between gold values, original consolidated values, and machine predicted values calculated</a:t>
            </a:r>
          </a:p>
        </p:txBody>
      </p:sp>
      <p:sp>
        <p:nvSpPr>
          <p:cNvPr id="11" name="Text 1: [Title] CT/C Level Registry Evaluation"/>
          <p:cNvSpPr txBox="1">
            <a:spLocks/>
          </p:cNvSpPr>
          <p:nvPr/>
        </p:nvSpPr>
        <p:spPr>
          <a:xfrm>
            <a:off x="2904564" y="2926466"/>
            <a:ext cx="2494429" cy="255494"/>
          </a:xfrm>
          <a:prstGeom prst="rect">
            <a:avLst/>
          </a:prstGeom>
          <a:solidFill>
            <a:schemeClr val="bg1">
              <a:alpha val="80000"/>
            </a:schemeClr>
          </a:solidFill>
          <a:effectLst/>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 b="1" dirty="0">
                <a:solidFill>
                  <a:schemeClr val="accent1">
                    <a:lumMod val="75000"/>
                  </a:schemeClr>
                </a:solidFill>
                <a:latin typeface="Helvetica" panose="020B0604020202020204" pitchFamily="34" charset="0"/>
                <a:cs typeface="Helvetica" panose="020B0604020202020204" pitchFamily="34" charset="0"/>
              </a:rPr>
              <a:t>Golding &amp; Disagreement Values</a:t>
            </a:r>
          </a:p>
        </p:txBody>
      </p:sp>
      <p:sp>
        <p:nvSpPr>
          <p:cNvPr id="31"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32"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B</a:t>
            </a:r>
          </a:p>
        </p:txBody>
      </p:sp>
      <p:sp>
        <p:nvSpPr>
          <p:cNvPr id="33"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dobe Heiti Std R" panose="020B0400000000000000" pitchFamily="34" charset="-128"/>
                <a:ea typeface="Adobe Heiti Std R" panose="020B0400000000000000" pitchFamily="34" charset="-128"/>
              </a:rPr>
              <a:t>C</a:t>
            </a:r>
          </a:p>
        </p:txBody>
      </p:sp>
      <p:sp>
        <p:nvSpPr>
          <p:cNvPr id="34"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35"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pic>
        <p:nvPicPr>
          <p:cNvPr id="23" name="Schema: Testing [sharp] [soft edges] - Build Data Set"/>
          <p:cNvPicPr>
            <a:picLocks noChangeAspect="1"/>
          </p:cNvPicPr>
          <p:nvPr/>
        </p:nvPicPr>
        <p:blipFill rotWithShape="1">
          <a:blip r:embed="rId7">
            <a:extLst>
              <a:ext uri="{28A0092B-C50C-407E-A947-70E740481C1C}">
                <a14:useLocalDpi xmlns:a14="http://schemas.microsoft.com/office/drawing/2010/main" val="0"/>
              </a:ext>
            </a:extLst>
          </a:blip>
          <a:srcRect l="6806" t="38049" r="7600" b="40004"/>
          <a:stretch/>
        </p:blipFill>
        <p:spPr>
          <a:xfrm>
            <a:off x="2012752" y="1957132"/>
            <a:ext cx="5122069" cy="928688"/>
          </a:xfrm>
          <a:prstGeom prst="rect">
            <a:avLst/>
          </a:prstGeom>
          <a:effectLst/>
        </p:spPr>
      </p:pic>
    </p:spTree>
    <p:extLst>
      <p:ext uri="{BB962C8B-B14F-4D97-AF65-F5344CB8AC3E}">
        <p14:creationId xmlns:p14="http://schemas.microsoft.com/office/powerpoint/2010/main" val="2929076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chema: Workflow [blur]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6" name="Schema: Workflow [sharp] [bw] - Audit Plann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27" name="Schema: Workflow [blur] [bw] - Data Extraction &amp; Algorithm Development"/>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25362" t="2" r="36468" b="-1616"/>
          <a:stretch/>
        </p:blipFill>
        <p:spPr>
          <a:xfrm>
            <a:off x="2891119" y="1748522"/>
            <a:ext cx="2598644" cy="3138037"/>
          </a:xfrm>
          <a:prstGeom prst="rect">
            <a:avLst/>
          </a:prstGeom>
          <a:effectLst>
            <a:softEdge rad="0"/>
          </a:effectLst>
        </p:spPr>
      </p:pic>
      <p:pic>
        <p:nvPicPr>
          <p:cNvPr id="25" name="Schema: Workflow [blur] - Testing"/>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Effect>
                      <a14:saturation sat="50000"/>
                    </a14:imgEffect>
                  </a14:imgLayer>
                </a14:imgProps>
              </a:ext>
              <a:ext uri="{28A0092B-C50C-407E-A947-70E740481C1C}">
                <a14:useLocalDpi xmlns:a14="http://schemas.microsoft.com/office/drawing/2010/main" val="0"/>
              </a:ext>
            </a:extLst>
          </a:blip>
          <a:srcRect l="63432" t="2" r="26889" b="-1616"/>
          <a:stretch/>
        </p:blipFill>
        <p:spPr>
          <a:xfrm>
            <a:off x="5486399" y="1747254"/>
            <a:ext cx="658906" cy="3138037"/>
          </a:xfrm>
          <a:prstGeom prst="rect">
            <a:avLst/>
          </a:prstGeom>
          <a:effectLst>
            <a:softEdge rad="12700"/>
          </a:effectLst>
        </p:spPr>
      </p:pic>
      <p:pic>
        <p:nvPicPr>
          <p:cNvPr id="28" name="Schema: Workflow [sharp] - Entities"/>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Effect>
                      <a14:saturation sat="50000"/>
                    </a14:imgEffect>
                  </a14:imgLayer>
                </a14:imgProps>
              </a:ex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Testing"/>
          <p:cNvSpPr txBox="1">
            <a:spLocks/>
          </p:cNvSpPr>
          <p:nvPr/>
        </p:nvSpPr>
        <p:spPr>
          <a:xfrm>
            <a:off x="1143001" y="854183"/>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Helvetica" panose="020B0604020202020204" pitchFamily="34" charset="0"/>
              </a:rPr>
              <a:t>Metrics Calculation and Statistical Testing</a:t>
            </a:r>
          </a:p>
        </p:txBody>
      </p:sp>
      <mc:AlternateContent xmlns:mc="http://schemas.openxmlformats.org/markup-compatibility/2006" xmlns:a14="http://schemas.microsoft.com/office/drawing/2010/main">
        <mc:Choice Requires="a14">
          <p:sp>
            <p:nvSpPr>
              <p:cNvPr id="10" name="Text 1: [Text] CT/C Level Registry Evaluation"/>
              <p:cNvSpPr txBox="1">
                <a:spLocks/>
              </p:cNvSpPr>
              <p:nvPr/>
            </p:nvSpPr>
            <p:spPr>
              <a:xfrm>
                <a:off x="2904565" y="3181960"/>
                <a:ext cx="2494428" cy="1588385"/>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buFont typeface="Arial" panose="020B0604020202020204" pitchFamily="34" charset="0"/>
                  <a:buChar char="•"/>
                </a:pPr>
                <a:r>
                  <a:rPr lang="en-US" sz="1050" dirty="0">
                    <a:cs typeface="Helvetica" panose="020B0604020202020204" pitchFamily="34" charset="0"/>
                  </a:rPr>
                  <a:t>Algorithm performance metrics calculated:</a:t>
                </a:r>
              </a:p>
              <a:p>
                <a:pPr marL="557213" lvl="1" indent="-214313">
                  <a:buFont typeface="Arial" panose="020B0604020202020204" pitchFamily="34" charset="0"/>
                  <a:buChar char="•"/>
                </a:pPr>
                <a:r>
                  <a:rPr lang="en-US" sz="1050" dirty="0">
                    <a:latin typeface="+mj-lt"/>
                    <a:cs typeface="Helvetica" panose="020B0604020202020204" pitchFamily="34" charset="0"/>
                  </a:rPr>
                  <a:t>Precision </a:t>
                </a:r>
                <a14:m>
                  <m:oMath xmlns:m="http://schemas.openxmlformats.org/officeDocument/2006/math">
                    <m:f>
                      <m:fPr>
                        <m:ctrlPr>
                          <a:rPr lang="en-US" sz="1050" i="1">
                            <a:latin typeface="Cambria Math" panose="02040503050406030204" pitchFamily="18" charset="0"/>
                            <a:cs typeface="Helvetica" panose="020B0604020202020204" pitchFamily="34" charset="0"/>
                          </a:rPr>
                        </m:ctrlPr>
                      </m:fPr>
                      <m:num>
                        <m:r>
                          <a:rPr lang="en-US" sz="1050" i="1">
                            <a:latin typeface="Cambria Math" panose="02040503050406030204" pitchFamily="18" charset="0"/>
                            <a:cs typeface="Helvetica" panose="020B0604020202020204" pitchFamily="34" charset="0"/>
                          </a:rPr>
                          <m:t>𝑡𝑝</m:t>
                        </m:r>
                      </m:num>
                      <m:den>
                        <m:r>
                          <a:rPr lang="en-US" sz="1050" i="1">
                            <a:latin typeface="Cambria Math" panose="02040503050406030204" pitchFamily="18" charset="0"/>
                            <a:cs typeface="Helvetica" panose="020B0604020202020204" pitchFamily="34" charset="0"/>
                          </a:rPr>
                          <m:t>𝑡𝑝</m:t>
                        </m:r>
                        <m:r>
                          <a:rPr lang="en-US" sz="1050" i="1">
                            <a:latin typeface="Cambria Math" panose="02040503050406030204" pitchFamily="18" charset="0"/>
                            <a:cs typeface="Helvetica" panose="020B0604020202020204" pitchFamily="34" charset="0"/>
                          </a:rPr>
                          <m:t>+</m:t>
                        </m:r>
                        <m:r>
                          <a:rPr lang="en-US" sz="1050" i="1">
                            <a:latin typeface="Cambria Math" panose="02040503050406030204" pitchFamily="18" charset="0"/>
                            <a:cs typeface="Helvetica" panose="020B0604020202020204" pitchFamily="34" charset="0"/>
                          </a:rPr>
                          <m:t>𝑓𝑝</m:t>
                        </m:r>
                      </m:den>
                    </m:f>
                  </m:oMath>
                </a14:m>
                <a:endParaRPr lang="en-US" sz="1050" dirty="0">
                  <a:latin typeface="+mj-lt"/>
                  <a:cs typeface="Helvetica" panose="020B0604020202020204" pitchFamily="34" charset="0"/>
                </a:endParaRPr>
              </a:p>
              <a:p>
                <a:pPr marL="557213" lvl="1" indent="-214313">
                  <a:buFont typeface="Arial" panose="020B0604020202020204" pitchFamily="34" charset="0"/>
                  <a:buChar char="•"/>
                </a:pPr>
                <a:r>
                  <a:rPr lang="en-US" sz="1050" dirty="0">
                    <a:latin typeface="+mj-lt"/>
                    <a:cs typeface="Helvetica" panose="020B0604020202020204" pitchFamily="34" charset="0"/>
                  </a:rPr>
                  <a:t>Recall	</a:t>
                </a:r>
                <a14:m>
                  <m:oMath xmlns:m="http://schemas.openxmlformats.org/officeDocument/2006/math">
                    <m:f>
                      <m:fPr>
                        <m:ctrlPr>
                          <a:rPr lang="en-US" sz="1050" i="1">
                            <a:latin typeface="Cambria Math" panose="02040503050406030204" pitchFamily="18" charset="0"/>
                            <a:cs typeface="Helvetica" panose="020B0604020202020204" pitchFamily="34" charset="0"/>
                          </a:rPr>
                        </m:ctrlPr>
                      </m:fPr>
                      <m:num>
                        <m:r>
                          <a:rPr lang="en-US" sz="1050" i="1">
                            <a:latin typeface="Cambria Math" panose="02040503050406030204" pitchFamily="18" charset="0"/>
                            <a:cs typeface="Helvetica" panose="020B0604020202020204" pitchFamily="34" charset="0"/>
                          </a:rPr>
                          <m:t>𝑡𝑝</m:t>
                        </m:r>
                      </m:num>
                      <m:den>
                        <m:r>
                          <a:rPr lang="en-US" sz="1050" i="1">
                            <a:latin typeface="Cambria Math" panose="02040503050406030204" pitchFamily="18" charset="0"/>
                            <a:cs typeface="Helvetica" panose="020B0604020202020204" pitchFamily="34" charset="0"/>
                          </a:rPr>
                          <m:t>𝑡𝑝</m:t>
                        </m:r>
                        <m:r>
                          <a:rPr lang="en-US" sz="1050" i="1">
                            <a:latin typeface="Cambria Math" panose="02040503050406030204" pitchFamily="18" charset="0"/>
                            <a:cs typeface="Helvetica" panose="020B0604020202020204" pitchFamily="34" charset="0"/>
                          </a:rPr>
                          <m:t>+</m:t>
                        </m:r>
                        <m:r>
                          <a:rPr lang="en-US" sz="1050" i="1">
                            <a:latin typeface="Cambria Math" panose="02040503050406030204" pitchFamily="18" charset="0"/>
                            <a:cs typeface="Helvetica" panose="020B0604020202020204" pitchFamily="34" charset="0"/>
                          </a:rPr>
                          <m:t>𝑓𝑛</m:t>
                        </m:r>
                      </m:den>
                    </m:f>
                  </m:oMath>
                </a14:m>
                <a:endParaRPr lang="en-US" sz="1050" dirty="0">
                  <a:latin typeface="+mj-lt"/>
                  <a:cs typeface="Helvetica" panose="020B0604020202020204" pitchFamily="34" charset="0"/>
                </a:endParaRPr>
              </a:p>
              <a:p>
                <a:pPr marL="557213" lvl="1" indent="-214313">
                  <a:buFont typeface="Arial" panose="020B0604020202020204" pitchFamily="34" charset="0"/>
                  <a:buChar char="•"/>
                </a:pPr>
                <a:r>
                  <a:rPr lang="en-US" sz="1050" dirty="0">
                    <a:latin typeface="+mj-lt"/>
                    <a:cs typeface="Helvetica" panose="020B0604020202020204" pitchFamily="34" charset="0"/>
                  </a:rPr>
                  <a:t>F-Score	</a:t>
                </a:r>
                <a14:m>
                  <m:oMath xmlns:m="http://schemas.openxmlformats.org/officeDocument/2006/math">
                    <m:r>
                      <a:rPr lang="en-US" sz="1050" i="1">
                        <a:latin typeface="Cambria Math" panose="02040503050406030204" pitchFamily="18" charset="0"/>
                        <a:cs typeface="Helvetica" panose="020B0604020202020204" pitchFamily="34" charset="0"/>
                      </a:rPr>
                      <m:t>2⋅</m:t>
                    </m:r>
                    <m:f>
                      <m:fPr>
                        <m:ctrlPr>
                          <a:rPr lang="en-US" sz="1050" i="1">
                            <a:latin typeface="Cambria Math" panose="02040503050406030204" pitchFamily="18" charset="0"/>
                            <a:cs typeface="Helvetica" panose="020B0604020202020204" pitchFamily="34" charset="0"/>
                          </a:rPr>
                        </m:ctrlPr>
                      </m:fPr>
                      <m:num>
                        <m:r>
                          <a:rPr lang="en-US" sz="1050" i="1">
                            <a:latin typeface="Cambria Math" panose="02040503050406030204" pitchFamily="18" charset="0"/>
                            <a:cs typeface="Helvetica" panose="020B0604020202020204" pitchFamily="34" charset="0"/>
                          </a:rPr>
                          <m:t>𝑃𝑟𝑒𝑐𝑖𝑠𝑖𝑜𝑛</m:t>
                        </m:r>
                        <m:r>
                          <a:rPr lang="en-US" sz="1050" i="1">
                            <a:latin typeface="Cambria Math" panose="02040503050406030204" pitchFamily="18" charset="0"/>
                            <a:cs typeface="Helvetica" panose="020B0604020202020204" pitchFamily="34" charset="0"/>
                          </a:rPr>
                          <m:t>⋅</m:t>
                        </m:r>
                        <m:r>
                          <a:rPr lang="en-US" sz="1050" i="1">
                            <a:latin typeface="Cambria Math" panose="02040503050406030204" pitchFamily="18" charset="0"/>
                            <a:cs typeface="Helvetica" panose="020B0604020202020204" pitchFamily="34" charset="0"/>
                          </a:rPr>
                          <m:t>𝑅𝑒𝑐𝑎𝑙𝑙</m:t>
                        </m:r>
                      </m:num>
                      <m:den>
                        <m:r>
                          <a:rPr lang="en-US" sz="1050" i="1">
                            <a:latin typeface="Cambria Math" panose="02040503050406030204" pitchFamily="18" charset="0"/>
                            <a:cs typeface="Helvetica" panose="020B0604020202020204" pitchFamily="34" charset="0"/>
                          </a:rPr>
                          <m:t>𝑃𝑟𝑒𝑐𝑖𝑠𝑖𝑜𝑛</m:t>
                        </m:r>
                        <m:r>
                          <a:rPr lang="en-US" sz="1050" i="1">
                            <a:latin typeface="Cambria Math" panose="02040503050406030204" pitchFamily="18" charset="0"/>
                            <a:cs typeface="Helvetica" panose="020B0604020202020204" pitchFamily="34" charset="0"/>
                          </a:rPr>
                          <m:t>+</m:t>
                        </m:r>
                        <m:r>
                          <a:rPr lang="en-US" sz="1050" i="1">
                            <a:latin typeface="Cambria Math" panose="02040503050406030204" pitchFamily="18" charset="0"/>
                            <a:cs typeface="Helvetica" panose="020B0604020202020204" pitchFamily="34" charset="0"/>
                          </a:rPr>
                          <m:t>𝑅𝑒𝑐𝑎𝑙𝑙</m:t>
                        </m:r>
                      </m:den>
                    </m:f>
                  </m:oMath>
                </a14:m>
                <a:endParaRPr lang="en-US" sz="1050" dirty="0">
                  <a:cs typeface="Helvetica" panose="020B0604020202020204" pitchFamily="34" charset="0"/>
                </a:endParaRPr>
              </a:p>
              <a:p>
                <a:pPr marL="214313" indent="-214313">
                  <a:lnSpc>
                    <a:spcPct val="100000"/>
                  </a:lnSpc>
                  <a:buFont typeface="Arial" panose="020B0604020202020204" pitchFamily="34" charset="0"/>
                  <a:buChar char="•"/>
                </a:pPr>
                <a:r>
                  <a:rPr lang="en-US" sz="1050" dirty="0">
                    <a:cs typeface="Helvetica" panose="020B0604020202020204" pitchFamily="34" charset="0"/>
                  </a:rPr>
                  <a:t>One-tailed t-test non-inferiority testing to determine adequacy of machine performance</a:t>
                </a:r>
              </a:p>
            </p:txBody>
          </p:sp>
        </mc:Choice>
        <mc:Fallback xmlns="">
          <p:sp>
            <p:nvSpPr>
              <p:cNvPr id="10" name="Text 1: [Text] CT/C Level Registry Evaluation"/>
              <p:cNvSpPr txBox="1">
                <a:spLocks noRot="1" noChangeAspect="1" noMove="1" noResize="1" noEditPoints="1" noAdjustHandles="1" noChangeArrowheads="1" noChangeShapeType="1" noTextEdit="1"/>
              </p:cNvSpPr>
              <p:nvPr/>
            </p:nvSpPr>
            <p:spPr>
              <a:xfrm>
                <a:off x="2904565" y="3181960"/>
                <a:ext cx="2494428" cy="1588385"/>
              </a:xfrm>
              <a:prstGeom prst="rect">
                <a:avLst/>
              </a:prstGeom>
              <a:blipFill>
                <a:blip r:embed="rId7"/>
                <a:stretch>
                  <a:fillRect l="-244" t="-383" b="-13027"/>
                </a:stretch>
              </a:blipFill>
              <a:effectLst>
                <a:softEdge rad="12700"/>
              </a:effectLst>
            </p:spPr>
            <p:txBody>
              <a:bodyPr/>
              <a:lstStyle/>
              <a:p>
                <a:r>
                  <a:rPr lang="en-US">
                    <a:noFill/>
                  </a:rPr>
                  <a:t> </a:t>
                </a:r>
              </a:p>
            </p:txBody>
          </p:sp>
        </mc:Fallback>
      </mc:AlternateContent>
      <p:sp>
        <p:nvSpPr>
          <p:cNvPr id="11" name="Text 1: [Title] CT/C Level Registry Evaluation"/>
          <p:cNvSpPr txBox="1">
            <a:spLocks/>
          </p:cNvSpPr>
          <p:nvPr/>
        </p:nvSpPr>
        <p:spPr>
          <a:xfrm>
            <a:off x="2904565" y="2926466"/>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chemeClr val="accent1">
                    <a:lumMod val="75000"/>
                  </a:schemeClr>
                </a:solidFill>
                <a:latin typeface="Helvetica" panose="020B0604020202020204" pitchFamily="34" charset="0"/>
                <a:cs typeface="Helvetica" panose="020B0604020202020204" pitchFamily="34" charset="0"/>
              </a:rPr>
              <a:t>Performance &amp; Error Rates</a:t>
            </a:r>
          </a:p>
        </p:txBody>
      </p:sp>
      <p:pic>
        <p:nvPicPr>
          <p:cNvPr id="23" name="Schema: Testing [sharp] [soft edges] - Build Data Set"/>
          <p:cNvPicPr>
            <a:picLocks noChangeAspect="1"/>
          </p:cNvPicPr>
          <p:nvPr/>
        </p:nvPicPr>
        <p:blipFill rotWithShape="1">
          <a:blip r:embed="rId8">
            <a:extLst>
              <a:ext uri="{28A0092B-C50C-407E-A947-70E740481C1C}">
                <a14:useLocalDpi xmlns:a14="http://schemas.microsoft.com/office/drawing/2010/main" val="0"/>
              </a:ext>
            </a:extLst>
          </a:blip>
          <a:srcRect l="6669" t="66387" r="7737" b="11666"/>
          <a:stretch/>
        </p:blipFill>
        <p:spPr>
          <a:xfrm>
            <a:off x="2012752" y="1957132"/>
            <a:ext cx="5122069" cy="928688"/>
          </a:xfrm>
          <a:prstGeom prst="rect">
            <a:avLst/>
          </a:prstGeom>
          <a:effectLst/>
        </p:spPr>
      </p:pic>
      <p:sp>
        <p:nvSpPr>
          <p:cNvPr id="18"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19"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B</a:t>
            </a:r>
          </a:p>
        </p:txBody>
      </p:sp>
      <p:sp>
        <p:nvSpPr>
          <p:cNvPr id="30"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dobe Heiti Std R" panose="020B0400000000000000" pitchFamily="34" charset="-128"/>
                <a:ea typeface="Adobe Heiti Std R" panose="020B0400000000000000" pitchFamily="34" charset="-128"/>
              </a:rPr>
              <a:t>C</a:t>
            </a:r>
          </a:p>
        </p:txBody>
      </p:sp>
      <p:sp>
        <p:nvSpPr>
          <p:cNvPr id="31"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32"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spTree>
    <p:extLst>
      <p:ext uri="{BB962C8B-B14F-4D97-AF65-F5344CB8AC3E}">
        <p14:creationId xmlns:p14="http://schemas.microsoft.com/office/powerpoint/2010/main" val="839699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Schema: Workflow [blur]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5" name="Schema: Workflow [blur] [bw] - Audit Plann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26" name="Schema: Workflow [blur] [bw] - Data Extraction &amp; Algorithm Development"/>
          <p:cNvPicPr>
            <a:picLocks noChangeAspect="1"/>
          </p:cNvPicPr>
          <p:nvPr/>
        </p:nvPicPr>
        <p:blipFill rotWithShape="1">
          <a:blip r:embed="rId6">
            <a:extLst>
              <a:ext uri="{BEBA8EAE-BF5A-486C-A8C5-ECC9F3942E4B}">
                <a14:imgProps xmlns:a14="http://schemas.microsoft.com/office/drawing/2010/main">
                  <a14:imgLayer r:embed="rId5">
                    <a14:imgEffect>
                      <a14:sharpenSoften amount="-75000"/>
                    </a14:imgEffect>
                    <a14:imgEffect>
                      <a14:saturation sat="0"/>
                    </a14:imgEffect>
                  </a14:imgLayer>
                </a14:imgProps>
              </a:ext>
              <a:ext uri="{28A0092B-C50C-407E-A947-70E740481C1C}">
                <a14:useLocalDpi xmlns:a14="http://schemas.microsoft.com/office/drawing/2010/main" val="0"/>
              </a:ext>
            </a:extLst>
          </a:blip>
          <a:srcRect l="25362" t="2" r="36468" b="-1616"/>
          <a:stretch/>
        </p:blipFill>
        <p:spPr>
          <a:xfrm>
            <a:off x="2891119" y="1748522"/>
            <a:ext cx="2598644" cy="3138037"/>
          </a:xfrm>
          <a:prstGeom prst="rect">
            <a:avLst/>
          </a:prstGeom>
          <a:effectLst>
            <a:softEdge rad="0"/>
          </a:effectLst>
        </p:spPr>
      </p:pic>
      <p:pic>
        <p:nvPicPr>
          <p:cNvPr id="27" name="Schema: Workflow [blur] [bw] - Test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3432" t="2" r="26889" b="-1616"/>
          <a:stretch/>
        </p:blipFill>
        <p:spPr>
          <a:xfrm>
            <a:off x="5493123" y="1747252"/>
            <a:ext cx="658906" cy="3138037"/>
          </a:xfrm>
          <a:prstGeom prst="rect">
            <a:avLst/>
          </a:prstGeom>
          <a:effectLst>
            <a:softEdge rad="0"/>
          </a:effectLst>
        </p:spPr>
      </p:pic>
      <p:pic>
        <p:nvPicPr>
          <p:cNvPr id="7" name="Schema: Workflow [sharp] - Testing"/>
          <p:cNvPicPr>
            <a:picLocks noChangeAspect="1"/>
          </p:cNvPicPr>
          <p:nvPr/>
        </p:nvPicPr>
        <p:blipFill rotWithShape="1">
          <a:blip r:embed="rId7">
            <a:extLst>
              <a:ext uri="{28A0092B-C50C-407E-A947-70E740481C1C}">
                <a14:useLocalDpi xmlns:a14="http://schemas.microsoft.com/office/drawing/2010/main" val="0"/>
              </a:ext>
            </a:extLst>
          </a:blip>
          <a:srcRect l="63432" t="2" r="26889" b="-1616"/>
          <a:stretch/>
        </p:blipFill>
        <p:spPr>
          <a:xfrm>
            <a:off x="5486400" y="1747254"/>
            <a:ext cx="658906" cy="3138037"/>
          </a:xfrm>
          <a:prstGeom prst="rect">
            <a:avLst/>
          </a:prstGeom>
          <a:effectLst>
            <a:softEdge rad="0"/>
          </a:effectLst>
        </p:spPr>
      </p:pic>
      <p:pic>
        <p:nvPicPr>
          <p:cNvPr id="18" name="Schema: Workflow [sharp] - Analysis"/>
          <p:cNvPicPr>
            <a:picLocks noChangeAspect="1"/>
          </p:cNvPicPr>
          <p:nvPr/>
        </p:nvPicPr>
        <p:blipFill rotWithShape="1">
          <a:blip r:embed="rId7">
            <a:extLst>
              <a:ext uri="{28A0092B-C50C-407E-A947-70E740481C1C}">
                <a14:useLocalDpi xmlns:a14="http://schemas.microsoft.com/office/drawing/2010/main" val="0"/>
              </a:ext>
            </a:extLst>
          </a:blip>
          <a:srcRect l="73110" t="2" r="17408" b="-1616"/>
          <a:stretch/>
        </p:blipFill>
        <p:spPr>
          <a:xfrm>
            <a:off x="6145306" y="1747254"/>
            <a:ext cx="645459" cy="3138037"/>
          </a:xfrm>
          <a:prstGeom prst="rect">
            <a:avLst/>
          </a:prstGeom>
          <a:effectLst>
            <a:softEdge rad="0"/>
          </a:effectLst>
        </p:spPr>
      </p:pic>
      <p:pic>
        <p:nvPicPr>
          <p:cNvPr id="29" name="Schema: Workflow [sharp] - Entities"/>
          <p:cNvPicPr>
            <a:picLocks noChangeAspect="1"/>
          </p:cNvPicPr>
          <p:nvPr/>
        </p:nvPicPr>
        <p:blipFill rotWithShape="1">
          <a:blip r:embed="rId7">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Analysis"/>
          <p:cNvSpPr txBox="1">
            <a:spLocks/>
          </p:cNvSpPr>
          <p:nvPr/>
        </p:nvSpPr>
        <p:spPr>
          <a:xfrm>
            <a:off x="1143001" y="861999"/>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Helvetica" panose="020B0604020202020204" pitchFamily="34" charset="0"/>
              </a:rPr>
              <a:t>Analysis</a:t>
            </a:r>
          </a:p>
        </p:txBody>
      </p:sp>
      <p:sp>
        <p:nvSpPr>
          <p:cNvPr id="8" name="Text 2: [Text] Data Use Agreements"/>
          <p:cNvSpPr txBox="1">
            <a:spLocks/>
          </p:cNvSpPr>
          <p:nvPr/>
        </p:nvSpPr>
        <p:spPr>
          <a:xfrm>
            <a:off x="2904566" y="3703516"/>
            <a:ext cx="2494428" cy="1181774"/>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buFont typeface="Arial" panose="020B0604020202020204" pitchFamily="34" charset="0"/>
              <a:buChar char="•"/>
            </a:pPr>
            <a:r>
              <a:rPr lang="en-US" sz="1200" dirty="0">
                <a:cs typeface="Helvetica" panose="020B0604020202020204" pitchFamily="34" charset="0"/>
              </a:rPr>
              <a:t>Changes in stage before and after error correction</a:t>
            </a:r>
          </a:p>
          <a:p>
            <a:pPr marL="214313" indent="-214313">
              <a:lnSpc>
                <a:spcPct val="100000"/>
              </a:lnSpc>
              <a:buFont typeface="Arial" panose="020B0604020202020204" pitchFamily="34" charset="0"/>
              <a:buChar char="•"/>
            </a:pPr>
            <a:r>
              <a:rPr lang="en-US" sz="1200" dirty="0">
                <a:cs typeface="Helvetica" panose="020B0604020202020204" pitchFamily="34" charset="0"/>
              </a:rPr>
              <a:t>Changes in tumor depth measure before and after error correction</a:t>
            </a:r>
          </a:p>
          <a:p>
            <a:pPr marL="214313" indent="-214313">
              <a:lnSpc>
                <a:spcPct val="100000"/>
              </a:lnSpc>
              <a:buFont typeface="Arial" panose="020B0604020202020204" pitchFamily="34" charset="0"/>
              <a:buChar char="•"/>
            </a:pPr>
            <a:r>
              <a:rPr lang="en-US" sz="1200" dirty="0">
                <a:cs typeface="Helvetica" panose="020B0604020202020204" pitchFamily="34" charset="0"/>
              </a:rPr>
              <a:t>Impact on survival estimates</a:t>
            </a:r>
          </a:p>
          <a:p>
            <a:pPr marL="214313" indent="-214313">
              <a:lnSpc>
                <a:spcPct val="100000"/>
              </a:lnSpc>
              <a:buFont typeface="Arial" panose="020B0604020202020204" pitchFamily="34" charset="0"/>
              <a:buChar char="•"/>
            </a:pPr>
            <a:endParaRPr lang="en-US" sz="1200" dirty="0">
              <a:cs typeface="Helvetica" panose="020B0604020202020204" pitchFamily="34" charset="0"/>
            </a:endParaRPr>
          </a:p>
        </p:txBody>
      </p:sp>
      <p:sp>
        <p:nvSpPr>
          <p:cNvPr id="9" name="Text 2: [Title] Data Use Agreements"/>
          <p:cNvSpPr txBox="1">
            <a:spLocks/>
          </p:cNvSpPr>
          <p:nvPr/>
        </p:nvSpPr>
        <p:spPr>
          <a:xfrm>
            <a:off x="2904565" y="3448022"/>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chemeClr val="accent1">
                    <a:lumMod val="75000"/>
                  </a:schemeClr>
                </a:solidFill>
                <a:latin typeface="Helvetica" panose="020B0604020202020204" pitchFamily="34" charset="0"/>
                <a:cs typeface="Helvetica" panose="020B0604020202020204" pitchFamily="34" charset="0"/>
              </a:rPr>
              <a:t>Impact on Clinical Outcomes</a:t>
            </a:r>
          </a:p>
        </p:txBody>
      </p:sp>
      <p:sp>
        <p:nvSpPr>
          <p:cNvPr id="10" name="Text 1: [Text] Protocol Development"/>
          <p:cNvSpPr txBox="1">
            <a:spLocks/>
          </p:cNvSpPr>
          <p:nvPr/>
        </p:nvSpPr>
        <p:spPr>
          <a:xfrm>
            <a:off x="2904565" y="2266249"/>
            <a:ext cx="2494428" cy="1181774"/>
          </a:xfrm>
          <a:prstGeom prst="rect">
            <a:avLst/>
          </a:prstGeom>
          <a:solidFill>
            <a:schemeClr val="bg1">
              <a:alpha val="85000"/>
            </a:schemeClr>
          </a:solidFill>
          <a:effectLst>
            <a:softEdge rad="12700"/>
          </a:effectLst>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buFont typeface="Arial" panose="020B0604020202020204" pitchFamily="34" charset="0"/>
              <a:buChar char="•"/>
            </a:pPr>
            <a:r>
              <a:rPr lang="en-US" sz="1200" dirty="0">
                <a:cs typeface="Helvetica" panose="020B0604020202020204" pitchFamily="34" charset="0"/>
              </a:rPr>
              <a:t>Categorize errors by error type</a:t>
            </a:r>
          </a:p>
          <a:p>
            <a:pPr marL="214313" indent="-214313">
              <a:lnSpc>
                <a:spcPct val="100000"/>
              </a:lnSpc>
              <a:buFont typeface="Arial" panose="020B0604020202020204" pitchFamily="34" charset="0"/>
              <a:buChar char="•"/>
            </a:pPr>
            <a:r>
              <a:rPr lang="en-US" sz="1200" dirty="0">
                <a:cs typeface="Helvetica" panose="020B0604020202020204" pitchFamily="34" charset="0"/>
              </a:rPr>
              <a:t>Categorize errors by source document</a:t>
            </a:r>
          </a:p>
          <a:p>
            <a:pPr marL="214313" indent="-214313">
              <a:lnSpc>
                <a:spcPct val="100000"/>
              </a:lnSpc>
              <a:buFont typeface="Arial" panose="020B0604020202020204" pitchFamily="34" charset="0"/>
              <a:buChar char="•"/>
            </a:pPr>
            <a:r>
              <a:rPr lang="en-US" sz="1200" dirty="0">
                <a:cs typeface="Helvetica" panose="020B0604020202020204" pitchFamily="34" charset="0"/>
              </a:rPr>
              <a:t>Categorize errors by demographic factors</a:t>
            </a:r>
          </a:p>
        </p:txBody>
      </p:sp>
      <p:sp>
        <p:nvSpPr>
          <p:cNvPr id="11" name="Text 1: [Title] Protocol Development"/>
          <p:cNvSpPr txBox="1">
            <a:spLocks/>
          </p:cNvSpPr>
          <p:nvPr/>
        </p:nvSpPr>
        <p:spPr>
          <a:xfrm>
            <a:off x="2904565" y="2010755"/>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chemeClr val="accent1">
                    <a:lumMod val="75000"/>
                  </a:schemeClr>
                </a:solidFill>
                <a:latin typeface="Helvetica" panose="020B0604020202020204" pitchFamily="34" charset="0"/>
                <a:cs typeface="Helvetica" panose="020B0604020202020204" pitchFamily="34" charset="0"/>
              </a:rPr>
              <a:t>Error Analysis</a:t>
            </a:r>
          </a:p>
        </p:txBody>
      </p:sp>
      <p:sp>
        <p:nvSpPr>
          <p:cNvPr id="30"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31"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B</a:t>
            </a:r>
          </a:p>
        </p:txBody>
      </p:sp>
      <p:sp>
        <p:nvSpPr>
          <p:cNvPr id="32"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latin typeface="Adobe Heiti Std R" panose="020B0400000000000000" pitchFamily="34" charset="-128"/>
                <a:ea typeface="Adobe Heiti Std R" panose="020B0400000000000000" pitchFamily="34" charset="-128"/>
              </a:rPr>
              <a:t>C</a:t>
            </a:r>
          </a:p>
        </p:txBody>
      </p:sp>
      <p:sp>
        <p:nvSpPr>
          <p:cNvPr id="33"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D</a:t>
            </a:r>
          </a:p>
        </p:txBody>
      </p:sp>
      <p:sp>
        <p:nvSpPr>
          <p:cNvPr id="34"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spTree>
    <p:extLst>
      <p:ext uri="{BB962C8B-B14F-4D97-AF65-F5344CB8AC3E}">
        <p14:creationId xmlns:p14="http://schemas.microsoft.com/office/powerpoint/2010/main" val="3016840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after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chema: Workflow [blur]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26" name="Schema: Workflow [blur] [bw] - Audit Plann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28" name="Schema: Workflow [blur] [bw] - Data Extraction &amp; Algorithm Development"/>
          <p:cNvPicPr>
            <a:picLocks noChangeAspect="1"/>
          </p:cNvPicPr>
          <p:nvPr/>
        </p:nvPicPr>
        <p:blipFill rotWithShape="1">
          <a:blip r:embed="rId6">
            <a:extLst>
              <a:ext uri="{BEBA8EAE-BF5A-486C-A8C5-ECC9F3942E4B}">
                <a14:imgProps xmlns:a14="http://schemas.microsoft.com/office/drawing/2010/main">
                  <a14:imgLayer r:embed="rId5">
                    <a14:imgEffect>
                      <a14:sharpenSoften amount="-75000"/>
                    </a14:imgEffect>
                    <a14:imgEffect>
                      <a14:saturation sat="0"/>
                    </a14:imgEffect>
                  </a14:imgLayer>
                </a14:imgProps>
              </a:ext>
              <a:ext uri="{28A0092B-C50C-407E-A947-70E740481C1C}">
                <a14:useLocalDpi xmlns:a14="http://schemas.microsoft.com/office/drawing/2010/main" val="0"/>
              </a:ext>
            </a:extLst>
          </a:blip>
          <a:srcRect l="25362" t="2" r="36468" b="-1616"/>
          <a:stretch/>
        </p:blipFill>
        <p:spPr>
          <a:xfrm>
            <a:off x="2891119" y="1748522"/>
            <a:ext cx="2598644" cy="3138037"/>
          </a:xfrm>
          <a:prstGeom prst="rect">
            <a:avLst/>
          </a:prstGeom>
          <a:effectLst>
            <a:softEdge rad="0"/>
          </a:effectLst>
        </p:spPr>
      </p:pic>
      <p:pic>
        <p:nvPicPr>
          <p:cNvPr id="29" name="Schema: Workflow [blur] [bw] - Test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63432" t="2" r="26889" b="-1616"/>
          <a:stretch/>
        </p:blipFill>
        <p:spPr>
          <a:xfrm>
            <a:off x="5493123" y="1747252"/>
            <a:ext cx="658906" cy="3138037"/>
          </a:xfrm>
          <a:prstGeom prst="rect">
            <a:avLst/>
          </a:prstGeom>
          <a:effectLst>
            <a:softEdge rad="0"/>
          </a:effectLst>
        </p:spPr>
      </p:pic>
      <p:pic>
        <p:nvPicPr>
          <p:cNvPr id="30" name="Schema: Workflow [blur] [bw] - Analysis"/>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l="73110" t="2" r="17408" b="-1616"/>
          <a:stretch/>
        </p:blipFill>
        <p:spPr>
          <a:xfrm>
            <a:off x="6145306" y="1747252"/>
            <a:ext cx="645459" cy="3138037"/>
          </a:xfrm>
          <a:prstGeom prst="rect">
            <a:avLst/>
          </a:prstGeom>
          <a:effectLst>
            <a:softEdge rad="0"/>
          </a:effectLst>
        </p:spPr>
      </p:pic>
      <p:pic>
        <p:nvPicPr>
          <p:cNvPr id="7" name="Schema: Workflow [sharp] - Analysis"/>
          <p:cNvPicPr>
            <a:picLocks noChangeAspect="1"/>
          </p:cNvPicPr>
          <p:nvPr/>
        </p:nvPicPr>
        <p:blipFill rotWithShape="1">
          <a:blip r:embed="rId7">
            <a:extLst>
              <a:ext uri="{28A0092B-C50C-407E-A947-70E740481C1C}">
                <a14:useLocalDpi xmlns:a14="http://schemas.microsoft.com/office/drawing/2010/main" val="0"/>
              </a:ext>
            </a:extLst>
          </a:blip>
          <a:srcRect l="73110" t="2" r="17408" b="-1616"/>
          <a:stretch/>
        </p:blipFill>
        <p:spPr>
          <a:xfrm>
            <a:off x="6145306" y="1747254"/>
            <a:ext cx="645459" cy="3138037"/>
          </a:xfrm>
          <a:prstGeom prst="rect">
            <a:avLst/>
          </a:prstGeom>
          <a:effectLst>
            <a:softEdge rad="0"/>
          </a:effectLst>
        </p:spPr>
      </p:pic>
      <p:pic>
        <p:nvPicPr>
          <p:cNvPr id="18" name="Schema: Workflow [sharp] - Deployment"/>
          <p:cNvPicPr>
            <a:picLocks noChangeAspect="1"/>
          </p:cNvPicPr>
          <p:nvPr/>
        </p:nvPicPr>
        <p:blipFill rotWithShape="1">
          <a:blip r:embed="rId7">
            <a:extLst>
              <a:ext uri="{28A0092B-C50C-407E-A947-70E740481C1C}">
                <a14:useLocalDpi xmlns:a14="http://schemas.microsoft.com/office/drawing/2010/main" val="0"/>
              </a:ext>
            </a:extLst>
          </a:blip>
          <a:srcRect l="82590" t="2" r="-13506" b="-1616"/>
          <a:stretch/>
        </p:blipFill>
        <p:spPr>
          <a:xfrm>
            <a:off x="6790765" y="1747254"/>
            <a:ext cx="2104464" cy="3138037"/>
          </a:xfrm>
          <a:prstGeom prst="rect">
            <a:avLst/>
          </a:prstGeom>
          <a:effectLst>
            <a:softEdge rad="0"/>
          </a:effectLst>
        </p:spPr>
      </p:pic>
      <p:pic>
        <p:nvPicPr>
          <p:cNvPr id="27" name="Schema: Workflow [sharp] - Entities"/>
          <p:cNvPicPr>
            <a:picLocks noChangeAspect="1"/>
          </p:cNvPicPr>
          <p:nvPr/>
        </p:nvPicPr>
        <p:blipFill rotWithShape="1">
          <a:blip r:embed="rId7">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Deployment"/>
          <p:cNvSpPr txBox="1">
            <a:spLocks/>
          </p:cNvSpPr>
          <p:nvPr/>
        </p:nvSpPr>
        <p:spPr>
          <a:xfrm>
            <a:off x="1143001" y="861999"/>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Helvetica" panose="020B0604020202020204" pitchFamily="34" charset="0"/>
              </a:rPr>
              <a:t>Deployment</a:t>
            </a:r>
          </a:p>
        </p:txBody>
      </p:sp>
      <p:sp>
        <p:nvSpPr>
          <p:cNvPr id="8" name="Text 2: [Text] Data Use Agreements"/>
          <p:cNvSpPr txBox="1">
            <a:spLocks/>
          </p:cNvSpPr>
          <p:nvPr/>
        </p:nvSpPr>
        <p:spPr>
          <a:xfrm>
            <a:off x="2904566" y="3703516"/>
            <a:ext cx="2494428" cy="1181774"/>
          </a:xfrm>
          <a:prstGeom prst="rect">
            <a:avLst/>
          </a:prstGeom>
          <a:solidFill>
            <a:schemeClr val="bg1">
              <a:alpha val="85000"/>
            </a:schemeClr>
          </a:solidFill>
          <a:effectLst>
            <a:softEdge rad="12700"/>
          </a:effectLst>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buFont typeface="Arial" panose="020B0604020202020204" pitchFamily="34" charset="0"/>
              <a:buChar char="•"/>
            </a:pPr>
            <a:r>
              <a:rPr lang="en-US" sz="1200" dirty="0">
                <a:cs typeface="Helvetica" panose="020B0604020202020204" pitchFamily="34" charset="0"/>
              </a:rPr>
              <a:t>Algorithm logic</a:t>
            </a:r>
          </a:p>
          <a:p>
            <a:pPr marL="214313" indent="-214313">
              <a:lnSpc>
                <a:spcPct val="100000"/>
              </a:lnSpc>
              <a:buFont typeface="Arial" panose="020B0604020202020204" pitchFamily="34" charset="0"/>
              <a:buChar char="•"/>
            </a:pPr>
            <a:endParaRPr lang="en-US" sz="1200" dirty="0">
              <a:cs typeface="Helvetica" panose="020B0604020202020204" pitchFamily="34" charset="0"/>
            </a:endParaRPr>
          </a:p>
          <a:p>
            <a:pPr marL="214313" indent="-214313">
              <a:lnSpc>
                <a:spcPct val="100000"/>
              </a:lnSpc>
              <a:buFont typeface="Arial" panose="020B0604020202020204" pitchFamily="34" charset="0"/>
              <a:buChar char="•"/>
            </a:pPr>
            <a:r>
              <a:rPr lang="en-US" sz="1200" dirty="0">
                <a:cs typeface="Helvetica" panose="020B0604020202020204" pitchFamily="34" charset="0"/>
              </a:rPr>
              <a:t>I2E query algorithm file</a:t>
            </a:r>
          </a:p>
        </p:txBody>
      </p:sp>
      <p:sp>
        <p:nvSpPr>
          <p:cNvPr id="9" name="Text 2: [Title] Data Use Agreements"/>
          <p:cNvSpPr txBox="1">
            <a:spLocks/>
          </p:cNvSpPr>
          <p:nvPr/>
        </p:nvSpPr>
        <p:spPr>
          <a:xfrm>
            <a:off x="2904565" y="3448022"/>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chemeClr val="accent1">
                    <a:lumMod val="75000"/>
                  </a:schemeClr>
                </a:solidFill>
                <a:latin typeface="Helvetica" panose="020B0604020202020204" pitchFamily="34" charset="0"/>
                <a:cs typeface="Helvetica" panose="020B0604020202020204" pitchFamily="34" charset="0"/>
              </a:rPr>
              <a:t>Algorithm Release</a:t>
            </a:r>
          </a:p>
        </p:txBody>
      </p:sp>
      <p:sp>
        <p:nvSpPr>
          <p:cNvPr id="10" name="Text 1: [Text] Protocol Development"/>
          <p:cNvSpPr txBox="1">
            <a:spLocks/>
          </p:cNvSpPr>
          <p:nvPr/>
        </p:nvSpPr>
        <p:spPr>
          <a:xfrm>
            <a:off x="2904565" y="2266249"/>
            <a:ext cx="2494428" cy="1181774"/>
          </a:xfrm>
          <a:prstGeom prst="rect">
            <a:avLst/>
          </a:prstGeom>
          <a:solidFill>
            <a:schemeClr val="bg1">
              <a:alpha val="85000"/>
            </a:schemeClr>
          </a:solidFill>
          <a:effectLst>
            <a:softEdge rad="12700"/>
          </a:effectLst>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buFont typeface="Arial" panose="020B0604020202020204" pitchFamily="34" charset="0"/>
              <a:buChar char="•"/>
            </a:pPr>
            <a:r>
              <a:rPr lang="en-US" sz="1200" dirty="0">
                <a:cs typeface="Helvetica" panose="020B0604020202020204" pitchFamily="34" charset="0"/>
              </a:rPr>
              <a:t>Automatic correction of errors</a:t>
            </a:r>
          </a:p>
          <a:p>
            <a:pPr marL="214313" indent="-214313">
              <a:lnSpc>
                <a:spcPct val="100000"/>
              </a:lnSpc>
              <a:buFont typeface="Arial" panose="020B0604020202020204" pitchFamily="34" charset="0"/>
              <a:buChar char="•"/>
            </a:pPr>
            <a:endParaRPr lang="en-US" sz="1200" dirty="0">
              <a:cs typeface="Helvetica" panose="020B0604020202020204" pitchFamily="34" charset="0"/>
            </a:endParaRPr>
          </a:p>
          <a:p>
            <a:pPr marL="214313" indent="-214313">
              <a:lnSpc>
                <a:spcPct val="100000"/>
              </a:lnSpc>
              <a:buFont typeface="Arial" panose="020B0604020202020204" pitchFamily="34" charset="0"/>
              <a:buChar char="•"/>
            </a:pPr>
            <a:r>
              <a:rPr lang="en-US" sz="1200" dirty="0">
                <a:cs typeface="Helvetica" panose="020B0604020202020204" pitchFamily="34" charset="0"/>
              </a:rPr>
              <a:t>CT/C flagged for review</a:t>
            </a:r>
          </a:p>
        </p:txBody>
      </p:sp>
      <p:sp>
        <p:nvSpPr>
          <p:cNvPr id="11" name="Text 1: [Title] Protocol Development"/>
          <p:cNvSpPr txBox="1">
            <a:spLocks/>
          </p:cNvSpPr>
          <p:nvPr/>
        </p:nvSpPr>
        <p:spPr>
          <a:xfrm>
            <a:off x="2904565" y="2010755"/>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chemeClr val="accent1">
                    <a:lumMod val="75000"/>
                  </a:schemeClr>
                </a:solidFill>
                <a:latin typeface="Helvetica" panose="020B0604020202020204" pitchFamily="34" charset="0"/>
                <a:cs typeface="Helvetica" panose="020B0604020202020204" pitchFamily="34" charset="0"/>
              </a:rPr>
              <a:t>Flagged Errors</a:t>
            </a:r>
          </a:p>
        </p:txBody>
      </p:sp>
      <p:sp>
        <p:nvSpPr>
          <p:cNvPr id="31"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32"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B</a:t>
            </a:r>
          </a:p>
        </p:txBody>
      </p:sp>
      <p:sp>
        <p:nvSpPr>
          <p:cNvPr id="33"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latin typeface="Adobe Heiti Std R" panose="020B0400000000000000" pitchFamily="34" charset="-128"/>
                <a:ea typeface="Adobe Heiti Std R" panose="020B0400000000000000" pitchFamily="34" charset="-128"/>
              </a:rPr>
              <a:t>C</a:t>
            </a:r>
          </a:p>
        </p:txBody>
      </p:sp>
      <p:sp>
        <p:nvSpPr>
          <p:cNvPr id="34"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35"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E</a:t>
            </a:r>
          </a:p>
        </p:txBody>
      </p:sp>
    </p:spTree>
    <p:extLst>
      <p:ext uri="{BB962C8B-B14F-4D97-AF65-F5344CB8AC3E}">
        <p14:creationId xmlns:p14="http://schemas.microsoft.com/office/powerpoint/2010/main" val="3679159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after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chema: Workflow [blurry]"/>
          <p:cNvPicPr>
            <a:picLocks noChangeAspect="1"/>
          </p:cNvPicPr>
          <p:nvPr/>
        </p:nvPicPr>
        <p:blipFill>
          <a:blip r:embed="rId2">
            <a:extLst>
              <a:ext uri="{BEBA8EAE-BF5A-486C-A8C5-ECC9F3942E4B}">
                <a14:imgProps xmlns:a14="http://schemas.microsoft.com/office/drawing/2010/main">
                  <a14:imgLayer r:embed="rId3">
                    <a14:imgEffect>
                      <a14:sharpenSoften amoun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92986" y="1747253"/>
            <a:ext cx="6808014" cy="3088111"/>
          </a:xfrm>
          <a:prstGeom prst="rect">
            <a:avLst/>
          </a:prstGeom>
          <a:effectLst>
            <a:softEdge rad="1270000"/>
          </a:effectLst>
        </p:spPr>
      </p:pic>
      <p:pic>
        <p:nvPicPr>
          <p:cNvPr id="12" name="Schema: Workflow [sharp] - Entire Ch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985" y="1747253"/>
            <a:ext cx="6808014" cy="3088111"/>
          </a:xfrm>
          <a:prstGeom prst="rect">
            <a:avLst/>
          </a:prstGeom>
          <a:effectLst>
            <a:softEdge rad="0"/>
          </a:effectLst>
        </p:spPr>
      </p:pic>
      <p:pic>
        <p:nvPicPr>
          <p:cNvPr id="30" name="Schema: Workflow [blur] [bw] - Entire Chart"/>
          <p:cNvPicPr>
            <a:picLocks noChangeAspect="1"/>
          </p:cNvPicPr>
          <p:nvPr/>
        </p:nvPicPr>
        <p:blipFill>
          <a:blip r:embed="rId5">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89733" y="1747252"/>
            <a:ext cx="6808014" cy="3088111"/>
          </a:xfrm>
          <a:prstGeom prst="rect">
            <a:avLst/>
          </a:prstGeom>
          <a:effectLst>
            <a:softEdge rad="0"/>
          </a:effectLst>
        </p:spPr>
      </p:pic>
      <p:pic>
        <p:nvPicPr>
          <p:cNvPr id="13" name="Schema: Workflow [sharp] - Deployment"/>
          <p:cNvPicPr>
            <a:picLocks noChangeAspect="1"/>
          </p:cNvPicPr>
          <p:nvPr/>
        </p:nvPicPr>
        <p:blipFill rotWithShape="1">
          <a:blip r:embed="rId4">
            <a:extLst>
              <a:ext uri="{28A0092B-C50C-407E-A947-70E740481C1C}">
                <a14:useLocalDpi xmlns:a14="http://schemas.microsoft.com/office/drawing/2010/main" val="0"/>
              </a:ext>
            </a:extLst>
          </a:blip>
          <a:srcRect l="82590" t="2" r="-13506" b="-1616"/>
          <a:stretch/>
        </p:blipFill>
        <p:spPr>
          <a:xfrm>
            <a:off x="6790765" y="1747254"/>
            <a:ext cx="2104464" cy="3138037"/>
          </a:xfrm>
          <a:prstGeom prst="rect">
            <a:avLst/>
          </a:prstGeom>
          <a:effectLst>
            <a:softEdge rad="0"/>
          </a:effectLst>
        </p:spPr>
      </p:pic>
      <p:pic>
        <p:nvPicPr>
          <p:cNvPr id="32" name="Schema: Workflow [sharp] - Entities"/>
          <p:cNvPicPr>
            <a:picLocks noChangeAspect="1"/>
          </p:cNvPicPr>
          <p:nvPr/>
        </p:nvPicPr>
        <p:blipFill rotWithShape="1">
          <a:blip r:embed="rId4">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Overview"/>
          <p:cNvSpPr txBox="1">
            <a:spLocks/>
          </p:cNvSpPr>
          <p:nvPr/>
        </p:nvSpPr>
        <p:spPr>
          <a:xfrm>
            <a:off x="1143001" y="857251"/>
            <a:ext cx="6857999" cy="480886"/>
          </a:xfrm>
          <a:prstGeom prst="rect">
            <a:avLst/>
          </a:prstGeom>
          <a:solidFill>
            <a:srgbClr val="FFFFFF">
              <a:alpha val="0"/>
            </a:srgb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cs typeface="Helvetica" panose="020B0604020202020204" pitchFamily="34" charset="0"/>
              </a:rPr>
              <a:t>Data Quality Audit Process Overview</a:t>
            </a:r>
          </a:p>
        </p:txBody>
      </p:sp>
      <p:sp>
        <p:nvSpPr>
          <p:cNvPr id="33"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A</a:t>
            </a:r>
          </a:p>
        </p:txBody>
      </p:sp>
      <p:sp>
        <p:nvSpPr>
          <p:cNvPr id="34"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B</a:t>
            </a:r>
          </a:p>
        </p:txBody>
      </p:sp>
      <p:sp>
        <p:nvSpPr>
          <p:cNvPr id="35"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dobe Heiti Std R" panose="020B0400000000000000" pitchFamily="34" charset="-128"/>
                <a:ea typeface="Adobe Heiti Std R" panose="020B0400000000000000" pitchFamily="34" charset="-128"/>
              </a:rPr>
              <a:t>C</a:t>
            </a:r>
          </a:p>
        </p:txBody>
      </p:sp>
      <p:sp>
        <p:nvSpPr>
          <p:cNvPr id="36"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D</a:t>
            </a:r>
          </a:p>
        </p:txBody>
      </p:sp>
      <p:sp>
        <p:nvSpPr>
          <p:cNvPr id="37"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E</a:t>
            </a:r>
          </a:p>
        </p:txBody>
      </p:sp>
    </p:spTree>
    <p:extLst>
      <p:ext uri="{BB962C8B-B14F-4D97-AF65-F5344CB8AC3E}">
        <p14:creationId xmlns:p14="http://schemas.microsoft.com/office/powerpoint/2010/main" val="3901191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22" presetClass="exit" presetSubtype="2" fill="hold" nodeType="withEffect">
                                  <p:stCondLst>
                                    <p:cond delay="0"/>
                                  </p:stCondLst>
                                  <p:childTnLst>
                                    <p:animEffect transition="out" filter="wipe(right)">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xit" presetSubtype="0" fill="hold" nodeType="withEffect">
                                  <p:stCondLst>
                                    <p:cond delay="0"/>
                                  </p:stCondLst>
                                  <p:childTnLst>
                                    <p:animEffect transition="out" filter="fade">
                                      <p:cBhvr>
                                        <p:cTn id="18" dur="1000"/>
                                        <p:tgtEl>
                                          <p:spTgt spid="30"/>
                                        </p:tgtEl>
                                      </p:cBhvr>
                                    </p:animEffect>
                                    <p:set>
                                      <p:cBhvr>
                                        <p:cTn id="19"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9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Schema: Workflow [sharp] [blur] [gray]"/>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2399"/>
            <a:ext cx="6808014" cy="3100357"/>
          </a:xfrm>
          <a:prstGeom prst="rect">
            <a:avLst/>
          </a:prstGeom>
          <a:effectLst>
            <a:softEdge rad="0"/>
          </a:effectLst>
        </p:spPr>
      </p:pic>
      <p:grpSp>
        <p:nvGrpSpPr>
          <p:cNvPr id="4" name="Text: Audit Goals"/>
          <p:cNvGrpSpPr/>
          <p:nvPr/>
        </p:nvGrpSpPr>
        <p:grpSpPr>
          <a:xfrm>
            <a:off x="1143000" y="1950146"/>
            <a:ext cx="6808014" cy="2851913"/>
            <a:chOff x="0" y="1457195"/>
            <a:chExt cx="9077352" cy="3802550"/>
          </a:xfrm>
          <a:solidFill>
            <a:schemeClr val="accent1">
              <a:alpha val="76000"/>
            </a:schemeClr>
          </a:solidFill>
        </p:grpSpPr>
        <p:sp>
          <p:nvSpPr>
            <p:cNvPr id="18" name="Text: Develop and Test"/>
            <p:cNvSpPr txBox="1"/>
            <p:nvPr/>
          </p:nvSpPr>
          <p:spPr>
            <a:xfrm>
              <a:off x="0" y="1462606"/>
              <a:ext cx="3200400" cy="1508105"/>
            </a:xfrm>
            <a:prstGeom prst="rect">
              <a:avLst/>
            </a:prstGeom>
            <a:solidFill>
              <a:schemeClr val="bg1">
                <a:alpha val="75000"/>
              </a:schemeClr>
            </a:solidFill>
            <a:effectLst>
              <a:softEdge rad="63500"/>
            </a:effectLst>
          </p:spPr>
          <p:txBody>
            <a:bodyPr wrap="square" rtlCol="0">
              <a:spAutoFit/>
            </a:bodyPr>
            <a:lstStyle/>
            <a:p>
              <a:pPr algn="ctr" defTabSz="685800" fontAlgn="auto">
                <a:lnSpc>
                  <a:spcPct val="200000"/>
                </a:lnSpc>
                <a:spcBef>
                  <a:spcPts val="0"/>
                </a:spcBef>
                <a:spcAft>
                  <a:spcPts val="0"/>
                </a:spcAft>
              </a:pPr>
              <a:r>
                <a:rPr lang="en-US" sz="1350" kern="0" dirty="0">
                  <a:solidFill>
                    <a:srgbClr val="2A67A5"/>
                  </a:solidFill>
                  <a:latin typeface="Helvetica" panose="020B0604020202020204" pitchFamily="34" charset="0"/>
                  <a:cs typeface="Helvetica" panose="020B0604020202020204" pitchFamily="34" charset="0"/>
                </a:rPr>
                <a:t>Develop &amp; Test</a:t>
              </a:r>
            </a:p>
            <a:p>
              <a:pPr defTabSz="685800" fontAlgn="auto">
                <a:spcBef>
                  <a:spcPts val="0"/>
                </a:spcBef>
                <a:spcAft>
                  <a:spcPts val="0"/>
                </a:spcAft>
              </a:pPr>
              <a:r>
                <a:rPr lang="en-US" sz="1350" kern="0" dirty="0">
                  <a:solidFill>
                    <a:sysClr val="windowText" lastClr="000000"/>
                  </a:solidFill>
                  <a:latin typeface="+mj-lt"/>
                  <a:cs typeface="Helvetica" panose="020B0604020202020204" pitchFamily="34" charset="0"/>
                </a:rPr>
                <a:t>Develop and test algorithm to identify accurate melanoma depth values</a:t>
              </a:r>
              <a:r>
                <a:rPr lang="en-US" sz="1350" kern="0" dirty="0">
                  <a:solidFill>
                    <a:sysClr val="windowText" lastClr="000000"/>
                  </a:solidFill>
                  <a:latin typeface="Helvetica" panose="020B0604020202020204" pitchFamily="34" charset="0"/>
                  <a:cs typeface="Helvetica" panose="020B0604020202020204" pitchFamily="34" charset="0"/>
                </a:rPr>
                <a:t>.</a:t>
              </a:r>
            </a:p>
          </p:txBody>
        </p:sp>
        <p:sp>
          <p:nvSpPr>
            <p:cNvPr id="19" name="Text: Conduct"/>
            <p:cNvSpPr txBox="1"/>
            <p:nvPr/>
          </p:nvSpPr>
          <p:spPr>
            <a:xfrm>
              <a:off x="3200400" y="1457196"/>
              <a:ext cx="3133752" cy="1508105"/>
            </a:xfrm>
            <a:prstGeom prst="rect">
              <a:avLst/>
            </a:prstGeom>
            <a:solidFill>
              <a:schemeClr val="bg1">
                <a:alpha val="75000"/>
              </a:schemeClr>
            </a:solidFill>
            <a:effectLst>
              <a:softEdge rad="63500"/>
            </a:effectLst>
          </p:spPr>
          <p:txBody>
            <a:bodyPr wrap="square" rtlCol="0">
              <a:spAutoFit/>
            </a:bodyPr>
            <a:lstStyle/>
            <a:p>
              <a:pPr algn="ctr" defTabSz="685800" fontAlgn="auto">
                <a:lnSpc>
                  <a:spcPct val="200000"/>
                </a:lnSpc>
                <a:spcBef>
                  <a:spcPts val="0"/>
                </a:spcBef>
                <a:spcAft>
                  <a:spcPts val="0"/>
                </a:spcAft>
              </a:pPr>
              <a:r>
                <a:rPr lang="en-US" sz="1350" kern="0" dirty="0">
                  <a:solidFill>
                    <a:srgbClr val="2A67A5"/>
                  </a:solidFill>
                  <a:latin typeface="Helvetica" panose="020B0604020202020204" pitchFamily="34" charset="0"/>
                  <a:cs typeface="Helvetica" panose="020B0604020202020204" pitchFamily="34" charset="0"/>
                </a:rPr>
                <a:t>Conduct Assessment</a:t>
              </a:r>
            </a:p>
            <a:p>
              <a:pPr defTabSz="685800" fontAlgn="auto">
                <a:spcBef>
                  <a:spcPts val="0"/>
                </a:spcBef>
                <a:spcAft>
                  <a:spcPts val="0"/>
                </a:spcAft>
              </a:pPr>
              <a:r>
                <a:rPr lang="en-US" sz="1350" kern="0" dirty="0">
                  <a:solidFill>
                    <a:sysClr val="windowText" lastClr="000000"/>
                  </a:solidFill>
                  <a:latin typeface="+mj-lt"/>
                  <a:cs typeface="Helvetica" panose="020B0604020202020204" pitchFamily="34" charset="0"/>
                </a:rPr>
                <a:t>Conduct assessment of error distribution and effect on stage and survival. 	</a:t>
              </a:r>
            </a:p>
          </p:txBody>
        </p:sp>
        <p:sp>
          <p:nvSpPr>
            <p:cNvPr id="20" name="Text: Flag Cases"/>
            <p:cNvSpPr txBox="1"/>
            <p:nvPr/>
          </p:nvSpPr>
          <p:spPr>
            <a:xfrm>
              <a:off x="6334152" y="1457195"/>
              <a:ext cx="2743200" cy="1508105"/>
            </a:xfrm>
            <a:prstGeom prst="rect">
              <a:avLst/>
            </a:prstGeom>
            <a:solidFill>
              <a:schemeClr val="bg1">
                <a:alpha val="75000"/>
              </a:schemeClr>
            </a:solidFill>
            <a:effectLst>
              <a:softEdge rad="63500"/>
            </a:effectLst>
          </p:spPr>
          <p:txBody>
            <a:bodyPr wrap="square" rtlCol="0">
              <a:spAutoFit/>
            </a:bodyPr>
            <a:lstStyle/>
            <a:p>
              <a:pPr algn="ctr" defTabSz="685800" fontAlgn="auto">
                <a:lnSpc>
                  <a:spcPct val="200000"/>
                </a:lnSpc>
                <a:spcBef>
                  <a:spcPts val="0"/>
                </a:spcBef>
                <a:spcAft>
                  <a:spcPts val="0"/>
                </a:spcAft>
              </a:pPr>
              <a:r>
                <a:rPr lang="en-US" sz="1350" kern="0" dirty="0">
                  <a:solidFill>
                    <a:srgbClr val="2A67A5"/>
                  </a:solidFill>
                  <a:latin typeface="Helvetica" panose="020B0604020202020204" pitchFamily="34" charset="0"/>
                  <a:cs typeface="Helvetica" panose="020B0604020202020204" pitchFamily="34" charset="0"/>
                </a:rPr>
                <a:t>Flag Cases</a:t>
              </a:r>
            </a:p>
            <a:p>
              <a:pPr defTabSz="685800" fontAlgn="auto">
                <a:spcBef>
                  <a:spcPts val="0"/>
                </a:spcBef>
                <a:spcAft>
                  <a:spcPts val="0"/>
                </a:spcAft>
              </a:pPr>
              <a:r>
                <a:rPr lang="en-US" sz="1350" kern="0" dirty="0">
                  <a:solidFill>
                    <a:sysClr val="windowText" lastClr="000000"/>
                  </a:solidFill>
                  <a:latin typeface="+mj-lt"/>
                  <a:cs typeface="Helvetica" panose="020B0604020202020204" pitchFamily="34" charset="0"/>
                </a:rPr>
                <a:t>Provide registries with a set of flagged cases for review.</a:t>
              </a:r>
            </a:p>
          </p:txBody>
        </p:sp>
        <p:sp>
          <p:nvSpPr>
            <p:cNvPr id="21" name="Text: Automated Corrections"/>
            <p:cNvSpPr txBox="1"/>
            <p:nvPr/>
          </p:nvSpPr>
          <p:spPr>
            <a:xfrm>
              <a:off x="3200400" y="3474643"/>
              <a:ext cx="3133752" cy="1508105"/>
            </a:xfrm>
            <a:prstGeom prst="rect">
              <a:avLst/>
            </a:prstGeom>
            <a:solidFill>
              <a:schemeClr val="bg1">
                <a:alpha val="75000"/>
              </a:schemeClr>
            </a:solidFill>
            <a:effectLst>
              <a:softEdge rad="63500"/>
            </a:effectLst>
          </p:spPr>
          <p:txBody>
            <a:bodyPr wrap="square" rtlCol="0">
              <a:spAutoFit/>
            </a:bodyPr>
            <a:lstStyle/>
            <a:p>
              <a:pPr algn="ctr" defTabSz="685800" fontAlgn="auto">
                <a:lnSpc>
                  <a:spcPct val="200000"/>
                </a:lnSpc>
                <a:spcBef>
                  <a:spcPts val="0"/>
                </a:spcBef>
                <a:spcAft>
                  <a:spcPts val="0"/>
                </a:spcAft>
              </a:pPr>
              <a:r>
                <a:rPr lang="en-US" sz="1350" kern="0" dirty="0">
                  <a:solidFill>
                    <a:srgbClr val="2A67A5"/>
                  </a:solidFill>
                  <a:latin typeface="Helvetica" panose="020B0604020202020204" pitchFamily="34" charset="0"/>
                  <a:cs typeface="Helvetica" panose="020B0604020202020204" pitchFamily="34" charset="0"/>
                </a:rPr>
                <a:t>Automatic Corrections</a:t>
              </a:r>
            </a:p>
            <a:p>
              <a:pPr defTabSz="685800" fontAlgn="auto">
                <a:spcBef>
                  <a:spcPts val="0"/>
                </a:spcBef>
                <a:spcAft>
                  <a:spcPts val="0"/>
                </a:spcAft>
              </a:pPr>
              <a:r>
                <a:rPr lang="en-US" sz="1350" kern="0" dirty="0">
                  <a:solidFill>
                    <a:sysClr val="windowText" lastClr="000000"/>
                  </a:solidFill>
                  <a:latin typeface="+mj-lt"/>
                  <a:cs typeface="Helvetica" panose="020B0604020202020204" pitchFamily="34" charset="0"/>
                </a:rPr>
                <a:t>Provide registries with a method for automatic error correction.</a:t>
              </a:r>
            </a:p>
          </p:txBody>
        </p:sp>
        <p:sp>
          <p:nvSpPr>
            <p:cNvPr id="22" name="Text: Algorithms &amp; Queries"/>
            <p:cNvSpPr txBox="1"/>
            <p:nvPr/>
          </p:nvSpPr>
          <p:spPr>
            <a:xfrm>
              <a:off x="0" y="3474641"/>
              <a:ext cx="3200400" cy="1785104"/>
            </a:xfrm>
            <a:prstGeom prst="rect">
              <a:avLst/>
            </a:prstGeom>
            <a:solidFill>
              <a:schemeClr val="bg1">
                <a:alpha val="75000"/>
              </a:schemeClr>
            </a:solidFill>
            <a:effectLst>
              <a:softEdge rad="63500"/>
            </a:effectLst>
          </p:spPr>
          <p:txBody>
            <a:bodyPr wrap="square" rtlCol="0">
              <a:spAutoFit/>
            </a:bodyPr>
            <a:lstStyle/>
            <a:p>
              <a:pPr algn="ctr" defTabSz="685800" fontAlgn="auto">
                <a:lnSpc>
                  <a:spcPct val="200000"/>
                </a:lnSpc>
                <a:spcBef>
                  <a:spcPts val="0"/>
                </a:spcBef>
                <a:spcAft>
                  <a:spcPts val="0"/>
                </a:spcAft>
              </a:pPr>
              <a:r>
                <a:rPr lang="en-US" sz="1350" kern="0" dirty="0">
                  <a:solidFill>
                    <a:srgbClr val="2A67A5"/>
                  </a:solidFill>
                  <a:latin typeface="Helvetica" panose="020B0604020202020204" pitchFamily="34" charset="0"/>
                  <a:cs typeface="Helvetica" panose="020B0604020202020204" pitchFamily="34" charset="0"/>
                </a:rPr>
                <a:t>Algorithm &amp; Queries</a:t>
              </a:r>
            </a:p>
            <a:p>
              <a:pPr defTabSz="685800" fontAlgn="auto">
                <a:spcBef>
                  <a:spcPts val="0"/>
                </a:spcBef>
                <a:spcAft>
                  <a:spcPts val="0"/>
                </a:spcAft>
              </a:pPr>
              <a:r>
                <a:rPr lang="en-US" sz="1350" kern="0" dirty="0">
                  <a:solidFill>
                    <a:sysClr val="windowText" lastClr="000000"/>
                  </a:solidFill>
                  <a:latin typeface="+mj-lt"/>
                  <a:cs typeface="Helvetica" panose="020B0604020202020204" pitchFamily="34" charset="0"/>
                </a:rPr>
                <a:t>Disseminate algorithm logic and query file to cancer surveillance and clinical research community.</a:t>
              </a:r>
            </a:p>
          </p:txBody>
        </p:sp>
        <p:sp>
          <p:nvSpPr>
            <p:cNvPr id="23" name="Text: Training Materials"/>
            <p:cNvSpPr txBox="1"/>
            <p:nvPr/>
          </p:nvSpPr>
          <p:spPr>
            <a:xfrm>
              <a:off x="6334152" y="3474642"/>
              <a:ext cx="2743200" cy="1508105"/>
            </a:xfrm>
            <a:prstGeom prst="rect">
              <a:avLst/>
            </a:prstGeom>
            <a:solidFill>
              <a:schemeClr val="bg1">
                <a:alpha val="75000"/>
              </a:schemeClr>
            </a:solidFill>
            <a:effectLst>
              <a:softEdge rad="63500"/>
            </a:effectLst>
          </p:spPr>
          <p:txBody>
            <a:bodyPr wrap="square" rtlCol="0">
              <a:spAutoFit/>
            </a:bodyPr>
            <a:lstStyle/>
            <a:p>
              <a:pPr algn="ctr" defTabSz="685800" fontAlgn="auto">
                <a:lnSpc>
                  <a:spcPct val="200000"/>
                </a:lnSpc>
                <a:spcBef>
                  <a:spcPts val="0"/>
                </a:spcBef>
                <a:spcAft>
                  <a:spcPts val="0"/>
                </a:spcAft>
              </a:pPr>
              <a:r>
                <a:rPr lang="en-US" sz="1350" kern="0" dirty="0">
                  <a:solidFill>
                    <a:srgbClr val="2A67A5"/>
                  </a:solidFill>
                  <a:latin typeface="Helvetica" panose="020B0604020202020204" pitchFamily="34" charset="0"/>
                  <a:cs typeface="Helvetica" panose="020B0604020202020204" pitchFamily="34" charset="0"/>
                </a:rPr>
                <a:t>Training Materials</a:t>
              </a:r>
            </a:p>
            <a:p>
              <a:pPr defTabSz="685800" fontAlgn="auto">
                <a:spcBef>
                  <a:spcPts val="0"/>
                </a:spcBef>
                <a:spcAft>
                  <a:spcPts val="0"/>
                </a:spcAft>
              </a:pPr>
              <a:r>
                <a:rPr lang="en-US" sz="1350" kern="0" dirty="0">
                  <a:solidFill>
                    <a:sysClr val="windowText" lastClr="000000"/>
                  </a:solidFill>
                  <a:latin typeface="+mj-lt"/>
                  <a:cs typeface="Helvetica" panose="020B0604020202020204" pitchFamily="34" charset="0"/>
                </a:rPr>
                <a:t>Provide evidence based input for training materials for registrars.</a:t>
              </a:r>
            </a:p>
          </p:txBody>
        </p:sp>
      </p:grpSp>
      <p:sp>
        <p:nvSpPr>
          <p:cNvPr id="12" name="Title: Audit Planning"/>
          <p:cNvSpPr txBox="1">
            <a:spLocks/>
          </p:cNvSpPr>
          <p:nvPr/>
        </p:nvSpPr>
        <p:spPr>
          <a:xfrm>
            <a:off x="1143001" y="861999"/>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75000"/>
                    <a:lumOff val="25000"/>
                  </a:schemeClr>
                </a:solidFill>
                <a:latin typeface="Arial" panose="020B0604020202020204" pitchFamily="34" charset="0"/>
                <a:cs typeface="Arial" panose="020B0604020202020204" pitchFamily="34" charset="0"/>
              </a:rPr>
              <a:t>Audit Goals</a:t>
            </a:r>
          </a:p>
        </p:txBody>
      </p:sp>
    </p:spTree>
    <p:extLst>
      <p:ext uri="{BB962C8B-B14F-4D97-AF65-F5344CB8AC3E}">
        <p14:creationId xmlns:p14="http://schemas.microsoft.com/office/powerpoint/2010/main" val="176029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5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Schema: Workflow [sharp] - BLA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37" name="Schema: Workflow [sharp] [blur] [gray]"/>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2398"/>
            <a:ext cx="6808014" cy="3100357"/>
          </a:xfrm>
          <a:prstGeom prst="rect">
            <a:avLst/>
          </a:prstGeom>
          <a:effectLst>
            <a:softEdge rad="0"/>
          </a:effectLst>
        </p:spPr>
      </p:pic>
      <p:sp>
        <p:nvSpPr>
          <p:cNvPr id="2" name="Title: Overview"/>
          <p:cNvSpPr>
            <a:spLocks noGrp="1"/>
          </p:cNvSpPr>
          <p:nvPr>
            <p:ph type="title"/>
          </p:nvPr>
        </p:nvSpPr>
        <p:spPr>
          <a:xfrm>
            <a:off x="1143000" y="857250"/>
            <a:ext cx="6858000" cy="480060"/>
          </a:xfrm>
          <a:solidFill>
            <a:schemeClr val="bg1">
              <a:alpha val="35000"/>
            </a:schemeClr>
          </a:solidFill>
          <a:effectLst>
            <a:softEdge rad="127000"/>
          </a:effectLst>
        </p:spPr>
        <p:txBody>
          <a:bodyPr>
            <a:normAutofit/>
          </a:bodyPr>
          <a:lstStyle/>
          <a:p>
            <a:r>
              <a:rPr lang="en-US" b="1" dirty="0">
                <a:cs typeface="Helvetica" panose="020B0604020202020204" pitchFamily="34" charset="0"/>
              </a:rPr>
              <a:t>Data Quality Audit Process</a:t>
            </a:r>
          </a:p>
        </p:txBody>
      </p:sp>
      <p:sp>
        <p:nvSpPr>
          <p:cNvPr id="9" name="Phase A: Audit Planning"/>
          <p:cNvSpPr/>
          <p:nvPr/>
        </p:nvSpPr>
        <p:spPr>
          <a:xfrm>
            <a:off x="1954471" y="2496572"/>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A</a:t>
            </a:r>
          </a:p>
        </p:txBody>
      </p:sp>
      <p:sp>
        <p:nvSpPr>
          <p:cNvPr id="10" name="Phase B: Data Extraction &amp; Algorithm Development"/>
          <p:cNvSpPr/>
          <p:nvPr/>
        </p:nvSpPr>
        <p:spPr>
          <a:xfrm>
            <a:off x="3864743" y="2496572"/>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B</a:t>
            </a:r>
          </a:p>
        </p:txBody>
      </p:sp>
      <p:sp>
        <p:nvSpPr>
          <p:cNvPr id="11" name="Phase C: Testing"/>
          <p:cNvSpPr/>
          <p:nvPr/>
        </p:nvSpPr>
        <p:spPr>
          <a:xfrm>
            <a:off x="5504470" y="2491789"/>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ysClr val="windowText" lastClr="000000"/>
                </a:solidFill>
                <a:latin typeface="Adobe Heiti Std R" panose="020B0400000000000000" pitchFamily="34" charset="-128"/>
                <a:ea typeface="Adobe Heiti Std R" panose="020B0400000000000000" pitchFamily="34" charset="-128"/>
              </a:rPr>
              <a:t>C</a:t>
            </a:r>
          </a:p>
        </p:txBody>
      </p:sp>
      <p:sp>
        <p:nvSpPr>
          <p:cNvPr id="12" name="Phase D: Analysis"/>
          <p:cNvSpPr/>
          <p:nvPr/>
        </p:nvSpPr>
        <p:spPr>
          <a:xfrm>
            <a:off x="6170194" y="2491789"/>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D</a:t>
            </a:r>
          </a:p>
        </p:txBody>
      </p:sp>
      <p:sp>
        <p:nvSpPr>
          <p:cNvPr id="13" name="Phase E: Deployment"/>
          <p:cNvSpPr/>
          <p:nvPr/>
        </p:nvSpPr>
        <p:spPr>
          <a:xfrm>
            <a:off x="7089881" y="2491789"/>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E</a:t>
            </a:r>
          </a:p>
        </p:txBody>
      </p:sp>
      <p:grpSp>
        <p:nvGrpSpPr>
          <p:cNvPr id="34" name="Phases: Dotted Lines"/>
          <p:cNvGrpSpPr/>
          <p:nvPr/>
        </p:nvGrpSpPr>
        <p:grpSpPr>
          <a:xfrm>
            <a:off x="2223882" y="1974139"/>
            <a:ext cx="5136046" cy="522434"/>
            <a:chOff x="1441174" y="1489185"/>
            <a:chExt cx="6848061" cy="696578"/>
          </a:xfrm>
        </p:grpSpPr>
        <p:cxnSp>
          <p:nvCxnSpPr>
            <p:cNvPr id="28" name="Line A"/>
            <p:cNvCxnSpPr/>
            <p:nvPr/>
          </p:nvCxnSpPr>
          <p:spPr>
            <a:xfrm>
              <a:off x="1441174"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Line B"/>
            <p:cNvCxnSpPr/>
            <p:nvPr/>
          </p:nvCxnSpPr>
          <p:spPr>
            <a:xfrm>
              <a:off x="3985591"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Line C"/>
            <p:cNvCxnSpPr/>
            <p:nvPr/>
          </p:nvCxnSpPr>
          <p:spPr>
            <a:xfrm>
              <a:off x="6162261"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Line D"/>
            <p:cNvCxnSpPr/>
            <p:nvPr/>
          </p:nvCxnSpPr>
          <p:spPr>
            <a:xfrm>
              <a:off x="7058351"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Line E"/>
            <p:cNvCxnSpPr/>
            <p:nvPr/>
          </p:nvCxnSpPr>
          <p:spPr>
            <a:xfrm>
              <a:off x="8289235"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421434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50"/>
                                        <p:tgtEl>
                                          <p:spTgt spid="37"/>
                                        </p:tgtEl>
                                      </p:cBhvr>
                                    </p:animEffect>
                                    <p:set>
                                      <p:cBhvr>
                                        <p:cTn id="7" dur="1" fill="hold">
                                          <p:stCondLst>
                                            <p:cond delay="249"/>
                                          </p:stCondLst>
                                        </p:cTn>
                                        <p:tgtEl>
                                          <p:spTgt spid="37"/>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2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Schema: Workflow [sharp] - BLANK"/>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18" name="Schema: Workflow [sharp] - Audit Planning"/>
          <p:cNvPicPr>
            <a:picLocks noChangeAspect="1"/>
          </p:cNvPicPr>
          <p:nvPr/>
        </p:nvPicPr>
        <p:blipFill rotWithShape="1">
          <a:blip r:embed="rId4">
            <a:extLst>
              <a:ext uri="{28A0092B-C50C-407E-A947-70E740481C1C}">
                <a14:useLocalDpi xmlns:a14="http://schemas.microsoft.com/office/drawing/2010/main" val="0"/>
              </a:ext>
            </a:extLst>
          </a:blip>
          <a:srcRect l="6546" t="2" r="74689" b="-1616"/>
          <a:stretch/>
        </p:blipFill>
        <p:spPr>
          <a:xfrm>
            <a:off x="1613648" y="1747254"/>
            <a:ext cx="1277471" cy="3138037"/>
          </a:xfrm>
          <a:prstGeom prst="rect">
            <a:avLst/>
          </a:prstGeom>
          <a:effectLst>
            <a:softEdge rad="0"/>
          </a:effectLst>
        </p:spPr>
      </p:pic>
      <p:pic>
        <p:nvPicPr>
          <p:cNvPr id="42" name="Schema: Workflow [sharp] - Entities"/>
          <p:cNvPicPr>
            <a:picLocks noChangeAspect="1"/>
          </p:cNvPicPr>
          <p:nvPr/>
        </p:nvPicPr>
        <p:blipFill rotWithShape="1">
          <a:blip r:embed="rId4">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24" name="Text 2: [Text] Data Use Agreements"/>
          <p:cNvSpPr txBox="1">
            <a:spLocks/>
          </p:cNvSpPr>
          <p:nvPr/>
        </p:nvSpPr>
        <p:spPr>
          <a:xfrm>
            <a:off x="2891120" y="3703516"/>
            <a:ext cx="2488717" cy="1181774"/>
          </a:xfrm>
          <a:prstGeom prst="rect">
            <a:avLst/>
          </a:prstGeom>
          <a:solidFill>
            <a:schemeClr val="bg1">
              <a:alpha val="85000"/>
            </a:schemeClr>
          </a:solidFill>
          <a:effectLst>
            <a:softEdge rad="12700"/>
          </a:effectLst>
        </p:spPr>
        <p:txBody>
          <a:bodyPr vert="horz" lIns="68580" tIns="34290" rIns="68580" bIns="3429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nSpc>
                <a:spcPct val="100000"/>
              </a:lnSpc>
              <a:buFont typeface="Arial" panose="020B0604020202020204" pitchFamily="34" charset="0"/>
              <a:buChar char="•"/>
            </a:pPr>
            <a:r>
              <a:rPr lang="en-US" sz="1350" dirty="0">
                <a:cs typeface="Helvetica" panose="020B0604020202020204" pitchFamily="34" charset="0"/>
              </a:rPr>
              <a:t>SMEs at NCI to review results during query development</a:t>
            </a:r>
          </a:p>
          <a:p>
            <a:pPr marL="214313" indent="-214313">
              <a:lnSpc>
                <a:spcPct val="100000"/>
              </a:lnSpc>
              <a:buFont typeface="Arial" panose="020B0604020202020204" pitchFamily="34" charset="0"/>
              <a:buChar char="•"/>
            </a:pPr>
            <a:r>
              <a:rPr lang="en-US" sz="1350" dirty="0">
                <a:cs typeface="Helvetica" panose="020B0604020202020204" pitchFamily="34" charset="0"/>
              </a:rPr>
              <a:t>Assess algorithm performance</a:t>
            </a:r>
          </a:p>
        </p:txBody>
      </p:sp>
      <p:sp>
        <p:nvSpPr>
          <p:cNvPr id="22" name="Text 2: [Title] Data Use Agreements"/>
          <p:cNvSpPr txBox="1">
            <a:spLocks/>
          </p:cNvSpPr>
          <p:nvPr/>
        </p:nvSpPr>
        <p:spPr>
          <a:xfrm>
            <a:off x="2891118" y="3448022"/>
            <a:ext cx="2488717"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rgbClr val="2A67A5"/>
                </a:solidFill>
                <a:latin typeface="Helvetica" panose="020B0604020202020204" pitchFamily="34" charset="0"/>
                <a:cs typeface="Helvetica" panose="020B0604020202020204" pitchFamily="34" charset="0"/>
              </a:rPr>
              <a:t>Data Use Agreements</a:t>
            </a:r>
          </a:p>
        </p:txBody>
      </p:sp>
      <p:sp>
        <p:nvSpPr>
          <p:cNvPr id="23" name="Text 1: [Text] Protocol Development"/>
          <p:cNvSpPr txBox="1">
            <a:spLocks/>
          </p:cNvSpPr>
          <p:nvPr/>
        </p:nvSpPr>
        <p:spPr>
          <a:xfrm>
            <a:off x="2891118" y="2266249"/>
            <a:ext cx="2488717" cy="1181774"/>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350" dirty="0">
                <a:cs typeface="Helvetica" panose="020B0604020202020204" pitchFamily="34" charset="0"/>
              </a:rPr>
              <a:t>Audit process protocol</a:t>
            </a:r>
          </a:p>
          <a:p>
            <a:pPr marL="214313" indent="-214313" algn="just">
              <a:lnSpc>
                <a:spcPct val="100000"/>
              </a:lnSpc>
              <a:buFont typeface="Arial" panose="020B0604020202020204" pitchFamily="34" charset="0"/>
              <a:buChar char="•"/>
            </a:pPr>
            <a:r>
              <a:rPr lang="en-US" sz="1350" dirty="0">
                <a:cs typeface="Helvetica" panose="020B0604020202020204" pitchFamily="34" charset="0"/>
              </a:rPr>
              <a:t>Selection criteria</a:t>
            </a:r>
          </a:p>
          <a:p>
            <a:pPr marL="214313" indent="-214313" algn="just">
              <a:lnSpc>
                <a:spcPct val="100000"/>
              </a:lnSpc>
              <a:buFont typeface="Arial" panose="020B0604020202020204" pitchFamily="34" charset="0"/>
              <a:buChar char="•"/>
            </a:pPr>
            <a:r>
              <a:rPr lang="en-US" sz="1350" dirty="0">
                <a:cs typeface="Helvetica" panose="020B0604020202020204" pitchFamily="34" charset="0"/>
              </a:rPr>
              <a:t>Draft query logic</a:t>
            </a:r>
          </a:p>
          <a:p>
            <a:pPr marL="214313" indent="-214313" algn="just">
              <a:lnSpc>
                <a:spcPct val="100000"/>
              </a:lnSpc>
              <a:buFont typeface="Arial" panose="020B0604020202020204" pitchFamily="34" charset="0"/>
              <a:buChar char="•"/>
            </a:pPr>
            <a:r>
              <a:rPr lang="en-US" sz="1350" dirty="0">
                <a:cs typeface="Helvetica" panose="020B0604020202020204" pitchFamily="34" charset="0"/>
              </a:rPr>
              <a:t>Testing and analysis plans</a:t>
            </a:r>
          </a:p>
          <a:p>
            <a:pPr marL="214313" indent="-214313" algn="just">
              <a:lnSpc>
                <a:spcPct val="100000"/>
              </a:lnSpc>
              <a:buFont typeface="Arial" panose="020B0604020202020204" pitchFamily="34" charset="0"/>
              <a:buChar char="•"/>
            </a:pPr>
            <a:r>
              <a:rPr lang="en-US" sz="1350" dirty="0">
                <a:cs typeface="Helvetica" panose="020B0604020202020204" pitchFamily="34" charset="0"/>
              </a:rPr>
              <a:t>Deployment</a:t>
            </a:r>
          </a:p>
        </p:txBody>
      </p:sp>
      <p:sp>
        <p:nvSpPr>
          <p:cNvPr id="21" name="Text 1: [Title] Protocol Development"/>
          <p:cNvSpPr txBox="1">
            <a:spLocks/>
          </p:cNvSpPr>
          <p:nvPr/>
        </p:nvSpPr>
        <p:spPr>
          <a:xfrm>
            <a:off x="2891118" y="2010755"/>
            <a:ext cx="2488717"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rgbClr val="2A67A5"/>
                </a:solidFill>
                <a:latin typeface="Helvetica" panose="020B0604020202020204" pitchFamily="34" charset="0"/>
                <a:cs typeface="Helvetica" panose="020B0604020202020204" pitchFamily="34" charset="0"/>
              </a:rPr>
              <a:t>Protocol Development</a:t>
            </a:r>
          </a:p>
        </p:txBody>
      </p:sp>
      <p:sp>
        <p:nvSpPr>
          <p:cNvPr id="16" name="Title: Audit Planning"/>
          <p:cNvSpPr txBox="1">
            <a:spLocks/>
          </p:cNvSpPr>
          <p:nvPr/>
        </p:nvSpPr>
        <p:spPr>
          <a:xfrm>
            <a:off x="1143001" y="861999"/>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75000"/>
                    <a:lumOff val="25000"/>
                  </a:schemeClr>
                </a:solidFill>
                <a:cs typeface="Helvetica" panose="020B0604020202020204" pitchFamily="34" charset="0"/>
              </a:rPr>
              <a:t>Audit Planning</a:t>
            </a:r>
          </a:p>
        </p:txBody>
      </p:sp>
      <p:sp>
        <p:nvSpPr>
          <p:cNvPr id="19" name="Phase A: Audit Planning"/>
          <p:cNvSpPr/>
          <p:nvPr/>
        </p:nvSpPr>
        <p:spPr>
          <a:xfrm>
            <a:off x="1954471" y="2496572"/>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A</a:t>
            </a:r>
          </a:p>
        </p:txBody>
      </p:sp>
      <p:sp>
        <p:nvSpPr>
          <p:cNvPr id="20" name="Phase B: Data Extraction &amp; Algorithm Development"/>
          <p:cNvSpPr/>
          <p:nvPr/>
        </p:nvSpPr>
        <p:spPr>
          <a:xfrm>
            <a:off x="3864743" y="2496572"/>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B</a:t>
            </a:r>
          </a:p>
        </p:txBody>
      </p:sp>
      <p:sp>
        <p:nvSpPr>
          <p:cNvPr id="25" name="Phase C: Testing"/>
          <p:cNvSpPr/>
          <p:nvPr/>
        </p:nvSpPr>
        <p:spPr>
          <a:xfrm>
            <a:off x="5504470" y="2491789"/>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ysClr val="windowText" lastClr="000000"/>
                </a:solidFill>
                <a:latin typeface="Adobe Heiti Std R" panose="020B0400000000000000" pitchFamily="34" charset="-128"/>
                <a:ea typeface="Adobe Heiti Std R" panose="020B0400000000000000" pitchFamily="34" charset="-128"/>
              </a:rPr>
              <a:t>C</a:t>
            </a:r>
          </a:p>
        </p:txBody>
      </p:sp>
      <p:sp>
        <p:nvSpPr>
          <p:cNvPr id="26" name="Phase D: Analysis"/>
          <p:cNvSpPr/>
          <p:nvPr/>
        </p:nvSpPr>
        <p:spPr>
          <a:xfrm>
            <a:off x="6170194" y="2491789"/>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D</a:t>
            </a:r>
          </a:p>
        </p:txBody>
      </p:sp>
      <p:sp>
        <p:nvSpPr>
          <p:cNvPr id="27" name="Phase E: Deployment"/>
          <p:cNvSpPr/>
          <p:nvPr/>
        </p:nvSpPr>
        <p:spPr>
          <a:xfrm>
            <a:off x="7089881" y="2491789"/>
            <a:ext cx="541091" cy="54109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Adobe Heiti Std R" panose="020B0400000000000000" pitchFamily="34" charset="-128"/>
                <a:ea typeface="Adobe Heiti Std R" panose="020B0400000000000000" pitchFamily="34" charset="-128"/>
              </a:rPr>
              <a:t>E</a:t>
            </a:r>
          </a:p>
        </p:txBody>
      </p:sp>
      <p:grpSp>
        <p:nvGrpSpPr>
          <p:cNvPr id="28" name="Phases: Dotted Lines"/>
          <p:cNvGrpSpPr/>
          <p:nvPr/>
        </p:nvGrpSpPr>
        <p:grpSpPr>
          <a:xfrm>
            <a:off x="2223882" y="1974139"/>
            <a:ext cx="5136046" cy="522434"/>
            <a:chOff x="1441174" y="1489185"/>
            <a:chExt cx="6848061" cy="696578"/>
          </a:xfrm>
        </p:grpSpPr>
        <p:cxnSp>
          <p:nvCxnSpPr>
            <p:cNvPr id="29" name="Line A"/>
            <p:cNvCxnSpPr/>
            <p:nvPr/>
          </p:nvCxnSpPr>
          <p:spPr>
            <a:xfrm>
              <a:off x="1441174"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0" name="Line B"/>
            <p:cNvCxnSpPr/>
            <p:nvPr/>
          </p:nvCxnSpPr>
          <p:spPr>
            <a:xfrm>
              <a:off x="3985591"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1" name="Line C"/>
            <p:cNvCxnSpPr/>
            <p:nvPr/>
          </p:nvCxnSpPr>
          <p:spPr>
            <a:xfrm>
              <a:off x="6162261"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2" name="Line D"/>
            <p:cNvCxnSpPr/>
            <p:nvPr/>
          </p:nvCxnSpPr>
          <p:spPr>
            <a:xfrm>
              <a:off x="7058351"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3" name="Line E"/>
            <p:cNvCxnSpPr/>
            <p:nvPr/>
          </p:nvCxnSpPr>
          <p:spPr>
            <a:xfrm>
              <a:off x="8289235" y="1489185"/>
              <a:ext cx="0" cy="696578"/>
            </a:xfrm>
            <a:prstGeom prst="line">
              <a:avLst/>
            </a:prstGeom>
            <a:solidFill>
              <a:schemeClr val="bg1">
                <a:alpha val="65000"/>
              </a:schemeClr>
            </a:solidFill>
            <a:ln w="38100">
              <a:solidFill>
                <a:schemeClr val="tx1"/>
              </a:solidFill>
              <a:prstDash val="sysDot"/>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34"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A</a:t>
            </a:r>
          </a:p>
        </p:txBody>
      </p:sp>
      <p:sp>
        <p:nvSpPr>
          <p:cNvPr id="35"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B</a:t>
            </a:r>
          </a:p>
        </p:txBody>
      </p:sp>
      <p:sp>
        <p:nvSpPr>
          <p:cNvPr id="43"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latin typeface="Adobe Heiti Std R" panose="020B0400000000000000" pitchFamily="34" charset="-128"/>
                <a:ea typeface="Adobe Heiti Std R" panose="020B0400000000000000" pitchFamily="34" charset="-128"/>
              </a:rPr>
              <a:t>C</a:t>
            </a:r>
          </a:p>
        </p:txBody>
      </p:sp>
      <p:sp>
        <p:nvSpPr>
          <p:cNvPr id="44"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45"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spTree>
    <p:extLst>
      <p:ext uri="{BB962C8B-B14F-4D97-AF65-F5344CB8AC3E}">
        <p14:creationId xmlns:p14="http://schemas.microsoft.com/office/powerpoint/2010/main" val="383112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
                                        <p:tgtEl>
                                          <p:spTgt spid="28"/>
                                        </p:tgtEl>
                                      </p:cBhvr>
                                    </p:animEffect>
                                    <p:set>
                                      <p:cBhvr>
                                        <p:cTn id="7" dur="1" fill="hold">
                                          <p:stCondLst>
                                            <p:cond delay="99"/>
                                          </p:stCondLst>
                                        </p:cTn>
                                        <p:tgtEl>
                                          <p:spTgt spid="28"/>
                                        </p:tgtEl>
                                        <p:attrNameLst>
                                          <p:attrName>style.visibility</p:attrName>
                                        </p:attrNameLst>
                                      </p:cBhvr>
                                      <p:to>
                                        <p:strVal val="hidden"/>
                                      </p:to>
                                    </p:set>
                                  </p:childTnLst>
                                </p:cTn>
                              </p:par>
                            </p:childTnLst>
                          </p:cTn>
                        </p:par>
                        <p:par>
                          <p:cTn id="8" fill="hold">
                            <p:stCondLst>
                              <p:cond delay="100"/>
                            </p:stCondLst>
                            <p:childTnLst>
                              <p:par>
                                <p:cTn id="9" presetID="42" presetClass="path" presetSubtype="0" accel="50000" decel="50000" fill="hold" grpId="0" nodeType="afterEffect">
                                  <p:stCondLst>
                                    <p:cond delay="0"/>
                                  </p:stCondLst>
                                  <p:childTnLst>
                                    <p:animMotion origin="layout" path="M -1.11111E-6 2.22222E-6 L -1.11111E-6 0.34838 " pathEditMode="relative" rAng="0" ptsTypes="AA">
                                      <p:cBhvr>
                                        <p:cTn id="10" dur="750" fill="hold"/>
                                        <p:tgtEl>
                                          <p:spTgt spid="27"/>
                                        </p:tgtEl>
                                        <p:attrNameLst>
                                          <p:attrName>ppt_x</p:attrName>
                                          <p:attrName>ppt_y</p:attrName>
                                        </p:attrNameLst>
                                      </p:cBhvr>
                                      <p:rCtr x="0" y="17407"/>
                                    </p:animMotion>
                                  </p:childTnLst>
                                </p:cTn>
                              </p:par>
                              <p:par>
                                <p:cTn id="11" presetID="42" presetClass="path" presetSubtype="0" accel="50000" decel="50000" fill="hold" grpId="0" nodeType="withEffect">
                                  <p:stCondLst>
                                    <p:cond delay="0"/>
                                  </p:stCondLst>
                                  <p:childTnLst>
                                    <p:animMotion origin="layout" path="M -2.77778E-7 2.22222E-6 L -2.77778E-7 0.34606 " pathEditMode="relative" rAng="0" ptsTypes="AA">
                                      <p:cBhvr>
                                        <p:cTn id="12" dur="750" fill="hold"/>
                                        <p:tgtEl>
                                          <p:spTgt spid="26"/>
                                        </p:tgtEl>
                                        <p:attrNameLst>
                                          <p:attrName>ppt_x</p:attrName>
                                          <p:attrName>ppt_y</p:attrName>
                                        </p:attrNameLst>
                                      </p:cBhvr>
                                      <p:rCtr x="0" y="17292"/>
                                    </p:animMotion>
                                  </p:childTnLst>
                                </p:cTn>
                              </p:par>
                              <p:par>
                                <p:cTn id="13" presetID="42" presetClass="path" presetSubtype="0" accel="50000" decel="50000" fill="hold" grpId="0" nodeType="withEffect">
                                  <p:stCondLst>
                                    <p:cond delay="0"/>
                                  </p:stCondLst>
                                  <p:childTnLst>
                                    <p:animMotion origin="layout" path="M -3.61111E-6 2.22222E-6 L -3.61111E-6 0.34606 " pathEditMode="relative" rAng="0" ptsTypes="AA">
                                      <p:cBhvr>
                                        <p:cTn id="14" dur="750" fill="hold"/>
                                        <p:tgtEl>
                                          <p:spTgt spid="25"/>
                                        </p:tgtEl>
                                        <p:attrNameLst>
                                          <p:attrName>ppt_x</p:attrName>
                                          <p:attrName>ppt_y</p:attrName>
                                        </p:attrNameLst>
                                      </p:cBhvr>
                                      <p:rCtr x="0" y="17292"/>
                                    </p:animMotion>
                                  </p:childTnLst>
                                </p:cTn>
                              </p:par>
                              <p:par>
                                <p:cTn id="15" presetID="42" presetClass="path" presetSubtype="0" accel="50000" decel="50000" fill="hold" grpId="0" nodeType="withEffect">
                                  <p:stCondLst>
                                    <p:cond delay="0"/>
                                  </p:stCondLst>
                                  <p:childTnLst>
                                    <p:animMotion origin="layout" path="M -3.33333E-6 -2.22222E-6 L -3.33333E-6 0.34908 " pathEditMode="relative" rAng="0" ptsTypes="AA">
                                      <p:cBhvr>
                                        <p:cTn id="16" dur="750" fill="hold"/>
                                        <p:tgtEl>
                                          <p:spTgt spid="20"/>
                                        </p:tgtEl>
                                        <p:attrNameLst>
                                          <p:attrName>ppt_x</p:attrName>
                                          <p:attrName>ppt_y</p:attrName>
                                        </p:attrNameLst>
                                      </p:cBhvr>
                                      <p:rCtr x="0" y="17454"/>
                                    </p:animMotion>
                                  </p:childTnLst>
                                </p:cTn>
                              </p:par>
                              <p:par>
                                <p:cTn id="17" presetID="42" presetClass="path" presetSubtype="0" accel="50000" decel="50000" fill="hold" grpId="0" nodeType="withEffect">
                                  <p:stCondLst>
                                    <p:cond delay="0"/>
                                  </p:stCondLst>
                                  <p:childTnLst>
                                    <p:animMotion origin="layout" path="M 8.33333E-7 -2.22222E-6 L 8.33333E-7 0.34884 " pathEditMode="relative" rAng="0" ptsTypes="AA">
                                      <p:cBhvr>
                                        <p:cTn id="18" dur="750" fill="hold"/>
                                        <p:tgtEl>
                                          <p:spTgt spid="19"/>
                                        </p:tgtEl>
                                        <p:attrNameLst>
                                          <p:attrName>ppt_x</p:attrName>
                                          <p:attrName>ppt_y</p:attrName>
                                        </p:attrNameLst>
                                      </p:cBhvr>
                                      <p:rCtr x="0" y="17431"/>
                                    </p:animMotion>
                                  </p:childTnLst>
                                </p:cTn>
                              </p:par>
                            </p:childTnLst>
                          </p:cTn>
                        </p:par>
                        <p:par>
                          <p:cTn id="19" fill="hold">
                            <p:stCondLst>
                              <p:cond delay="850"/>
                            </p:stCondLst>
                            <p:childTnLst>
                              <p:par>
                                <p:cTn id="20" presetID="10" presetClass="exit" presetSubtype="0" fill="hold" grpId="1" nodeType="afterEffect">
                                  <p:stCondLst>
                                    <p:cond delay="0"/>
                                  </p:stCondLst>
                                  <p:childTnLst>
                                    <p:animEffect transition="out" filter="fade">
                                      <p:cBhvr>
                                        <p:cTn id="21" dur="750"/>
                                        <p:tgtEl>
                                          <p:spTgt spid="27"/>
                                        </p:tgtEl>
                                      </p:cBhvr>
                                    </p:animEffect>
                                    <p:set>
                                      <p:cBhvr>
                                        <p:cTn id="22" dur="1" fill="hold">
                                          <p:stCondLst>
                                            <p:cond delay="749"/>
                                          </p:stCondLst>
                                        </p:cTn>
                                        <p:tgtEl>
                                          <p:spTgt spid="2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750"/>
                                        <p:tgtEl>
                                          <p:spTgt spid="26"/>
                                        </p:tgtEl>
                                      </p:cBhvr>
                                    </p:animEffect>
                                    <p:set>
                                      <p:cBhvr>
                                        <p:cTn id="25" dur="1" fill="hold">
                                          <p:stCondLst>
                                            <p:cond delay="749"/>
                                          </p:stCondLst>
                                        </p:cTn>
                                        <p:tgtEl>
                                          <p:spTgt spid="2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750"/>
                                        <p:tgtEl>
                                          <p:spTgt spid="25"/>
                                        </p:tgtEl>
                                      </p:cBhvr>
                                    </p:animEffect>
                                    <p:set>
                                      <p:cBhvr>
                                        <p:cTn id="28" dur="1" fill="hold">
                                          <p:stCondLst>
                                            <p:cond delay="749"/>
                                          </p:stCondLst>
                                        </p:cTn>
                                        <p:tgtEl>
                                          <p:spTgt spid="25"/>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750"/>
                                        <p:tgtEl>
                                          <p:spTgt spid="20"/>
                                        </p:tgtEl>
                                      </p:cBhvr>
                                    </p:animEffect>
                                    <p:set>
                                      <p:cBhvr>
                                        <p:cTn id="31" dur="1" fill="hold">
                                          <p:stCondLst>
                                            <p:cond delay="749"/>
                                          </p:stCondLst>
                                        </p:cTn>
                                        <p:tgtEl>
                                          <p:spTgt spid="2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750"/>
                                        <p:tgtEl>
                                          <p:spTgt spid="19"/>
                                        </p:tgtEl>
                                      </p:cBhvr>
                                    </p:animEffect>
                                    <p:set>
                                      <p:cBhvr>
                                        <p:cTn id="34" dur="1" fill="hold">
                                          <p:stCondLst>
                                            <p:cond delay="749"/>
                                          </p:stCondLst>
                                        </p:cTn>
                                        <p:tgtEl>
                                          <p:spTgt spid="1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22" presetClass="entr" presetSubtype="8"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par>
                          <p:cTn id="53" fill="hold">
                            <p:stCondLst>
                              <p:cond delay="1600"/>
                            </p:stCondLst>
                            <p:childTnLst>
                              <p:par>
                                <p:cTn id="54" presetID="10" presetClass="entr" presetSubtype="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3" grpId="0" animBg="1"/>
      <p:bldP spid="21" grpId="0" animBg="1"/>
      <p:bldP spid="19" grpId="0" animBg="1"/>
      <p:bldP spid="19" grpId="1" animBg="1"/>
      <p:bldP spid="20" grpId="0" animBg="1"/>
      <p:bldP spid="20" grpId="1" animBg="1"/>
      <p:bldP spid="25" grpId="0" animBg="1"/>
      <p:bldP spid="25" grpId="1" animBg="1"/>
      <p:bldP spid="26" grpId="0" animBg="1"/>
      <p:bldP spid="26" grpId="1" animBg="1"/>
      <p:bldP spid="27" grpId="0" animBg="1"/>
      <p:bldP spid="27" grpId="1" animBg="1"/>
      <p:bldP spid="34" grpId="0"/>
      <p:bldP spid="35"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sp>
        <p:nvSpPr>
          <p:cNvPr id="17" name="Clipboard Back"/>
          <p:cNvSpPr/>
          <p:nvPr/>
        </p:nvSpPr>
        <p:spPr>
          <a:xfrm>
            <a:off x="1509713" y="1050813"/>
            <a:ext cx="6181725" cy="6641758"/>
          </a:xfrm>
          <a:prstGeom prst="roundRect">
            <a:avLst>
              <a:gd name="adj" fmla="val 3724"/>
            </a:avLst>
          </a:prstGeom>
          <a:solidFill>
            <a:srgbClr val="C99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890713" y="1266825"/>
            <a:ext cx="5419724" cy="6003813"/>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cNvSpPr txBox="1">
            <a:spLocks/>
          </p:cNvSpPr>
          <p:nvPr/>
        </p:nvSpPr>
        <p:spPr>
          <a:xfrm>
            <a:off x="3053219" y="3404296"/>
            <a:ext cx="4257218" cy="33814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chemeClr val="tx1">
                    <a:lumMod val="75000"/>
                  </a:schemeClr>
                </a:solidFill>
              </a:rPr>
              <a:t> No “Death Certificate Only”</a:t>
            </a:r>
          </a:p>
        </p:txBody>
      </p:sp>
      <p:sp>
        <p:nvSpPr>
          <p:cNvPr id="10" name="Title"/>
          <p:cNvSpPr txBox="1">
            <a:spLocks/>
          </p:cNvSpPr>
          <p:nvPr/>
        </p:nvSpPr>
        <p:spPr>
          <a:xfrm>
            <a:off x="3053219" y="4257814"/>
            <a:ext cx="4257218" cy="33757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chemeClr val="tx1">
                    <a:lumMod val="75000"/>
                  </a:schemeClr>
                </a:solidFill>
              </a:rPr>
              <a:t> Diagnosis from 2010 to 2014</a:t>
            </a:r>
          </a:p>
        </p:txBody>
      </p:sp>
      <p:sp>
        <p:nvSpPr>
          <p:cNvPr id="246" name="Title"/>
          <p:cNvSpPr txBox="1">
            <a:spLocks/>
          </p:cNvSpPr>
          <p:nvPr/>
        </p:nvSpPr>
        <p:spPr>
          <a:xfrm>
            <a:off x="3084640" y="2596685"/>
            <a:ext cx="4257218" cy="33814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chemeClr val="tx1">
                    <a:lumMod val="75000"/>
                  </a:schemeClr>
                </a:solidFill>
              </a:rPr>
              <a:t> SEER Reportable</a:t>
            </a:r>
          </a:p>
        </p:txBody>
      </p:sp>
      <p:sp>
        <p:nvSpPr>
          <p:cNvPr id="253" name="TextBox 252"/>
          <p:cNvSpPr txBox="1"/>
          <p:nvPr/>
        </p:nvSpPr>
        <p:spPr>
          <a:xfrm>
            <a:off x="6677497" y="1354368"/>
            <a:ext cx="570100" cy="323165"/>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1/2</a:t>
            </a:r>
          </a:p>
        </p:txBody>
      </p:sp>
      <p:sp>
        <p:nvSpPr>
          <p:cNvPr id="260" name="Rectangle 259"/>
          <p:cNvSpPr/>
          <p:nvPr/>
        </p:nvSpPr>
        <p:spPr>
          <a:xfrm>
            <a:off x="2716483" y="3415056"/>
            <a:ext cx="336737" cy="336737"/>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2716483" y="4258651"/>
            <a:ext cx="336737" cy="336737"/>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Rectangle 261"/>
          <p:cNvSpPr/>
          <p:nvPr/>
        </p:nvSpPr>
        <p:spPr>
          <a:xfrm>
            <a:off x="2716483" y="2596686"/>
            <a:ext cx="336737" cy="336737"/>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2483120" y="3304741"/>
            <a:ext cx="570100" cy="600164"/>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264" name="TextBox 263"/>
          <p:cNvSpPr txBox="1"/>
          <p:nvPr/>
        </p:nvSpPr>
        <p:spPr>
          <a:xfrm>
            <a:off x="2483120" y="4143159"/>
            <a:ext cx="570100" cy="600164"/>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265" name="TextBox 264"/>
          <p:cNvSpPr txBox="1"/>
          <p:nvPr/>
        </p:nvSpPr>
        <p:spPr>
          <a:xfrm>
            <a:off x="2483120" y="2475808"/>
            <a:ext cx="570100" cy="600164"/>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5" name="Title"/>
          <p:cNvSpPr txBox="1">
            <a:spLocks/>
          </p:cNvSpPr>
          <p:nvPr/>
        </p:nvSpPr>
        <p:spPr>
          <a:xfrm>
            <a:off x="309563" y="1571511"/>
            <a:ext cx="8582025" cy="3599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250" dirty="0"/>
              <a:t>Selection Criteria</a:t>
            </a:r>
          </a:p>
        </p:txBody>
      </p:sp>
      <p:grpSp>
        <p:nvGrpSpPr>
          <p:cNvPr id="20" name="Clipboard Clip"/>
          <p:cNvGrpSpPr/>
          <p:nvPr/>
        </p:nvGrpSpPr>
        <p:grpSpPr>
          <a:xfrm>
            <a:off x="3168282" y="-25832"/>
            <a:ext cx="2864587" cy="2832094"/>
            <a:chOff x="4224376" y="-361858"/>
            <a:chExt cx="3819449" cy="3776125"/>
          </a:xfrm>
        </p:grpSpPr>
        <p:sp>
          <p:nvSpPr>
            <p:cNvPr id="19" name="Teardrop 18"/>
            <p:cNvSpPr/>
            <p:nvPr/>
          </p:nvSpPr>
          <p:spPr>
            <a:xfrm rot="8100000">
              <a:off x="5810151" y="701047"/>
              <a:ext cx="647899" cy="647899"/>
            </a:xfrm>
            <a:prstGeom prst="teardrop">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gonal Stripe 17"/>
            <p:cNvSpPr/>
            <p:nvPr/>
          </p:nvSpPr>
          <p:spPr>
            <a:xfrm rot="2700000">
              <a:off x="4246038" y="-383520"/>
              <a:ext cx="3776125" cy="3819449"/>
            </a:xfrm>
            <a:prstGeom prst="diagStripe">
              <a:avLst>
                <a:gd name="adj" fmla="val 78920"/>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99826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1000"/>
                                        <p:tgtEl>
                                          <p:spTgt spid="24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60"/>
                                        </p:tgtEl>
                                        <p:attrNameLst>
                                          <p:attrName>style.visibility</p:attrName>
                                        </p:attrNameLst>
                                      </p:cBhvr>
                                      <p:to>
                                        <p:strVal val="visible"/>
                                      </p:to>
                                    </p:set>
                                    <p:animEffect transition="in" filter="fade">
                                      <p:cBhvr>
                                        <p:cTn id="31" dur="1000"/>
                                        <p:tgtEl>
                                          <p:spTgt spid="260"/>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61"/>
                                        </p:tgtEl>
                                        <p:attrNameLst>
                                          <p:attrName>style.visibility</p:attrName>
                                        </p:attrNameLst>
                                      </p:cBhvr>
                                      <p:to>
                                        <p:strVal val="visible"/>
                                      </p:to>
                                    </p:set>
                                    <p:animEffect transition="in" filter="fade">
                                      <p:cBhvr>
                                        <p:cTn id="34" dur="1000"/>
                                        <p:tgtEl>
                                          <p:spTgt spid="261"/>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62"/>
                                        </p:tgtEl>
                                        <p:attrNameLst>
                                          <p:attrName>style.visibility</p:attrName>
                                        </p:attrNameLst>
                                      </p:cBhvr>
                                      <p:to>
                                        <p:strVal val="visible"/>
                                      </p:to>
                                    </p:set>
                                    <p:animEffect transition="in" filter="fade">
                                      <p:cBhvr>
                                        <p:cTn id="37" dur="1000"/>
                                        <p:tgtEl>
                                          <p:spTgt spid="262"/>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253"/>
                                        </p:tgtEl>
                                        <p:attrNameLst>
                                          <p:attrName>style.visibility</p:attrName>
                                        </p:attrNameLst>
                                      </p:cBhvr>
                                      <p:to>
                                        <p:strVal val="visible"/>
                                      </p:to>
                                    </p:set>
                                    <p:animEffect transition="in" filter="fade">
                                      <p:cBhvr>
                                        <p:cTn id="43" dur="1000"/>
                                        <p:tgtEl>
                                          <p:spTgt spid="25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65"/>
                                        </p:tgtEl>
                                        <p:attrNameLst>
                                          <p:attrName>style.visibility</p:attrName>
                                        </p:attrNameLst>
                                      </p:cBhvr>
                                      <p:to>
                                        <p:strVal val="visible"/>
                                      </p:to>
                                    </p:set>
                                    <p:animEffect transition="in" filter="fade">
                                      <p:cBhvr>
                                        <p:cTn id="47" dur="1000"/>
                                        <p:tgtEl>
                                          <p:spTgt spid="26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63"/>
                                        </p:tgtEl>
                                        <p:attrNameLst>
                                          <p:attrName>style.visibility</p:attrName>
                                        </p:attrNameLst>
                                      </p:cBhvr>
                                      <p:to>
                                        <p:strVal val="visible"/>
                                      </p:to>
                                    </p:set>
                                    <p:animEffect transition="in" filter="fade">
                                      <p:cBhvr>
                                        <p:cTn id="51" dur="750"/>
                                        <p:tgtEl>
                                          <p:spTgt spid="263"/>
                                        </p:tgtEl>
                                      </p:cBhvr>
                                    </p:animEffect>
                                  </p:childTnLst>
                                </p:cTn>
                              </p:par>
                            </p:childTnLst>
                          </p:cTn>
                        </p:par>
                        <p:par>
                          <p:cTn id="52" fill="hold">
                            <p:stCondLst>
                              <p:cond delay="3750"/>
                            </p:stCondLst>
                            <p:childTnLst>
                              <p:par>
                                <p:cTn id="53" presetID="10" presetClass="entr" presetSubtype="0" fill="hold" grpId="0" nodeType="afterEffect">
                                  <p:stCondLst>
                                    <p:cond delay="0"/>
                                  </p:stCondLst>
                                  <p:childTnLst>
                                    <p:set>
                                      <p:cBhvr>
                                        <p:cTn id="54" dur="1" fill="hold">
                                          <p:stCondLst>
                                            <p:cond delay="0"/>
                                          </p:stCondLst>
                                        </p:cTn>
                                        <p:tgtEl>
                                          <p:spTgt spid="264"/>
                                        </p:tgtEl>
                                        <p:attrNameLst>
                                          <p:attrName>style.visibility</p:attrName>
                                        </p:attrNameLst>
                                      </p:cBhvr>
                                      <p:to>
                                        <p:strVal val="visible"/>
                                      </p:to>
                                    </p:set>
                                    <p:animEffect transition="in" filter="fade">
                                      <p:cBhvr>
                                        <p:cTn id="55" dur="75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9" grpId="0"/>
      <p:bldP spid="10" grpId="0"/>
      <p:bldP spid="246" grpId="0"/>
      <p:bldP spid="253" grpId="0"/>
      <p:bldP spid="260" grpId="0" animBg="1"/>
      <p:bldP spid="261" grpId="0" animBg="1"/>
      <p:bldP spid="262" grpId="0" animBg="1"/>
      <p:bldP spid="263" grpId="0"/>
      <p:bldP spid="264" grpId="0"/>
      <p:bldP spid="26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sp>
        <p:nvSpPr>
          <p:cNvPr id="17" name="Clipboard Back"/>
          <p:cNvSpPr/>
          <p:nvPr/>
        </p:nvSpPr>
        <p:spPr>
          <a:xfrm>
            <a:off x="1509713" y="1050813"/>
            <a:ext cx="6181725" cy="6598216"/>
          </a:xfrm>
          <a:prstGeom prst="roundRect">
            <a:avLst>
              <a:gd name="adj" fmla="val 3724"/>
            </a:avLst>
          </a:prstGeom>
          <a:solidFill>
            <a:srgbClr val="C99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Selection Criteria 1 of 2"/>
          <p:cNvGrpSpPr/>
          <p:nvPr/>
        </p:nvGrpSpPr>
        <p:grpSpPr>
          <a:xfrm>
            <a:off x="309563" y="1266825"/>
            <a:ext cx="8582025" cy="6003813"/>
            <a:chOff x="412750" y="546100"/>
            <a:chExt cx="11442700" cy="8005084"/>
          </a:xfrm>
        </p:grpSpPr>
        <p:sp>
          <p:nvSpPr>
            <p:cNvPr id="46" name="Rectangle 45"/>
            <p:cNvSpPr/>
            <p:nvPr/>
          </p:nvSpPr>
          <p:spPr>
            <a:xfrm>
              <a:off x="2520950" y="546100"/>
              <a:ext cx="7226299" cy="8005084"/>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itle"/>
            <p:cNvSpPr txBox="1">
              <a:spLocks/>
            </p:cNvSpPr>
            <p:nvPr/>
          </p:nvSpPr>
          <p:spPr>
            <a:xfrm>
              <a:off x="4070959" y="3396061"/>
              <a:ext cx="5676290" cy="4508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rgbClr val="000000"/>
                  </a:solidFill>
                </a:rPr>
                <a:t> No “Death Certificate Only”</a:t>
              </a:r>
            </a:p>
          </p:txBody>
        </p:sp>
        <p:sp>
          <p:nvSpPr>
            <p:cNvPr id="48" name="Title"/>
            <p:cNvSpPr txBox="1">
              <a:spLocks/>
            </p:cNvSpPr>
            <p:nvPr/>
          </p:nvSpPr>
          <p:spPr>
            <a:xfrm>
              <a:off x="4070959" y="4534086"/>
              <a:ext cx="5676290" cy="45009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rgbClr val="000000"/>
                  </a:solidFill>
                </a:rPr>
                <a:t> Diagnosis from 2010 to 2014</a:t>
              </a:r>
            </a:p>
          </p:txBody>
        </p:sp>
        <p:sp>
          <p:nvSpPr>
            <p:cNvPr id="49" name="Title"/>
            <p:cNvSpPr txBox="1">
              <a:spLocks/>
            </p:cNvSpPr>
            <p:nvPr/>
          </p:nvSpPr>
          <p:spPr>
            <a:xfrm>
              <a:off x="4112853" y="2319247"/>
              <a:ext cx="5676290" cy="4508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rgbClr val="000000"/>
                  </a:solidFill>
                </a:rPr>
                <a:t> SEER Reportable</a:t>
              </a:r>
            </a:p>
          </p:txBody>
        </p:sp>
        <p:sp>
          <p:nvSpPr>
            <p:cNvPr id="50" name="TextBox 49"/>
            <p:cNvSpPr txBox="1"/>
            <p:nvPr/>
          </p:nvSpPr>
          <p:spPr>
            <a:xfrm>
              <a:off x="8903329" y="662824"/>
              <a:ext cx="760133" cy="430887"/>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1/2</a:t>
              </a:r>
            </a:p>
          </p:txBody>
        </p:sp>
        <p:sp>
          <p:nvSpPr>
            <p:cNvPr id="51" name="Rectangle 50"/>
            <p:cNvSpPr/>
            <p:nvPr/>
          </p:nvSpPr>
          <p:spPr>
            <a:xfrm>
              <a:off x="3621976" y="3410407"/>
              <a:ext cx="448983" cy="448983"/>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21976" y="4535201"/>
              <a:ext cx="448983" cy="448983"/>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3621976" y="2319247"/>
              <a:ext cx="448983" cy="448983"/>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310826" y="3263321"/>
              <a:ext cx="760133" cy="800219"/>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55" name="TextBox 54"/>
            <p:cNvSpPr txBox="1"/>
            <p:nvPr/>
          </p:nvSpPr>
          <p:spPr>
            <a:xfrm>
              <a:off x="3310826" y="4381212"/>
              <a:ext cx="760133" cy="800219"/>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56" name="TextBox 55"/>
            <p:cNvSpPr txBox="1"/>
            <p:nvPr/>
          </p:nvSpPr>
          <p:spPr>
            <a:xfrm>
              <a:off x="3310826" y="2158077"/>
              <a:ext cx="760133" cy="800219"/>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57" name="Title"/>
            <p:cNvSpPr txBox="1">
              <a:spLocks/>
            </p:cNvSpPr>
            <p:nvPr/>
          </p:nvSpPr>
          <p:spPr>
            <a:xfrm>
              <a:off x="412750" y="952348"/>
              <a:ext cx="11442700" cy="47991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250" dirty="0"/>
                <a:t>Selection Criteria</a:t>
              </a:r>
            </a:p>
          </p:txBody>
        </p:sp>
      </p:grpSp>
      <p:grpSp>
        <p:nvGrpSpPr>
          <p:cNvPr id="3" name="Selection Criteria 2 of 2"/>
          <p:cNvGrpSpPr/>
          <p:nvPr/>
        </p:nvGrpSpPr>
        <p:grpSpPr>
          <a:xfrm>
            <a:off x="309563" y="1266825"/>
            <a:ext cx="8582025" cy="6003813"/>
            <a:chOff x="412750" y="546100"/>
            <a:chExt cx="11442700" cy="8005084"/>
          </a:xfrm>
        </p:grpSpPr>
        <p:sp>
          <p:nvSpPr>
            <p:cNvPr id="22" name="Rectangle 21"/>
            <p:cNvSpPr/>
            <p:nvPr/>
          </p:nvSpPr>
          <p:spPr>
            <a:xfrm>
              <a:off x="2520950" y="546100"/>
              <a:ext cx="7226299" cy="8005084"/>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903329" y="662824"/>
              <a:ext cx="760133" cy="430887"/>
            </a:xfrm>
            <a:prstGeom prst="rect">
              <a:avLst/>
            </a:prstGeom>
            <a:noFill/>
          </p:spPr>
          <p:txBody>
            <a:bodyPr wrap="square" rtlCol="0">
              <a:spAutoFit/>
            </a:bodyPr>
            <a:lstStyle/>
            <a:p>
              <a:pPr algn="ctr"/>
              <a:r>
                <a:rPr lang="en-US" sz="1500" dirty="0">
                  <a:latin typeface="Verdana" panose="020B0604030504040204" pitchFamily="34" charset="0"/>
                  <a:ea typeface="Verdana" panose="020B0604030504040204" pitchFamily="34" charset="0"/>
                  <a:cs typeface="Verdana" panose="020B0604030504040204" pitchFamily="34" charset="0"/>
                </a:rPr>
                <a:t>2/2</a:t>
              </a:r>
            </a:p>
          </p:txBody>
        </p:sp>
        <p:sp>
          <p:nvSpPr>
            <p:cNvPr id="23" name="Sub-Title: CTC Codes (hide)"/>
            <p:cNvSpPr txBox="1">
              <a:spLocks/>
            </p:cNvSpPr>
            <p:nvPr/>
          </p:nvSpPr>
          <p:spPr>
            <a:xfrm>
              <a:off x="2520950" y="1705969"/>
              <a:ext cx="7226299" cy="4508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1"/>
              <a:r>
                <a:rPr lang="en-US" sz="2250" b="1" dirty="0">
                  <a:solidFill>
                    <a:schemeClr val="tx1">
                      <a:lumMod val="75000"/>
                    </a:schemeClr>
                  </a:solidFill>
                </a:rPr>
                <a:t> 	CTC Codes</a:t>
              </a:r>
            </a:p>
          </p:txBody>
        </p:sp>
        <p:sp>
          <p:nvSpPr>
            <p:cNvPr id="24" name="Title"/>
            <p:cNvSpPr txBox="1">
              <a:spLocks/>
            </p:cNvSpPr>
            <p:nvPr/>
          </p:nvSpPr>
          <p:spPr>
            <a:xfrm>
              <a:off x="4070959" y="2318003"/>
              <a:ext cx="5676290" cy="4508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chemeClr val="tx1">
                      <a:lumMod val="75000"/>
                    </a:schemeClr>
                  </a:solidFill>
                </a:rPr>
                <a:t> Behavior: 3</a:t>
              </a:r>
            </a:p>
          </p:txBody>
        </p:sp>
        <p:sp>
          <p:nvSpPr>
            <p:cNvPr id="25" name="Title"/>
            <p:cNvSpPr txBox="1">
              <a:spLocks/>
            </p:cNvSpPr>
            <p:nvPr/>
          </p:nvSpPr>
          <p:spPr>
            <a:xfrm>
              <a:off x="4070959" y="3428996"/>
              <a:ext cx="5676290" cy="4508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chemeClr val="tx1">
                      <a:lumMod val="75000"/>
                    </a:schemeClr>
                  </a:solidFill>
                </a:rPr>
                <a:t> Primary Site = C44.X</a:t>
              </a:r>
            </a:p>
          </p:txBody>
        </p:sp>
        <p:sp>
          <p:nvSpPr>
            <p:cNvPr id="26" name="Title"/>
            <p:cNvSpPr txBox="1">
              <a:spLocks/>
            </p:cNvSpPr>
            <p:nvPr/>
          </p:nvSpPr>
          <p:spPr>
            <a:xfrm>
              <a:off x="4070959" y="4533320"/>
              <a:ext cx="5676290" cy="45086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1950" b="0" dirty="0">
                  <a:solidFill>
                    <a:schemeClr val="tx1">
                      <a:lumMod val="75000"/>
                    </a:schemeClr>
                  </a:solidFill>
                </a:rPr>
                <a:t> Histology = 8720 – 8790</a:t>
              </a:r>
            </a:p>
          </p:txBody>
        </p:sp>
        <p:sp>
          <p:nvSpPr>
            <p:cNvPr id="27" name="Rectangle 26"/>
            <p:cNvSpPr/>
            <p:nvPr/>
          </p:nvSpPr>
          <p:spPr>
            <a:xfrm>
              <a:off x="3621976" y="3410407"/>
              <a:ext cx="448983" cy="448983"/>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621976" y="4535201"/>
              <a:ext cx="448983" cy="448983"/>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621976" y="2319247"/>
              <a:ext cx="448983" cy="448983"/>
            </a:xfrm>
            <a:prstGeom prst="rect">
              <a:avLst/>
            </a:pr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cNvSpPr txBox="1">
              <a:spLocks/>
            </p:cNvSpPr>
            <p:nvPr/>
          </p:nvSpPr>
          <p:spPr>
            <a:xfrm>
              <a:off x="412750" y="952348"/>
              <a:ext cx="11442700" cy="47991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250" dirty="0"/>
                <a:t>Selection Criteria</a:t>
              </a:r>
            </a:p>
          </p:txBody>
        </p:sp>
      </p:grpSp>
      <p:grpSp>
        <p:nvGrpSpPr>
          <p:cNvPr id="20" name="Clipboard Clip"/>
          <p:cNvGrpSpPr/>
          <p:nvPr/>
        </p:nvGrpSpPr>
        <p:grpSpPr>
          <a:xfrm>
            <a:off x="3168282" y="-25832"/>
            <a:ext cx="2864587" cy="2832094"/>
            <a:chOff x="4224376" y="-361858"/>
            <a:chExt cx="3819449" cy="3776125"/>
          </a:xfrm>
        </p:grpSpPr>
        <p:sp>
          <p:nvSpPr>
            <p:cNvPr id="19" name="Teardrop 18"/>
            <p:cNvSpPr/>
            <p:nvPr/>
          </p:nvSpPr>
          <p:spPr>
            <a:xfrm rot="8100000">
              <a:off x="5810151" y="701047"/>
              <a:ext cx="647899" cy="647899"/>
            </a:xfrm>
            <a:prstGeom prst="teardrop">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gonal Stripe 17"/>
            <p:cNvSpPr/>
            <p:nvPr/>
          </p:nvSpPr>
          <p:spPr>
            <a:xfrm rot="2700000">
              <a:off x="4246038" y="-383520"/>
              <a:ext cx="3776125" cy="3819449"/>
            </a:xfrm>
            <a:prstGeom prst="diagStripe">
              <a:avLst>
                <a:gd name="adj" fmla="val 78920"/>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 name="TextBox 60"/>
          <p:cNvSpPr txBox="1"/>
          <p:nvPr/>
        </p:nvSpPr>
        <p:spPr>
          <a:xfrm>
            <a:off x="2471967" y="3296318"/>
            <a:ext cx="570100" cy="600164"/>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62" name="TextBox 61"/>
          <p:cNvSpPr txBox="1"/>
          <p:nvPr/>
        </p:nvSpPr>
        <p:spPr>
          <a:xfrm>
            <a:off x="2471967" y="4134737"/>
            <a:ext cx="570100" cy="600164"/>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
        <p:nvSpPr>
          <p:cNvPr id="63" name="TextBox 62"/>
          <p:cNvSpPr txBox="1"/>
          <p:nvPr/>
        </p:nvSpPr>
        <p:spPr>
          <a:xfrm>
            <a:off x="2471967" y="2467385"/>
            <a:ext cx="570100" cy="600164"/>
          </a:xfrm>
          <a:prstGeom prst="rect">
            <a:avLst/>
          </a:prstGeom>
          <a:noFill/>
        </p:spPr>
        <p:txBody>
          <a:bodyPr wrap="square" rtlCol="0">
            <a:spAutoFit/>
          </a:bodyPr>
          <a:lstStyle/>
          <a:p>
            <a:r>
              <a:rPr lang="en-US" sz="3300" b="1" dirty="0">
                <a:solidFill>
                  <a:srgbClr val="00B050"/>
                </a:solidFill>
                <a:latin typeface="Matura MT Script Capitals" panose="03020802060602070202" pitchFamily="66" charset="0"/>
              </a:rPr>
              <a:t>X</a:t>
            </a:r>
          </a:p>
        </p:txBody>
      </p:sp>
    </p:spTree>
    <p:extLst>
      <p:ext uri="{BB962C8B-B14F-4D97-AF65-F5344CB8AC3E}">
        <p14:creationId xmlns:p14="http://schemas.microsoft.com/office/powerpoint/2010/main" val="438937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0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750"/>
                                        <p:tgtEl>
                                          <p:spTgt spid="63"/>
                                        </p:tgtEl>
                                      </p:cBhvr>
                                    </p:animEffect>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childTnLst>
                          </p:cTn>
                        </p:par>
                        <p:par>
                          <p:cTn id="17" fill="hold">
                            <p:stCondLst>
                              <p:cond delay="22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 name="Schema: Workflow [sharp] - BLANK"/>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a:effectLst>
            <a:softEdge rad="317500"/>
          </a:effectLst>
        </p:spPr>
      </p:pic>
      <p:sp>
        <p:nvSpPr>
          <p:cNvPr id="72" name="Text Data"/>
          <p:cNvSpPr txBox="1">
            <a:spLocks/>
          </p:cNvSpPr>
          <p:nvPr/>
        </p:nvSpPr>
        <p:spPr>
          <a:xfrm>
            <a:off x="2787846" y="455966"/>
            <a:ext cx="3616420" cy="327551"/>
          </a:xfrm>
          <a:prstGeom prst="rect">
            <a:avLst/>
          </a:prstGeom>
          <a:solidFill>
            <a:schemeClr val="bg1">
              <a:alpha val="75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ea typeface="Verdana" panose="020B0604030504040204" pitchFamily="34" charset="0"/>
                <a:cs typeface="Verdana" panose="020B0604030504040204" pitchFamily="34" charset="0"/>
              </a:rPr>
              <a:t>Data</a:t>
            </a:r>
          </a:p>
        </p:txBody>
      </p:sp>
      <p:grpSp>
        <p:nvGrpSpPr>
          <p:cNvPr id="313" name="Pathology Report"/>
          <p:cNvGrpSpPr/>
          <p:nvPr/>
        </p:nvGrpSpPr>
        <p:grpSpPr>
          <a:xfrm>
            <a:off x="2495593" y="1312459"/>
            <a:ext cx="4241410" cy="6161220"/>
            <a:chOff x="5955908" y="2203756"/>
            <a:chExt cx="5655213" cy="5880295"/>
          </a:xfrm>
        </p:grpSpPr>
        <p:sp>
          <p:nvSpPr>
            <p:cNvPr id="314" name="Rectangle 313"/>
            <p:cNvSpPr/>
            <p:nvPr/>
          </p:nvSpPr>
          <p:spPr>
            <a:xfrm>
              <a:off x="5955908" y="220375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6330463" y="2886205"/>
              <a:ext cx="4977763" cy="65941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317"/>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321" name="Group 320"/>
              <p:cNvGrpSpPr/>
              <p:nvPr/>
            </p:nvGrpSpPr>
            <p:grpSpPr>
              <a:xfrm>
                <a:off x="6330462" y="3707414"/>
                <a:ext cx="1519311" cy="3531862"/>
                <a:chOff x="6330462" y="3707414"/>
                <a:chExt cx="1519311" cy="3531862"/>
              </a:xfrm>
              <a:grpFill/>
            </p:grpSpPr>
            <p:sp>
              <p:nvSpPr>
                <p:cNvPr id="468" name="Rectangle 467"/>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0" name="Rectangle 469"/>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Rectangle 470"/>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Rectangle 471"/>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4" name="Rectangle 473"/>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6" name="Rectangle 475"/>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0" name="Rectangle 479"/>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 name="Rectangle 480"/>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2" name="Rectangle 481"/>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4" name="Rectangle 483"/>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5" name="Rectangle 484"/>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6" name="Rectangle 485"/>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0" name="Rectangle 489"/>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Rectangle 490"/>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2" name="Rectangle 491"/>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Rectangle 493"/>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Rectangle 494"/>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Rectangle 495"/>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8" name="Rectangle 497"/>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9" name="Rectangle 498"/>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0" name="Rectangle 499"/>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 name="Rectangle 500"/>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3" name="Rectangle 502"/>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4" name="Rectangle 503"/>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5" name="Rectangle 504"/>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Rectangle 505"/>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8" name="Rectangle 507"/>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9" name="Rectangle 508"/>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0" name="Rectangle 509"/>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4" name="Rectangle 513"/>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Rectangle 514"/>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 name="Rectangle 515"/>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8" name="Rectangle 517"/>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9" name="Rectangle 518"/>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0" name="Rectangle 519"/>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 name="Rectangle 521"/>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3" name="Rectangle 522"/>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4" name="Rectangle 523"/>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5" name="Rectangle 524"/>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7" name="Rectangle 526"/>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8" name="Rectangle 527"/>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9" name="Rectangle 528"/>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0" name="Rectangle 529"/>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 name="Rectangle 531"/>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3" name="Rectangle 532"/>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4" name="Rectangle 533"/>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8" name="Rectangle 537"/>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9" name="Rectangle 538"/>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2" name="Group 321"/>
              <p:cNvGrpSpPr/>
              <p:nvPr/>
            </p:nvGrpSpPr>
            <p:grpSpPr>
              <a:xfrm flipH="1">
                <a:off x="8059688" y="3707414"/>
                <a:ext cx="1519311" cy="3531862"/>
                <a:chOff x="6330462" y="3707414"/>
                <a:chExt cx="1519311" cy="3531862"/>
              </a:xfrm>
              <a:grpFill/>
            </p:grpSpPr>
            <p:sp>
              <p:nvSpPr>
                <p:cNvPr id="396" name="Rectangle 395"/>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Rectangle 397"/>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Rectangle 399"/>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Rectangle 402"/>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Rectangle 403"/>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Rectangle 404"/>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ectangle 406"/>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Rectangle 407"/>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Rectangle 408"/>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Rectangle 409"/>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Rectangle 412"/>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Rectangle 413"/>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Rectangle 418"/>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Rectangle 419"/>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ectangle 421"/>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Rectangle 422"/>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6" name="Rectangle 425"/>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ectangle 426"/>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ectangle 427"/>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9" name="Rectangle 428"/>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Rectangle 430"/>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2" name="Rectangle 431"/>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3" name="Rectangle 432"/>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433"/>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Rectangle 435"/>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Rectangle 436"/>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8" name="Rectangle 437"/>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 name="Rectangle 441"/>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3" name="Rectangle 442"/>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4" name="Rectangle 443"/>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6" name="Rectangle 445"/>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Rectangle 446"/>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Rectangle 447"/>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Rectangle 449"/>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Rectangle 450"/>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2" name="Rectangle 451"/>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3" name="Rectangle 452"/>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5" name="Rectangle 454"/>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6" name="Rectangle 455"/>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7" name="Rectangle 456"/>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8" name="Rectangle 457"/>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 name="Rectangle 459"/>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1" name="Rectangle 460"/>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2" name="Rectangle 461"/>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Rectangle 465"/>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7" name="Rectangle 466"/>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3" name="Group 322"/>
              <p:cNvGrpSpPr/>
              <p:nvPr/>
            </p:nvGrpSpPr>
            <p:grpSpPr>
              <a:xfrm flipH="1" flipV="1">
                <a:off x="9788914" y="3707414"/>
                <a:ext cx="1519311" cy="3531862"/>
                <a:chOff x="6330462" y="3707414"/>
                <a:chExt cx="1519311" cy="3531862"/>
              </a:xfrm>
              <a:grpFill/>
            </p:grpSpPr>
            <p:sp>
              <p:nvSpPr>
                <p:cNvPr id="324" name="Rectangle 323"/>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Rectangle 326"/>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330"/>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Rectangle 331"/>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Rectangle 332"/>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Rectangle 334"/>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Rectangle 335"/>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Rectangle 336"/>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Rectangle 337"/>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Rectangle 339"/>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Rectangle 340"/>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Rectangle 345"/>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ectangle 346"/>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ectangle 347"/>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Rectangle 349"/>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ectangle 350"/>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Rectangle 355"/>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Rectangle 356"/>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Rectangle 363"/>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ectangle 364"/>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6" name="Rectangle 365"/>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Rectangle 369"/>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Rectangle 370"/>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Rectangle 371"/>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Rectangle 373"/>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ectangle 374"/>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ectangle 375"/>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Rectangle 377"/>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Rectangle 379"/>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Rectangle 380"/>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Rectangle 383"/>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384"/>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Rectangle 385"/>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Rectangle 388"/>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ectangle 389"/>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ectangle 393"/>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ectangle 394"/>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19" name="Content Placeholder 2"/>
            <p:cNvSpPr txBox="1">
              <a:spLocks/>
            </p:cNvSpPr>
            <p:nvPr/>
          </p:nvSpPr>
          <p:spPr>
            <a:xfrm>
              <a:off x="6295029" y="2361534"/>
              <a:ext cx="4976969" cy="460075"/>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latin typeface="Verdana" panose="020B0604030504040204" pitchFamily="34" charset="0"/>
                  <a:ea typeface="Verdana" panose="020B0604030504040204" pitchFamily="34" charset="0"/>
                  <a:cs typeface="Verdana" panose="020B0604030504040204" pitchFamily="34" charset="0"/>
                </a:rPr>
                <a:t>Pathology Reports</a:t>
              </a:r>
            </a:p>
          </p:txBody>
        </p:sp>
      </p:grpSp>
      <p:grpSp>
        <p:nvGrpSpPr>
          <p:cNvPr id="989" name="Abstracts"/>
          <p:cNvGrpSpPr/>
          <p:nvPr/>
        </p:nvGrpSpPr>
        <p:grpSpPr>
          <a:xfrm>
            <a:off x="2493558" y="1792609"/>
            <a:ext cx="4241410" cy="6161220"/>
            <a:chOff x="5955908" y="2203756"/>
            <a:chExt cx="5655213" cy="5880295"/>
          </a:xfrm>
        </p:grpSpPr>
        <p:sp>
          <p:nvSpPr>
            <p:cNvPr id="990" name="Rectangle 989"/>
            <p:cNvSpPr/>
            <p:nvPr/>
          </p:nvSpPr>
          <p:spPr>
            <a:xfrm>
              <a:off x="5955908" y="2203756"/>
              <a:ext cx="5655213" cy="5880295"/>
            </a:xfrm>
            <a:prstGeom prst="rect">
              <a:avLst/>
            </a:prstGeom>
            <a:solidFill>
              <a:schemeClr val="bg1"/>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ectangle 990"/>
            <p:cNvSpPr/>
            <p:nvPr/>
          </p:nvSpPr>
          <p:spPr>
            <a:xfrm>
              <a:off x="6330463" y="2886205"/>
              <a:ext cx="4977763" cy="65941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2" name="Group 991"/>
            <p:cNvGrpSpPr/>
            <p:nvPr/>
          </p:nvGrpSpPr>
          <p:grpSpPr>
            <a:xfrm>
              <a:off x="6330462" y="3707414"/>
              <a:ext cx="4977763" cy="3531862"/>
              <a:chOff x="6330462" y="3707414"/>
              <a:chExt cx="4977763" cy="3531862"/>
            </a:xfrm>
            <a:solidFill>
              <a:schemeClr val="accent3">
                <a:lumMod val="20000"/>
                <a:lumOff val="80000"/>
                <a:alpha val="55000"/>
              </a:schemeClr>
            </a:solidFill>
          </p:grpSpPr>
          <p:grpSp>
            <p:nvGrpSpPr>
              <p:cNvPr id="994" name="Group 993"/>
              <p:cNvGrpSpPr/>
              <p:nvPr/>
            </p:nvGrpSpPr>
            <p:grpSpPr>
              <a:xfrm>
                <a:off x="6330462" y="3707414"/>
                <a:ext cx="1519311" cy="3531862"/>
                <a:chOff x="6330462" y="3707414"/>
                <a:chExt cx="1519311" cy="3531862"/>
              </a:xfrm>
              <a:grpFill/>
            </p:grpSpPr>
            <p:sp>
              <p:nvSpPr>
                <p:cNvPr id="1141" name="Rectangle 1140"/>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Rectangle 1141"/>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3" name="Rectangle 1142"/>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4" name="Rectangle 1143"/>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5" name="Rectangle 1144"/>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Rectangle 1145"/>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7" name="Rectangle 1146"/>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8" name="Rectangle 1147"/>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9" name="Rectangle 1148"/>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0" name="Rectangle 1149"/>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Rectangle 1150"/>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2" name="Rectangle 1151"/>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3" name="Rectangle 1152"/>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4" name="Rectangle 1153"/>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5" name="Rectangle 1154"/>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Rectangle 1155"/>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7" name="Rectangle 1156"/>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8" name="Rectangle 1157"/>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9" name="Rectangle 1158"/>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Rectangle 1159"/>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Rectangle 1160"/>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Rectangle 1161"/>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Rectangle 1162"/>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4" name="Rectangle 1163"/>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5" name="Rectangle 1164"/>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Rectangle 1165"/>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7" name="Rectangle 1166"/>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8" name="Rectangle 1167"/>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9" name="Rectangle 1168"/>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Rectangle 1169"/>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1" name="Rectangle 1170"/>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2" name="Rectangle 1171"/>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3" name="Rectangle 1172"/>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4" name="Rectangle 1173"/>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Rectangle 1174"/>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6" name="Rectangle 1175"/>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7" name="Rectangle 1176"/>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8" name="Rectangle 1177"/>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9" name="Rectangle 1178"/>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Rectangle 1179"/>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1" name="Rectangle 1180"/>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2" name="Rectangle 1181"/>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3" name="Rectangle 1182"/>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Rectangle 1183"/>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Rectangle 1184"/>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Rectangle 1185"/>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 name="Rectangle 1186"/>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8" name="Rectangle 1187"/>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9" name="Rectangle 1188"/>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Rectangle 1189"/>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1" name="Rectangle 1190"/>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2" name="Rectangle 1191"/>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3" name="Rectangle 1192"/>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Rectangle 1193"/>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5" name="Rectangle 1194"/>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6" name="Rectangle 1195"/>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7" name="Rectangle 1196"/>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8" name="Rectangle 1197"/>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Rectangle 1198"/>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0" name="Rectangle 1199"/>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1" name="Rectangle 1200"/>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2" name="Rectangle 1201"/>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3" name="Rectangle 1202"/>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Rectangle 1203"/>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5" name="Rectangle 1204"/>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6" name="Rectangle 1205"/>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7" name="Rectangle 1206"/>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Rectangle 1207"/>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Rectangle 1208"/>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Rectangle 1209"/>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1" name="Rectangle 1210"/>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2" name="Rectangle 1211"/>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5" name="Group 994"/>
              <p:cNvGrpSpPr/>
              <p:nvPr/>
            </p:nvGrpSpPr>
            <p:grpSpPr>
              <a:xfrm flipH="1">
                <a:off x="8059688" y="3707414"/>
                <a:ext cx="1519311" cy="3531862"/>
                <a:chOff x="6330462" y="3707414"/>
                <a:chExt cx="1519311" cy="3531862"/>
              </a:xfrm>
              <a:grpFill/>
            </p:grpSpPr>
            <p:sp>
              <p:nvSpPr>
                <p:cNvPr id="1069" name="Rectangle 1068"/>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1" name="Rectangle 1070"/>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2" name="Rectangle 1071"/>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3" name="Rectangle 1072"/>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5" name="Rectangle 1074"/>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Rectangle 1075"/>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ectangle 1076"/>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8" name="Rectangle 1077"/>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Rectangle 1079"/>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1" name="Rectangle 1080"/>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2" name="Rectangle 1081"/>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3" name="Rectangle 1082"/>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ectangle 1083"/>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 name="Rectangle 1084"/>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6" name="Rectangle 1085"/>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7" name="Rectangle 1086"/>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ectangle 1087"/>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Rectangle 1088"/>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ectangle 1089"/>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1" name="Rectangle 1090"/>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2" name="Rectangle 1091"/>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3" name="Rectangle 1092"/>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Rectangle 1093"/>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 name="Rectangle 1094"/>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6" name="Rectangle 1095"/>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7" name="Rectangle 1096"/>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ectangle 1097"/>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9" name="Rectangle 1098"/>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0" name="Rectangle 1099"/>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1" name="Rectangle 1100"/>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2" name="Rectangle 1101"/>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Rectangle 1102"/>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4" name="Rectangle 1103"/>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5" name="Rectangle 1104"/>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6" name="Rectangle 1105"/>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7" name="Rectangle 1106"/>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ectangle 1107"/>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9" name="Rectangle 1108"/>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0" name="Rectangle 1109"/>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1" name="Rectangle 1110"/>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ectangle 1111"/>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ectangle 1112"/>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ectangle 1113"/>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5" name="Rectangle 1114"/>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6" name="Rectangle 1115"/>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7" name="Rectangle 1116"/>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Rectangle 1117"/>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9" name="Rectangle 1118"/>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0" name="Rectangle 1119"/>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1" name="Rectangle 1120"/>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ectangle 1121"/>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3" name="Rectangle 1122"/>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4" name="Rectangle 1123"/>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5" name="Rectangle 1124"/>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 name="Rectangle 1125"/>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ectangle 1126"/>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 name="Rectangle 1127"/>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9" name="Rectangle 1128"/>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0" name="Rectangle 1129"/>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1" name="Rectangle 1130"/>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ectangle 1131"/>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3" name="Rectangle 1132"/>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4" name="Rectangle 1133"/>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5" name="Rectangle 1134"/>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ectangle 1135"/>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Rectangle 1136"/>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Rectangle 1137"/>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9" name="Rectangle 1138"/>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0" name="Rectangle 1139"/>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6" name="Group 995"/>
              <p:cNvGrpSpPr/>
              <p:nvPr/>
            </p:nvGrpSpPr>
            <p:grpSpPr>
              <a:xfrm flipH="1" flipV="1">
                <a:off x="9788914" y="3707414"/>
                <a:ext cx="1519311" cy="3531862"/>
                <a:chOff x="6330462" y="3707414"/>
                <a:chExt cx="1519311" cy="3531862"/>
              </a:xfrm>
              <a:grpFill/>
            </p:grpSpPr>
            <p:sp>
              <p:nvSpPr>
                <p:cNvPr id="997" name="Rectangle 996"/>
                <p:cNvSpPr/>
                <p:nvPr/>
              </p:nvSpPr>
              <p:spPr>
                <a:xfrm>
                  <a:off x="6330463" y="3707414"/>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ectangle 997"/>
                <p:cNvSpPr/>
                <p:nvPr/>
              </p:nvSpPr>
              <p:spPr>
                <a:xfrm>
                  <a:off x="6670188" y="3707414"/>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9" name="Rectangle 998"/>
                <p:cNvSpPr/>
                <p:nvPr/>
              </p:nvSpPr>
              <p:spPr>
                <a:xfrm>
                  <a:off x="6910046" y="3707414"/>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0" name="Rectangle 999"/>
                <p:cNvSpPr/>
                <p:nvPr/>
              </p:nvSpPr>
              <p:spPr>
                <a:xfrm>
                  <a:off x="7449797" y="370741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1" name="Rectangle 1000"/>
                <p:cNvSpPr/>
                <p:nvPr/>
              </p:nvSpPr>
              <p:spPr>
                <a:xfrm>
                  <a:off x="6330462" y="394727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Rectangle 1001"/>
                <p:cNvSpPr/>
                <p:nvPr/>
              </p:nvSpPr>
              <p:spPr>
                <a:xfrm>
                  <a:off x="6842126" y="394727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 name="Rectangle 1002"/>
                <p:cNvSpPr/>
                <p:nvPr/>
              </p:nvSpPr>
              <p:spPr>
                <a:xfrm>
                  <a:off x="7449797" y="394727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4" name="Rectangle 1003"/>
                <p:cNvSpPr/>
                <p:nvPr/>
              </p:nvSpPr>
              <p:spPr>
                <a:xfrm>
                  <a:off x="7025616" y="394727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5" name="Rectangle 1004"/>
                <p:cNvSpPr/>
                <p:nvPr/>
              </p:nvSpPr>
              <p:spPr>
                <a:xfrm>
                  <a:off x="7292292" y="394727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6" name="Rectangle 1005"/>
                <p:cNvSpPr/>
                <p:nvPr/>
              </p:nvSpPr>
              <p:spPr>
                <a:xfrm>
                  <a:off x="7404125" y="418714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Rectangle 1006"/>
                <p:cNvSpPr/>
                <p:nvPr/>
              </p:nvSpPr>
              <p:spPr>
                <a:xfrm>
                  <a:off x="6331256" y="418714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8" name="Rectangle 1007"/>
                <p:cNvSpPr/>
                <p:nvPr/>
              </p:nvSpPr>
              <p:spPr>
                <a:xfrm>
                  <a:off x="6940832" y="418714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9" name="Rectangle 1008"/>
                <p:cNvSpPr/>
                <p:nvPr/>
              </p:nvSpPr>
              <p:spPr>
                <a:xfrm>
                  <a:off x="6516651" y="418714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0" name="Rectangle 1009"/>
                <p:cNvSpPr/>
                <p:nvPr/>
              </p:nvSpPr>
              <p:spPr>
                <a:xfrm>
                  <a:off x="6783327" y="418714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1" name="Rectangle 1010"/>
                <p:cNvSpPr/>
                <p:nvPr/>
              </p:nvSpPr>
              <p:spPr>
                <a:xfrm>
                  <a:off x="7731125"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ectangle 1011"/>
                <p:cNvSpPr/>
                <p:nvPr/>
              </p:nvSpPr>
              <p:spPr>
                <a:xfrm>
                  <a:off x="6330462" y="442565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3" name="Rectangle 1012"/>
                <p:cNvSpPr/>
                <p:nvPr/>
              </p:nvSpPr>
              <p:spPr>
                <a:xfrm>
                  <a:off x="7156217" y="442565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4" name="Rectangle 1013"/>
                <p:cNvSpPr/>
                <p:nvPr/>
              </p:nvSpPr>
              <p:spPr>
                <a:xfrm>
                  <a:off x="7426545" y="4425659"/>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5" name="Rectangle 1014"/>
                <p:cNvSpPr/>
                <p:nvPr/>
              </p:nvSpPr>
              <p:spPr>
                <a:xfrm>
                  <a:off x="6790629"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Rectangle 1015"/>
                <p:cNvSpPr/>
                <p:nvPr/>
              </p:nvSpPr>
              <p:spPr>
                <a:xfrm>
                  <a:off x="6973423" y="4425659"/>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Rectangle 1016"/>
                <p:cNvSpPr/>
                <p:nvPr/>
              </p:nvSpPr>
              <p:spPr>
                <a:xfrm>
                  <a:off x="6330463" y="4658988"/>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ectangle 1017"/>
                <p:cNvSpPr/>
                <p:nvPr/>
              </p:nvSpPr>
              <p:spPr>
                <a:xfrm>
                  <a:off x="6670188" y="4658988"/>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9" name="Rectangle 1018"/>
                <p:cNvSpPr/>
                <p:nvPr/>
              </p:nvSpPr>
              <p:spPr>
                <a:xfrm>
                  <a:off x="6910046" y="4658988"/>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0" name="Rectangle 1019"/>
                <p:cNvSpPr/>
                <p:nvPr/>
              </p:nvSpPr>
              <p:spPr>
                <a:xfrm>
                  <a:off x="7449797" y="466417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1" name="Rectangle 1020"/>
                <p:cNvSpPr/>
                <p:nvPr/>
              </p:nvSpPr>
              <p:spPr>
                <a:xfrm>
                  <a:off x="6330463" y="4904039"/>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ectangle 1021"/>
                <p:cNvSpPr/>
                <p:nvPr/>
              </p:nvSpPr>
              <p:spPr>
                <a:xfrm>
                  <a:off x="6670188" y="4904039"/>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3" name="Rectangle 1022"/>
                <p:cNvSpPr/>
                <p:nvPr/>
              </p:nvSpPr>
              <p:spPr>
                <a:xfrm>
                  <a:off x="6910046" y="4904039"/>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ectangle 1023"/>
                <p:cNvSpPr/>
                <p:nvPr/>
              </p:nvSpPr>
              <p:spPr>
                <a:xfrm>
                  <a:off x="7449797" y="490403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024"/>
                <p:cNvSpPr/>
                <p:nvPr/>
              </p:nvSpPr>
              <p:spPr>
                <a:xfrm>
                  <a:off x="6330462" y="5143904"/>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1025"/>
                <p:cNvSpPr/>
                <p:nvPr/>
              </p:nvSpPr>
              <p:spPr>
                <a:xfrm>
                  <a:off x="6842126" y="5143904"/>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1026"/>
                <p:cNvSpPr/>
                <p:nvPr/>
              </p:nvSpPr>
              <p:spPr>
                <a:xfrm>
                  <a:off x="7449797" y="514390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8" name="Rectangle 1027"/>
                <p:cNvSpPr/>
                <p:nvPr/>
              </p:nvSpPr>
              <p:spPr>
                <a:xfrm>
                  <a:off x="7025616" y="514390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1028"/>
                <p:cNvSpPr/>
                <p:nvPr/>
              </p:nvSpPr>
              <p:spPr>
                <a:xfrm>
                  <a:off x="7292292" y="5143904"/>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1029"/>
                <p:cNvSpPr/>
                <p:nvPr/>
              </p:nvSpPr>
              <p:spPr>
                <a:xfrm>
                  <a:off x="7404125" y="5383769"/>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1030"/>
                <p:cNvSpPr/>
                <p:nvPr/>
              </p:nvSpPr>
              <p:spPr>
                <a:xfrm>
                  <a:off x="6331256" y="5383769"/>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1031"/>
                <p:cNvSpPr/>
                <p:nvPr/>
              </p:nvSpPr>
              <p:spPr>
                <a:xfrm>
                  <a:off x="6940832" y="538376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p:cNvSpPr/>
                <p:nvPr/>
              </p:nvSpPr>
              <p:spPr>
                <a:xfrm>
                  <a:off x="6516651" y="5383769"/>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Rectangle 1033"/>
                <p:cNvSpPr/>
                <p:nvPr/>
              </p:nvSpPr>
              <p:spPr>
                <a:xfrm>
                  <a:off x="6783327" y="5383769"/>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p:cNvSpPr/>
                <p:nvPr/>
              </p:nvSpPr>
              <p:spPr>
                <a:xfrm>
                  <a:off x="7731125"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p:cNvSpPr/>
                <p:nvPr/>
              </p:nvSpPr>
              <p:spPr>
                <a:xfrm>
                  <a:off x="6330462" y="5622284"/>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p:cNvSpPr/>
                <p:nvPr/>
              </p:nvSpPr>
              <p:spPr>
                <a:xfrm>
                  <a:off x="7156217" y="5622284"/>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p:cNvSpPr/>
                <p:nvPr/>
              </p:nvSpPr>
              <p:spPr>
                <a:xfrm>
                  <a:off x="7426545" y="5622284"/>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p:cNvSpPr/>
                <p:nvPr/>
              </p:nvSpPr>
              <p:spPr>
                <a:xfrm>
                  <a:off x="6790629"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p:cNvSpPr/>
                <p:nvPr/>
              </p:nvSpPr>
              <p:spPr>
                <a:xfrm>
                  <a:off x="6973423" y="5622284"/>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p:cNvSpPr/>
                <p:nvPr/>
              </p:nvSpPr>
              <p:spPr>
                <a:xfrm>
                  <a:off x="6330463" y="5855613"/>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p:cNvSpPr/>
                <p:nvPr/>
              </p:nvSpPr>
              <p:spPr>
                <a:xfrm>
                  <a:off x="6670188" y="5855613"/>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1042"/>
                <p:cNvSpPr/>
                <p:nvPr/>
              </p:nvSpPr>
              <p:spPr>
                <a:xfrm>
                  <a:off x="6910046" y="5855613"/>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Rectangle 1043"/>
                <p:cNvSpPr/>
                <p:nvPr/>
              </p:nvSpPr>
              <p:spPr>
                <a:xfrm>
                  <a:off x="7449797" y="5860799"/>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Rectangle 1044"/>
                <p:cNvSpPr/>
                <p:nvPr/>
              </p:nvSpPr>
              <p:spPr>
                <a:xfrm>
                  <a:off x="6330463" y="6107247"/>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p:cNvSpPr/>
                <p:nvPr/>
              </p:nvSpPr>
              <p:spPr>
                <a:xfrm>
                  <a:off x="6670188" y="6107247"/>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7" name="Rectangle 1046"/>
                <p:cNvSpPr/>
                <p:nvPr/>
              </p:nvSpPr>
              <p:spPr>
                <a:xfrm>
                  <a:off x="6910046" y="6107247"/>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 name="Rectangle 1047"/>
                <p:cNvSpPr/>
                <p:nvPr/>
              </p:nvSpPr>
              <p:spPr>
                <a:xfrm>
                  <a:off x="7449797" y="610724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 name="Rectangle 1048"/>
                <p:cNvSpPr/>
                <p:nvPr/>
              </p:nvSpPr>
              <p:spPr>
                <a:xfrm>
                  <a:off x="6330462" y="6347112"/>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p:cNvSpPr/>
                <p:nvPr/>
              </p:nvSpPr>
              <p:spPr>
                <a:xfrm>
                  <a:off x="6842126" y="6347112"/>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1050"/>
                <p:cNvSpPr/>
                <p:nvPr/>
              </p:nvSpPr>
              <p:spPr>
                <a:xfrm>
                  <a:off x="7449797" y="634711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p:cNvSpPr/>
                <p:nvPr/>
              </p:nvSpPr>
              <p:spPr>
                <a:xfrm>
                  <a:off x="7025616" y="634711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1052"/>
                <p:cNvSpPr/>
                <p:nvPr/>
              </p:nvSpPr>
              <p:spPr>
                <a:xfrm>
                  <a:off x="7292292" y="6347112"/>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p:cNvSpPr/>
                <p:nvPr/>
              </p:nvSpPr>
              <p:spPr>
                <a:xfrm>
                  <a:off x="7404125" y="6586977"/>
                  <a:ext cx="445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p:cNvSpPr/>
                <p:nvPr/>
              </p:nvSpPr>
              <p:spPr>
                <a:xfrm>
                  <a:off x="6331256" y="6586977"/>
                  <a:ext cx="11747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Rectangle 1055"/>
                <p:cNvSpPr/>
                <p:nvPr/>
              </p:nvSpPr>
              <p:spPr>
                <a:xfrm>
                  <a:off x="6940832" y="658697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Rectangle 1056"/>
                <p:cNvSpPr/>
                <p:nvPr/>
              </p:nvSpPr>
              <p:spPr>
                <a:xfrm>
                  <a:off x="6516651" y="6586977"/>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Rectangle 1057"/>
                <p:cNvSpPr/>
                <p:nvPr/>
              </p:nvSpPr>
              <p:spPr>
                <a:xfrm>
                  <a:off x="6783327" y="6586977"/>
                  <a:ext cx="8958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9" name="Rectangle 1058"/>
                <p:cNvSpPr/>
                <p:nvPr/>
              </p:nvSpPr>
              <p:spPr>
                <a:xfrm>
                  <a:off x="7731125"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9"/>
                <p:cNvSpPr/>
                <p:nvPr/>
              </p:nvSpPr>
              <p:spPr>
                <a:xfrm>
                  <a:off x="6330462" y="6825492"/>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1" name="Rectangle 1060"/>
                <p:cNvSpPr/>
                <p:nvPr/>
              </p:nvSpPr>
              <p:spPr>
                <a:xfrm>
                  <a:off x="7156217" y="6825492"/>
                  <a:ext cx="20065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2" name="Rectangle 1061"/>
                <p:cNvSpPr/>
                <p:nvPr/>
              </p:nvSpPr>
              <p:spPr>
                <a:xfrm>
                  <a:off x="7426545" y="6825492"/>
                  <a:ext cx="23631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Rectangle 1062"/>
                <p:cNvSpPr/>
                <p:nvPr/>
              </p:nvSpPr>
              <p:spPr>
                <a:xfrm>
                  <a:off x="6790629"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p:cNvSpPr/>
                <p:nvPr/>
              </p:nvSpPr>
              <p:spPr>
                <a:xfrm>
                  <a:off x="6973423" y="6825492"/>
                  <a:ext cx="11864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p:cNvSpPr/>
                <p:nvPr/>
              </p:nvSpPr>
              <p:spPr>
                <a:xfrm>
                  <a:off x="6330463" y="7058821"/>
                  <a:ext cx="271804"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p:cNvSpPr/>
                <p:nvPr/>
              </p:nvSpPr>
              <p:spPr>
                <a:xfrm>
                  <a:off x="6670188" y="7058821"/>
                  <a:ext cx="171937"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7" name="Rectangle 1066"/>
                <p:cNvSpPr/>
                <p:nvPr/>
              </p:nvSpPr>
              <p:spPr>
                <a:xfrm>
                  <a:off x="6910046" y="7058821"/>
                  <a:ext cx="471829"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8" name="Rectangle 1067"/>
                <p:cNvSpPr/>
                <p:nvPr/>
              </p:nvSpPr>
              <p:spPr>
                <a:xfrm>
                  <a:off x="7449797" y="7064007"/>
                  <a:ext cx="399976" cy="1752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93" name="Content Placeholder 2"/>
            <p:cNvSpPr txBox="1">
              <a:spLocks/>
            </p:cNvSpPr>
            <p:nvPr/>
          </p:nvSpPr>
          <p:spPr>
            <a:xfrm>
              <a:off x="6295029" y="2361534"/>
              <a:ext cx="4976969" cy="460075"/>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latin typeface="Verdana" panose="020B0604030504040204" pitchFamily="34" charset="0"/>
                  <a:ea typeface="Verdana" panose="020B0604030504040204" pitchFamily="34" charset="0"/>
                  <a:cs typeface="Verdana" panose="020B0604030504040204" pitchFamily="34" charset="0"/>
                </a:rPr>
                <a:t>Abstracts</a:t>
              </a:r>
            </a:p>
          </p:txBody>
        </p:sp>
      </p:grpSp>
      <p:grpSp>
        <p:nvGrpSpPr>
          <p:cNvPr id="2048" name="XML Document"/>
          <p:cNvGrpSpPr/>
          <p:nvPr/>
        </p:nvGrpSpPr>
        <p:grpSpPr>
          <a:xfrm>
            <a:off x="2506291" y="1305048"/>
            <a:ext cx="4241410" cy="6161220"/>
            <a:chOff x="5955908" y="1547446"/>
            <a:chExt cx="5655213" cy="5880295"/>
          </a:xfrm>
        </p:grpSpPr>
        <p:sp>
          <p:nvSpPr>
            <p:cNvPr id="75" name="Rectangle 74"/>
            <p:cNvSpPr/>
            <p:nvPr/>
          </p:nvSpPr>
          <p:spPr>
            <a:xfrm>
              <a:off x="5955908" y="1547446"/>
              <a:ext cx="5655213" cy="5880295"/>
            </a:xfrm>
            <a:prstGeom prst="rect">
              <a:avLst/>
            </a:prstGeom>
            <a:solidFill>
              <a:schemeClr val="tx1">
                <a:lumMod val="50000"/>
              </a:schemeClr>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ag 1"/>
            <p:cNvSpPr txBox="1">
              <a:spLocks/>
            </p:cNvSpPr>
            <p:nvPr/>
          </p:nvSpPr>
          <p:spPr>
            <a:xfrm>
              <a:off x="6330462" y="1816575"/>
              <a:ext cx="2295374" cy="28331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&lt;</a:t>
              </a:r>
              <a:r>
                <a:rPr lang="en-US" sz="1125" b="1" dirty="0">
                  <a:solidFill>
                    <a:schemeClr val="tx1">
                      <a:lumMod val="50000"/>
                      <a:lumOff val="50000"/>
                    </a:schemeClr>
                  </a:solidFill>
                </a:rPr>
                <a:t>█ ██ █</a:t>
              </a: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&gt;</a:t>
              </a:r>
            </a:p>
          </p:txBody>
        </p:sp>
        <p:sp>
          <p:nvSpPr>
            <p:cNvPr id="301" name="Tag 2"/>
            <p:cNvSpPr txBox="1">
              <a:spLocks/>
            </p:cNvSpPr>
            <p:nvPr/>
          </p:nvSpPr>
          <p:spPr>
            <a:xfrm>
              <a:off x="6330462" y="2146101"/>
              <a:ext cx="3885858" cy="2907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	&lt;</a:t>
              </a:r>
              <a:r>
                <a:rPr lang="en-US" sz="1125" b="1" dirty="0">
                  <a:solidFill>
                    <a:schemeClr val="bg2">
                      <a:lumMod val="75000"/>
                    </a:schemeClr>
                  </a:solidFill>
                </a:rPr>
                <a:t>██   █ ██</a:t>
              </a:r>
              <a:r>
                <a:rPr lang="en-US" sz="1125" b="1" dirty="0">
                  <a:solidFill>
                    <a:srgbClr val="FFC000"/>
                  </a:solidFill>
                </a:rPr>
                <a:t>/</a:t>
              </a: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&gt;</a:t>
              </a:r>
            </a:p>
          </p:txBody>
        </p:sp>
        <p:sp>
          <p:nvSpPr>
            <p:cNvPr id="302" name="Tag - Text"/>
            <p:cNvSpPr txBox="1">
              <a:spLocks/>
            </p:cNvSpPr>
            <p:nvPr/>
          </p:nvSpPr>
          <p:spPr>
            <a:xfrm>
              <a:off x="7046100" y="3362311"/>
              <a:ext cx="4333099" cy="60032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dirty="0"/>
                <a:t>█ █ █ █ █ █ █ █ █ █ █ █ █ █ █ █ █ █ █ █ █ █ █ █ █ █ █ █</a:t>
              </a:r>
              <a:endParaRPr lang="en-US" sz="1125" dirty="0">
                <a:latin typeface="Verdana" panose="020B0604030504040204" pitchFamily="34" charset="0"/>
                <a:ea typeface="Verdana" panose="020B0604030504040204" pitchFamily="34" charset="0"/>
                <a:cs typeface="Verdana" panose="020B0604030504040204" pitchFamily="34" charset="0"/>
              </a:endParaRPr>
            </a:p>
          </p:txBody>
        </p:sp>
        <p:sp>
          <p:nvSpPr>
            <p:cNvPr id="303" name="Tag 1"/>
            <p:cNvSpPr txBox="1">
              <a:spLocks/>
            </p:cNvSpPr>
            <p:nvPr/>
          </p:nvSpPr>
          <p:spPr>
            <a:xfrm>
              <a:off x="6330462" y="2489216"/>
              <a:ext cx="2295374" cy="28331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&lt;</a:t>
              </a:r>
              <a:r>
                <a:rPr lang="en-US" sz="1125" b="1" dirty="0">
                  <a:solidFill>
                    <a:schemeClr val="tx1">
                      <a:lumMod val="50000"/>
                      <a:lumOff val="50000"/>
                    </a:schemeClr>
                  </a:solidFill>
                </a:rPr>
                <a:t>█ ██ █</a:t>
              </a: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&gt;</a:t>
              </a:r>
            </a:p>
          </p:txBody>
        </p:sp>
        <p:sp>
          <p:nvSpPr>
            <p:cNvPr id="304" name="Tag 1"/>
            <p:cNvSpPr txBox="1">
              <a:spLocks/>
            </p:cNvSpPr>
            <p:nvPr/>
          </p:nvSpPr>
          <p:spPr>
            <a:xfrm>
              <a:off x="6330462" y="2818042"/>
              <a:ext cx="2295374" cy="28331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&lt;</a:t>
              </a:r>
              <a:r>
                <a:rPr lang="en-US" sz="1125" b="1" dirty="0">
                  <a:solidFill>
                    <a:schemeClr val="tx1">
                      <a:lumMod val="50000"/>
                      <a:lumOff val="50000"/>
                    </a:schemeClr>
                  </a:solidFill>
                </a:rPr>
                <a:t>█ ██ █</a:t>
              </a: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&gt;</a:t>
              </a:r>
            </a:p>
          </p:txBody>
        </p:sp>
        <p:sp>
          <p:nvSpPr>
            <p:cNvPr id="305" name="Tag 1"/>
            <p:cNvSpPr txBox="1">
              <a:spLocks/>
            </p:cNvSpPr>
            <p:nvPr/>
          </p:nvSpPr>
          <p:spPr>
            <a:xfrm>
              <a:off x="6330462" y="4126384"/>
              <a:ext cx="2295374" cy="28331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&lt;/</a:t>
              </a:r>
              <a:r>
                <a:rPr lang="en-US" sz="1125" b="1" dirty="0">
                  <a:solidFill>
                    <a:schemeClr val="tx1">
                      <a:lumMod val="50000"/>
                      <a:lumOff val="50000"/>
                    </a:schemeClr>
                  </a:solidFill>
                </a:rPr>
                <a:t>█ ██ █</a:t>
              </a: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&gt;</a:t>
              </a:r>
            </a:p>
          </p:txBody>
        </p:sp>
        <p:sp>
          <p:nvSpPr>
            <p:cNvPr id="309" name="Tag - Text"/>
            <p:cNvSpPr txBox="1">
              <a:spLocks/>
            </p:cNvSpPr>
            <p:nvPr/>
          </p:nvSpPr>
          <p:spPr>
            <a:xfrm>
              <a:off x="7046100" y="4923521"/>
              <a:ext cx="4333099" cy="3559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dirty="0"/>
                <a:t>█ █ █</a:t>
              </a:r>
              <a:endParaRPr lang="en-US" sz="1125" dirty="0">
                <a:latin typeface="Verdana" panose="020B0604030504040204" pitchFamily="34" charset="0"/>
                <a:ea typeface="Verdana" panose="020B0604030504040204" pitchFamily="34" charset="0"/>
                <a:cs typeface="Verdana" panose="020B0604030504040204" pitchFamily="34" charset="0"/>
              </a:endParaRPr>
            </a:p>
          </p:txBody>
        </p:sp>
        <p:sp>
          <p:nvSpPr>
            <p:cNvPr id="310" name="Tag 1"/>
            <p:cNvSpPr txBox="1">
              <a:spLocks/>
            </p:cNvSpPr>
            <p:nvPr/>
          </p:nvSpPr>
          <p:spPr>
            <a:xfrm>
              <a:off x="6330462" y="4505651"/>
              <a:ext cx="2295374" cy="28331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&lt;</a:t>
              </a:r>
              <a:r>
                <a:rPr lang="en-US" sz="1125" b="1" dirty="0">
                  <a:solidFill>
                    <a:schemeClr val="tx1">
                      <a:lumMod val="50000"/>
                      <a:lumOff val="50000"/>
                    </a:schemeClr>
                  </a:solidFill>
                </a:rPr>
                <a:t>█ ██ █</a:t>
              </a: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&gt;</a:t>
              </a:r>
            </a:p>
          </p:txBody>
        </p:sp>
        <p:sp>
          <p:nvSpPr>
            <p:cNvPr id="311" name="Tag 1"/>
            <p:cNvSpPr txBox="1">
              <a:spLocks/>
            </p:cNvSpPr>
            <p:nvPr/>
          </p:nvSpPr>
          <p:spPr>
            <a:xfrm>
              <a:off x="6330462" y="5371285"/>
              <a:ext cx="2295374" cy="28331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&lt;/</a:t>
              </a:r>
              <a:r>
                <a:rPr lang="en-US" sz="1125" b="1" dirty="0">
                  <a:solidFill>
                    <a:schemeClr val="tx1">
                      <a:lumMod val="50000"/>
                      <a:lumOff val="50000"/>
                    </a:schemeClr>
                  </a:solidFill>
                </a:rPr>
                <a:t>█ ██ █</a:t>
              </a:r>
              <a:r>
                <a:rPr lang="en-US" sz="1125" b="1" dirty="0">
                  <a:solidFill>
                    <a:srgbClr val="FFC000"/>
                  </a:solidFill>
                  <a:latin typeface="Verdana" panose="020B0604030504040204" pitchFamily="34" charset="0"/>
                  <a:ea typeface="Verdana" panose="020B0604030504040204" pitchFamily="34" charset="0"/>
                  <a:cs typeface="Verdana" panose="020B0604030504040204" pitchFamily="34" charset="0"/>
                </a:rPr>
                <a:t>&gt;</a:t>
              </a:r>
            </a:p>
          </p:txBody>
        </p:sp>
      </p:grpSp>
      <p:sp>
        <p:nvSpPr>
          <p:cNvPr id="1217" name="&quot;Unknown&quot; Values"/>
          <p:cNvSpPr txBox="1">
            <a:spLocks/>
          </p:cNvSpPr>
          <p:nvPr/>
        </p:nvSpPr>
        <p:spPr>
          <a:xfrm>
            <a:off x="411350" y="657188"/>
            <a:ext cx="1476926" cy="597743"/>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5380</a:t>
            </a:r>
          </a:p>
          <a:p>
            <a:pPr marL="0" indent="0" algn="ctr">
              <a:buNone/>
            </a:pPr>
            <a:r>
              <a:rPr lang="en-US" sz="1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Reports</a:t>
            </a:r>
          </a:p>
        </p:txBody>
      </p:sp>
      <p:sp>
        <p:nvSpPr>
          <p:cNvPr id="540" name="&quot;Unknown&quot; Values"/>
          <p:cNvSpPr txBox="1">
            <a:spLocks/>
          </p:cNvSpPr>
          <p:nvPr/>
        </p:nvSpPr>
        <p:spPr>
          <a:xfrm>
            <a:off x="7212551" y="657188"/>
            <a:ext cx="1476926" cy="71131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4212</a:t>
            </a:r>
          </a:p>
          <a:p>
            <a:pPr marL="0" indent="0" algn="ctr">
              <a:buNone/>
            </a:pPr>
            <a:r>
              <a:rPr lang="en-US" sz="1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Abstracts</a:t>
            </a:r>
          </a:p>
        </p:txBody>
      </p:sp>
      <p:sp>
        <p:nvSpPr>
          <p:cNvPr id="542" name="&quot;Unknown&quot; Values"/>
          <p:cNvSpPr txBox="1">
            <a:spLocks/>
          </p:cNvSpPr>
          <p:nvPr/>
        </p:nvSpPr>
        <p:spPr>
          <a:xfrm>
            <a:off x="7209038" y="5255265"/>
            <a:ext cx="1476926" cy="765090"/>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3920</a:t>
            </a:r>
          </a:p>
          <a:p>
            <a:pPr marL="0" indent="0" algn="ctr">
              <a:buNone/>
            </a:pPr>
            <a:r>
              <a:rPr lang="en-US" sz="1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Cases</a:t>
            </a:r>
          </a:p>
        </p:txBody>
      </p:sp>
    </p:spTree>
    <p:extLst>
      <p:ext uri="{BB962C8B-B14F-4D97-AF65-F5344CB8AC3E}">
        <p14:creationId xmlns:p14="http://schemas.microsoft.com/office/powerpoint/2010/main" val="131439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fill="hold"/>
                                        <p:tgtEl>
                                          <p:spTgt spid="313"/>
                                        </p:tgtEl>
                                        <p:attrNameLst>
                                          <p:attrName>ppt_x</p:attrName>
                                        </p:attrNameLst>
                                      </p:cBhvr>
                                      <p:tavLst>
                                        <p:tav tm="0">
                                          <p:val>
                                            <p:strVal val="#ppt_x"/>
                                          </p:val>
                                        </p:tav>
                                        <p:tav tm="100000">
                                          <p:val>
                                            <p:strVal val="#ppt_x"/>
                                          </p:val>
                                        </p:tav>
                                      </p:tavLst>
                                    </p:anim>
                                    <p:anim calcmode="lin" valueType="num">
                                      <p:cBhvr additive="base">
                                        <p:cTn id="8" dur="500" fill="hold"/>
                                        <p:tgtEl>
                                          <p:spTgt spid="3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17"/>
                                        </p:tgtEl>
                                        <p:attrNameLst>
                                          <p:attrName>style.visibility</p:attrName>
                                        </p:attrNameLst>
                                      </p:cBhvr>
                                      <p:to>
                                        <p:strVal val="visible"/>
                                      </p:to>
                                    </p:set>
                                    <p:animEffect transition="in" filter="fade">
                                      <p:cBhvr>
                                        <p:cTn id="12" dur="500"/>
                                        <p:tgtEl>
                                          <p:spTgt spid="12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89"/>
                                        </p:tgtEl>
                                        <p:attrNameLst>
                                          <p:attrName>style.visibility</p:attrName>
                                        </p:attrNameLst>
                                      </p:cBhvr>
                                      <p:to>
                                        <p:strVal val="visible"/>
                                      </p:to>
                                    </p:set>
                                    <p:anim calcmode="lin" valueType="num">
                                      <p:cBhvr additive="base">
                                        <p:cTn id="17" dur="500" fill="hold"/>
                                        <p:tgtEl>
                                          <p:spTgt spid="989"/>
                                        </p:tgtEl>
                                        <p:attrNameLst>
                                          <p:attrName>ppt_x</p:attrName>
                                        </p:attrNameLst>
                                      </p:cBhvr>
                                      <p:tavLst>
                                        <p:tav tm="0">
                                          <p:val>
                                            <p:strVal val="#ppt_x"/>
                                          </p:val>
                                        </p:tav>
                                        <p:tav tm="100000">
                                          <p:val>
                                            <p:strVal val="#ppt_x"/>
                                          </p:val>
                                        </p:tav>
                                      </p:tavLst>
                                    </p:anim>
                                    <p:anim calcmode="lin" valueType="num">
                                      <p:cBhvr additive="base">
                                        <p:cTn id="18" dur="500" fill="hold"/>
                                        <p:tgtEl>
                                          <p:spTgt spid="989"/>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540"/>
                                        </p:tgtEl>
                                        <p:attrNameLst>
                                          <p:attrName>style.visibility</p:attrName>
                                        </p:attrNameLst>
                                      </p:cBhvr>
                                      <p:to>
                                        <p:strVal val="visible"/>
                                      </p:to>
                                    </p:set>
                                    <p:animEffect transition="in" filter="fade">
                                      <p:cBhvr>
                                        <p:cTn id="21" dur="500"/>
                                        <p:tgtEl>
                                          <p:spTgt spid="5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42"/>
                                        </p:tgtEl>
                                        <p:attrNameLst>
                                          <p:attrName>style.visibility</p:attrName>
                                        </p:attrNameLst>
                                      </p:cBhvr>
                                      <p:to>
                                        <p:strVal val="visible"/>
                                      </p:to>
                                    </p:set>
                                    <p:animEffect transition="in" filter="fade">
                                      <p:cBhvr>
                                        <p:cTn id="26" dur="500"/>
                                        <p:tgtEl>
                                          <p:spTgt spid="5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048"/>
                                        </p:tgtEl>
                                        <p:attrNameLst>
                                          <p:attrName>style.visibility</p:attrName>
                                        </p:attrNameLst>
                                      </p:cBhvr>
                                      <p:to>
                                        <p:strVal val="visible"/>
                                      </p:to>
                                    </p:set>
                                    <p:animEffect transition="in" filter="wipe(up)">
                                      <p:cBhvr>
                                        <p:cTn id="31" dur="20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 grpId="0"/>
      <p:bldP spid="540" grpId="0"/>
      <p:bldP spid="5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hema: Workflow [blurry]"/>
          <p:cNvPicPr>
            <a:picLocks noChangeAspect="1"/>
          </p:cNvPicPr>
          <p:nvPr/>
        </p:nvPicPr>
        <p:blipFill>
          <a:blip r:embed="rId2">
            <a:extLst>
              <a:ext uri="{BEBA8EAE-BF5A-486C-A8C5-ECC9F3942E4B}">
                <a14:imgProps xmlns:a14="http://schemas.microsoft.com/office/drawing/2010/main">
                  <a14:imgLayer r:embed="rId3">
                    <a14:imgEffect>
                      <a14:sharpenSoften amount="-8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92986" y="1747252"/>
            <a:ext cx="6808014" cy="3088111"/>
          </a:xfrm>
          <a:prstGeom prst="rect">
            <a:avLst/>
          </a:prstGeom>
          <a:effectLst>
            <a:softEdge rad="1270000"/>
          </a:effectLst>
        </p:spPr>
      </p:pic>
      <p:pic>
        <p:nvPicPr>
          <p:cNvPr id="25" name="Schema: Workflow [sharp] - BLANK"/>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3000" y="1741067"/>
            <a:ext cx="6808014" cy="3088110"/>
          </a:xfrm>
          <a:prstGeom prst="rect">
            <a:avLst/>
          </a:prstGeom>
        </p:spPr>
      </p:pic>
      <p:pic>
        <p:nvPicPr>
          <p:cNvPr id="18" name="Schema: Workflow [sharp] - Data Extraction &amp; Algorithm Development"/>
          <p:cNvPicPr>
            <a:picLocks noChangeAspect="1"/>
          </p:cNvPicPr>
          <p:nvPr/>
        </p:nvPicPr>
        <p:blipFill rotWithShape="1">
          <a:blip r:embed="rId6">
            <a:extLst>
              <a:ext uri="{28A0092B-C50C-407E-A947-70E740481C1C}">
                <a14:useLocalDpi xmlns:a14="http://schemas.microsoft.com/office/drawing/2010/main" val="0"/>
              </a:ext>
            </a:extLst>
          </a:blip>
          <a:srcRect l="25313" t="2" r="36468" b="-1616"/>
          <a:stretch/>
        </p:blipFill>
        <p:spPr>
          <a:xfrm>
            <a:off x="2891119" y="1747253"/>
            <a:ext cx="2602006" cy="3138037"/>
          </a:xfrm>
          <a:prstGeom prst="rect">
            <a:avLst/>
          </a:prstGeom>
          <a:effectLst>
            <a:softEdge rad="0"/>
          </a:effectLst>
        </p:spPr>
      </p:pic>
      <p:pic>
        <p:nvPicPr>
          <p:cNvPr id="26" name="Schema: Workflow [blur] [bw] - Audit Planning"/>
          <p:cNvPicPr>
            <a:picLocks noChangeAspect="1"/>
          </p:cNvPicPr>
          <p:nvPr/>
        </p:nvPicPr>
        <p:blipFill rotWithShape="1">
          <a:blip r:embed="rId7">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l="6546" t="2" r="74689" b="-1616"/>
          <a:stretch/>
        </p:blipFill>
        <p:spPr>
          <a:xfrm>
            <a:off x="1613647" y="1747252"/>
            <a:ext cx="1277471" cy="3138037"/>
          </a:xfrm>
          <a:prstGeom prst="rect">
            <a:avLst/>
          </a:prstGeom>
          <a:effectLst/>
        </p:spPr>
      </p:pic>
      <p:pic>
        <p:nvPicPr>
          <p:cNvPr id="8" name="Schema: Workflow [sharp] - Audit Planning"/>
          <p:cNvPicPr>
            <a:picLocks noChangeAspect="1"/>
          </p:cNvPicPr>
          <p:nvPr/>
        </p:nvPicPr>
        <p:blipFill rotWithShape="1">
          <a:blip r:embed="rId6">
            <a:extLst>
              <a:ext uri="{28A0092B-C50C-407E-A947-70E740481C1C}">
                <a14:useLocalDpi xmlns:a14="http://schemas.microsoft.com/office/drawing/2010/main" val="0"/>
              </a:ext>
            </a:extLst>
          </a:blip>
          <a:srcRect l="6546" t="2" r="74689" b="-1616"/>
          <a:stretch/>
        </p:blipFill>
        <p:spPr>
          <a:xfrm>
            <a:off x="1613648" y="1747253"/>
            <a:ext cx="1277471" cy="3138037"/>
          </a:xfrm>
          <a:prstGeom prst="rect">
            <a:avLst/>
          </a:prstGeom>
          <a:effectLst>
            <a:softEdge rad="0"/>
          </a:effectLst>
        </p:spPr>
      </p:pic>
      <p:pic>
        <p:nvPicPr>
          <p:cNvPr id="27" name="Schema: Workflow [sharp] - Entities"/>
          <p:cNvPicPr>
            <a:picLocks noChangeAspect="1"/>
          </p:cNvPicPr>
          <p:nvPr/>
        </p:nvPicPr>
        <p:blipFill rotWithShape="1">
          <a:blip r:embed="rId6">
            <a:extLst>
              <a:ext uri="{28A0092B-C50C-407E-A947-70E740481C1C}">
                <a14:useLocalDpi xmlns:a14="http://schemas.microsoft.com/office/drawing/2010/main" val="0"/>
              </a:ext>
            </a:extLst>
          </a:blip>
          <a:srcRect l="-367" t="2" r="92812" b="-1616"/>
          <a:stretch/>
        </p:blipFill>
        <p:spPr>
          <a:xfrm>
            <a:off x="1143000" y="1747253"/>
            <a:ext cx="514350" cy="3138037"/>
          </a:xfrm>
          <a:prstGeom prst="rect">
            <a:avLst/>
          </a:prstGeom>
          <a:effectLst>
            <a:softEdge rad="0"/>
          </a:effectLst>
        </p:spPr>
      </p:pic>
      <p:sp>
        <p:nvSpPr>
          <p:cNvPr id="16" name="Title: Data Extraction &amp; Algorithm Development"/>
          <p:cNvSpPr txBox="1">
            <a:spLocks/>
          </p:cNvSpPr>
          <p:nvPr/>
        </p:nvSpPr>
        <p:spPr>
          <a:xfrm>
            <a:off x="1143001" y="854183"/>
            <a:ext cx="6857999" cy="480886"/>
          </a:xfrm>
          <a:prstGeom prst="rect">
            <a:avLst/>
          </a:prstGeom>
          <a:solidFill>
            <a:schemeClr val="bg1">
              <a:alpha val="35000"/>
            </a:schemeClr>
          </a:solidFill>
          <a:effectLst>
            <a:softEdge rad="127000"/>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75000"/>
                    <a:lumOff val="25000"/>
                  </a:schemeClr>
                </a:solidFill>
                <a:cs typeface="Helvetica" panose="020B0604020202020204" pitchFamily="34" charset="0"/>
              </a:rPr>
              <a:t>Data Extraction &amp; Algorithm Development</a:t>
            </a:r>
          </a:p>
        </p:txBody>
      </p:sp>
      <p:sp>
        <p:nvSpPr>
          <p:cNvPr id="9" name="Text 2: [Text] Post-Processing"/>
          <p:cNvSpPr txBox="1">
            <a:spLocks/>
          </p:cNvSpPr>
          <p:nvPr/>
        </p:nvSpPr>
        <p:spPr>
          <a:xfrm>
            <a:off x="5506572" y="3703515"/>
            <a:ext cx="2494428" cy="1181774"/>
          </a:xfrm>
          <a:prstGeom prst="rect">
            <a:avLst/>
          </a:prstGeom>
          <a:solidFill>
            <a:schemeClr val="bg1">
              <a:alpha val="85000"/>
            </a:schemeClr>
          </a:solidFill>
          <a:effectLst>
            <a:softEdge rad="12700"/>
          </a:effectLst>
        </p:spPr>
        <p:txBody>
          <a:bodyPr vert="horz" lIns="68580" tIns="34290" rIns="68580" bIns="3429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125" dirty="0">
                <a:cs typeface="Helvetica" panose="020B0604020202020204" pitchFamily="34" charset="0"/>
              </a:rPr>
              <a:t>Linking consolidated values with relevant individual values extracted by query</a:t>
            </a:r>
          </a:p>
          <a:p>
            <a:pPr marL="214313" indent="-214313" algn="just">
              <a:lnSpc>
                <a:spcPct val="100000"/>
              </a:lnSpc>
              <a:buFont typeface="Arial" panose="020B0604020202020204" pitchFamily="34" charset="0"/>
              <a:buChar char="•"/>
            </a:pPr>
            <a:r>
              <a:rPr lang="en-US" sz="1125" dirty="0">
                <a:cs typeface="Helvetica" panose="020B0604020202020204" pitchFamily="34" charset="0"/>
              </a:rPr>
              <a:t>Build testing set for metrics calculation and statistical testing</a:t>
            </a:r>
          </a:p>
          <a:p>
            <a:pPr marL="214313" indent="-214313" algn="just">
              <a:lnSpc>
                <a:spcPct val="100000"/>
              </a:lnSpc>
              <a:buFont typeface="Arial" panose="020B0604020202020204" pitchFamily="34" charset="0"/>
              <a:buChar char="•"/>
            </a:pPr>
            <a:r>
              <a:rPr lang="en-US" sz="1125" dirty="0">
                <a:cs typeface="Helvetica" panose="020B0604020202020204" pitchFamily="34" charset="0"/>
              </a:rPr>
              <a:t>Build analytic data set for error analysis</a:t>
            </a:r>
          </a:p>
          <a:p>
            <a:pPr marL="214313" indent="-214313" algn="just">
              <a:lnSpc>
                <a:spcPct val="100000"/>
              </a:lnSpc>
              <a:buFont typeface="Arial" panose="020B0604020202020204" pitchFamily="34" charset="0"/>
              <a:buChar char="•"/>
            </a:pPr>
            <a:endParaRPr lang="en-US" sz="1125" dirty="0">
              <a:cs typeface="Helvetica" panose="020B0604020202020204" pitchFamily="34" charset="0"/>
            </a:endParaRPr>
          </a:p>
          <a:p>
            <a:pPr marL="214313" indent="-214313" algn="just">
              <a:lnSpc>
                <a:spcPct val="100000"/>
              </a:lnSpc>
              <a:buFont typeface="Arial" panose="020B0604020202020204" pitchFamily="34" charset="0"/>
              <a:buChar char="•"/>
            </a:pPr>
            <a:endParaRPr lang="en-US" sz="1125" dirty="0">
              <a:cs typeface="Helvetica" panose="020B0604020202020204" pitchFamily="34" charset="0"/>
            </a:endParaRPr>
          </a:p>
        </p:txBody>
      </p:sp>
      <p:sp>
        <p:nvSpPr>
          <p:cNvPr id="10" name="Text 2: [Title] Post-Processing"/>
          <p:cNvSpPr txBox="1">
            <a:spLocks/>
          </p:cNvSpPr>
          <p:nvPr/>
        </p:nvSpPr>
        <p:spPr>
          <a:xfrm>
            <a:off x="5506571" y="3448021"/>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rgbClr val="2A67A5"/>
                </a:solidFill>
                <a:latin typeface="Helvetica" panose="020B0604020202020204" pitchFamily="34" charset="0"/>
                <a:cs typeface="Helvetica" panose="020B0604020202020204" pitchFamily="34" charset="0"/>
              </a:rPr>
              <a:t>Post-Processing</a:t>
            </a:r>
          </a:p>
        </p:txBody>
      </p:sp>
      <p:sp>
        <p:nvSpPr>
          <p:cNvPr id="11" name="Text 1: [Text] Algorithm Development"/>
          <p:cNvSpPr txBox="1">
            <a:spLocks/>
          </p:cNvSpPr>
          <p:nvPr/>
        </p:nvSpPr>
        <p:spPr>
          <a:xfrm>
            <a:off x="5506570" y="2210135"/>
            <a:ext cx="2622361" cy="1181774"/>
          </a:xfrm>
          <a:prstGeom prst="rect">
            <a:avLst/>
          </a:prstGeom>
          <a:solidFill>
            <a:schemeClr val="bg1">
              <a:alpha val="85000"/>
            </a:schemeClr>
          </a:solidFill>
          <a:effectLst>
            <a:softEdge rad="12700"/>
          </a:effectLst>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14313" indent="-214313" algn="just">
              <a:lnSpc>
                <a:spcPct val="100000"/>
              </a:lnSpc>
              <a:buFont typeface="Arial" panose="020B0604020202020204" pitchFamily="34" charset="0"/>
              <a:buChar char="•"/>
            </a:pPr>
            <a:r>
              <a:rPr lang="en-US" sz="1040" dirty="0">
                <a:cs typeface="Helvetica" panose="020B0604020202020204" pitchFamily="34" charset="0"/>
              </a:rPr>
              <a:t>I2E query developed on registry data</a:t>
            </a:r>
          </a:p>
          <a:p>
            <a:pPr marL="214313" indent="-214313" algn="just">
              <a:lnSpc>
                <a:spcPct val="100000"/>
              </a:lnSpc>
              <a:buFont typeface="Arial" panose="020B0604020202020204" pitchFamily="34" charset="0"/>
              <a:buChar char="•"/>
            </a:pPr>
            <a:r>
              <a:rPr lang="en-US" sz="1040" dirty="0">
                <a:cs typeface="Helvetica" panose="020B0604020202020204" pitchFamily="34" charset="0"/>
              </a:rPr>
              <a:t>SME review as needed on test results</a:t>
            </a:r>
          </a:p>
          <a:p>
            <a:pPr marL="214313" indent="-214313" algn="just">
              <a:lnSpc>
                <a:spcPct val="100000"/>
              </a:lnSpc>
              <a:buFont typeface="Arial" panose="020B0604020202020204" pitchFamily="34" charset="0"/>
              <a:buChar char="•"/>
            </a:pPr>
            <a:r>
              <a:rPr lang="en-US" sz="1040" dirty="0">
                <a:cs typeface="Helvetica" panose="020B0604020202020204" pitchFamily="34" charset="0"/>
              </a:rPr>
              <a:t>Mature algorithm deployed on registry data</a:t>
            </a:r>
          </a:p>
          <a:p>
            <a:pPr marL="214313" indent="-214313" algn="just">
              <a:lnSpc>
                <a:spcPct val="100000"/>
              </a:lnSpc>
              <a:buFont typeface="Arial" panose="020B0604020202020204" pitchFamily="34" charset="0"/>
              <a:buChar char="•"/>
            </a:pPr>
            <a:r>
              <a:rPr lang="en-US" sz="1040" dirty="0">
                <a:cs typeface="Helvetica" panose="020B0604020202020204" pitchFamily="34" charset="0"/>
              </a:rPr>
              <a:t>Query results in a structured format sent for post-processing</a:t>
            </a:r>
          </a:p>
        </p:txBody>
      </p:sp>
      <p:sp>
        <p:nvSpPr>
          <p:cNvPr id="12" name="Text 1: [Title] Algorithm Development"/>
          <p:cNvSpPr txBox="1">
            <a:spLocks/>
          </p:cNvSpPr>
          <p:nvPr/>
        </p:nvSpPr>
        <p:spPr>
          <a:xfrm>
            <a:off x="5506571" y="1954642"/>
            <a:ext cx="2494428" cy="255494"/>
          </a:xfrm>
          <a:prstGeom prst="rect">
            <a:avLst/>
          </a:prstGeom>
          <a:solidFill>
            <a:schemeClr val="bg1">
              <a:alpha val="80000"/>
            </a:schemeClr>
          </a:solidFill>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50" b="1" dirty="0">
                <a:solidFill>
                  <a:srgbClr val="2A67A5"/>
                </a:solidFill>
                <a:latin typeface="Helvetica" panose="020B0604020202020204" pitchFamily="34" charset="0"/>
                <a:cs typeface="Helvetica" panose="020B0604020202020204" pitchFamily="34" charset="0"/>
              </a:rPr>
              <a:t>Algorithm Development</a:t>
            </a:r>
          </a:p>
        </p:txBody>
      </p:sp>
      <p:sp>
        <p:nvSpPr>
          <p:cNvPr id="28" name="Phase A: [Guide] Audit Planning"/>
          <p:cNvSpPr/>
          <p:nvPr/>
        </p:nvSpPr>
        <p:spPr>
          <a:xfrm>
            <a:off x="1954471"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A</a:t>
            </a:r>
          </a:p>
        </p:txBody>
      </p:sp>
      <p:sp>
        <p:nvSpPr>
          <p:cNvPr id="29" name="Phase B: [Guide] Data Extraction &amp; Algorithm Development"/>
          <p:cNvSpPr/>
          <p:nvPr/>
        </p:nvSpPr>
        <p:spPr>
          <a:xfrm>
            <a:off x="3864743" y="4890538"/>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dobe Heiti Std R" panose="020B0400000000000000" pitchFamily="34" charset="-128"/>
                <a:ea typeface="Adobe Heiti Std R" panose="020B0400000000000000" pitchFamily="34" charset="-128"/>
              </a:rPr>
              <a:t>B</a:t>
            </a:r>
          </a:p>
        </p:txBody>
      </p:sp>
      <p:sp>
        <p:nvSpPr>
          <p:cNvPr id="30" name="Phase C: [Guide] Testing"/>
          <p:cNvSpPr/>
          <p:nvPr/>
        </p:nvSpPr>
        <p:spPr>
          <a:xfrm>
            <a:off x="5504470"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lumMod val="95000"/>
                  </a:schemeClr>
                </a:solidFill>
                <a:latin typeface="Adobe Heiti Std R" panose="020B0400000000000000" pitchFamily="34" charset="-128"/>
                <a:ea typeface="Adobe Heiti Std R" panose="020B0400000000000000" pitchFamily="34" charset="-128"/>
              </a:rPr>
              <a:t>C</a:t>
            </a:r>
          </a:p>
        </p:txBody>
      </p:sp>
      <p:sp>
        <p:nvSpPr>
          <p:cNvPr id="31" name="Phase D: [Guide] Analysis"/>
          <p:cNvSpPr/>
          <p:nvPr/>
        </p:nvSpPr>
        <p:spPr>
          <a:xfrm>
            <a:off x="6170194"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D</a:t>
            </a:r>
          </a:p>
        </p:txBody>
      </p:sp>
      <p:sp>
        <p:nvSpPr>
          <p:cNvPr id="32" name="Phase E: [Guide] Deployment"/>
          <p:cNvSpPr/>
          <p:nvPr/>
        </p:nvSpPr>
        <p:spPr>
          <a:xfrm>
            <a:off x="7089881" y="4880040"/>
            <a:ext cx="541091" cy="541091"/>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latin typeface="Adobe Heiti Std R" panose="020B0400000000000000" pitchFamily="34" charset="-128"/>
                <a:ea typeface="Adobe Heiti Std R" panose="020B0400000000000000" pitchFamily="34" charset="-128"/>
              </a:rPr>
              <a:t>E</a:t>
            </a:r>
          </a:p>
        </p:txBody>
      </p:sp>
    </p:spTree>
    <p:extLst>
      <p:ext uri="{BB962C8B-B14F-4D97-AF65-F5344CB8AC3E}">
        <p14:creationId xmlns:p14="http://schemas.microsoft.com/office/powerpoint/2010/main" val="85820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par>
                          <p:cTn id="11" fill="hold">
                            <p:stCondLst>
                              <p:cond delay="1000"/>
                            </p:stCondLst>
                            <p:childTnLst>
                              <p:par>
                                <p:cTn id="12" presetID="22" presetClass="exit" presetSubtype="8" fill="hold" nodeType="afterEffect">
                                  <p:stCondLst>
                                    <p:cond delay="0"/>
                                  </p:stCondLst>
                                  <p:childTnLst>
                                    <p:animEffect transition="out" filter="wipe(left)">
                                      <p:cBhvr>
                                        <p:cTn id="13" dur="750"/>
                                        <p:tgtEl>
                                          <p:spTgt spid="8"/>
                                        </p:tgtEl>
                                      </p:cBhvr>
                                    </p:animEffect>
                                    <p:set>
                                      <p:cBhvr>
                                        <p:cTn id="14" dur="1" fill="hold">
                                          <p:stCondLst>
                                            <p:cond delay="749"/>
                                          </p:stCondLst>
                                        </p:cTn>
                                        <p:tgtEl>
                                          <p:spTgt spid="8"/>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theme1.xml><?xml version="1.0" encoding="utf-8"?>
<a:theme xmlns:a="http://schemas.openxmlformats.org/drawingml/2006/main" name="NCI PPT Template 4x3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Red_Presentation_Template_2015</Template>
  <TotalTime>1522</TotalTime>
  <Words>1368</Words>
  <Application>Microsoft Office PowerPoint</Application>
  <PresentationFormat>On-screen Show (4:3)</PresentationFormat>
  <Paragraphs>526</Paragraphs>
  <Slides>26</Slides>
  <Notes>11</Notes>
  <HiddenSlides>1</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26</vt:i4>
      </vt:variant>
    </vt:vector>
  </HeadingPairs>
  <TitlesOfParts>
    <vt:vector size="44" baseType="lpstr">
      <vt:lpstr>ＭＳ Ｐゴシック</vt:lpstr>
      <vt:lpstr>Adobe Heiti Std R</vt:lpstr>
      <vt:lpstr>Arial</vt:lpstr>
      <vt:lpstr>Bell MT</vt:lpstr>
      <vt:lpstr>Bookman Old Style</vt:lpstr>
      <vt:lpstr>Calibri</vt:lpstr>
      <vt:lpstr>Calibri Light</vt:lpstr>
      <vt:lpstr>Cambria Math</vt:lpstr>
      <vt:lpstr>Helvetica</vt:lpstr>
      <vt:lpstr>Matura MT Script Capitals</vt:lpstr>
      <vt:lpstr>Sapient Centro Slab</vt:lpstr>
      <vt:lpstr>SapientCentroSlab-Light</vt:lpstr>
      <vt:lpstr>SapientSansBold</vt:lpstr>
      <vt:lpstr>SapientSansRegular</vt:lpstr>
      <vt:lpstr>Verdana</vt:lpstr>
      <vt:lpstr>Wingdings</vt:lpstr>
      <vt:lpstr>NCI PPT Template 4x3 RED</vt:lpstr>
      <vt:lpstr>Office Theme</vt:lpstr>
      <vt:lpstr>Data Quality Audit on Melanoma Tumor Depth</vt:lpstr>
      <vt:lpstr>Data Quality Audit Melanoma Tumor Depth</vt:lpstr>
      <vt:lpstr>PowerPoint Presentation</vt:lpstr>
      <vt:lpstr>Data Quality Audit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Sapient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NCI/SEER</dc:creator>
  <cp:lastModifiedBy>Adams, Suzanne (IMS)</cp:lastModifiedBy>
  <cp:revision>25</cp:revision>
  <dcterms:created xsi:type="dcterms:W3CDTF">2017-04-05T21:06:33Z</dcterms:created>
  <dcterms:modified xsi:type="dcterms:W3CDTF">2017-11-02T13:14:02Z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y fmtid="{D5CDD505-2E9C-101B-9397-08002B2CF9AE}" pid="8" name="_MarkAsFinal">
    <vt:bool>true</vt:bool>
  </property>
</Properties>
</file>