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6" r:id="rId5"/>
  </p:sldMasterIdLst>
  <p:notesMasterIdLst>
    <p:notesMasterId r:id="rId31"/>
  </p:notesMasterIdLst>
  <p:sldIdLst>
    <p:sldId id="335" r:id="rId6"/>
    <p:sldId id="336" r:id="rId7"/>
    <p:sldId id="266" r:id="rId8"/>
    <p:sldId id="319" r:id="rId9"/>
    <p:sldId id="308" r:id="rId10"/>
    <p:sldId id="341" r:id="rId11"/>
    <p:sldId id="342" r:id="rId12"/>
    <p:sldId id="345" r:id="rId13"/>
    <p:sldId id="322" r:id="rId14"/>
    <p:sldId id="329" r:id="rId15"/>
    <p:sldId id="347" r:id="rId16"/>
    <p:sldId id="343" r:id="rId17"/>
    <p:sldId id="354" r:id="rId18"/>
    <p:sldId id="352" r:id="rId19"/>
    <p:sldId id="353" r:id="rId20"/>
    <p:sldId id="355" r:id="rId21"/>
    <p:sldId id="356" r:id="rId22"/>
    <p:sldId id="358" r:id="rId23"/>
    <p:sldId id="330" r:id="rId24"/>
    <p:sldId id="331" r:id="rId25"/>
    <p:sldId id="332" r:id="rId26"/>
    <p:sldId id="348" r:id="rId27"/>
    <p:sldId id="349" r:id="rId28"/>
    <p:sldId id="350" r:id="rId29"/>
    <p:sldId id="3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ADFC2-4328-43D9-8C71-E7A73AFBE3F7}">
          <p14:sldIdLst>
            <p14:sldId id="335"/>
            <p14:sldId id="336"/>
            <p14:sldId id="266"/>
            <p14:sldId id="319"/>
          </p14:sldIdLst>
        </p14:section>
        <p14:section name="Content" id="{4139A26B-3ED3-43B8-A963-B793762E2BCE}">
          <p14:sldIdLst>
            <p14:sldId id="308"/>
            <p14:sldId id="341"/>
            <p14:sldId id="342"/>
            <p14:sldId id="345"/>
            <p14:sldId id="322"/>
            <p14:sldId id="329"/>
            <p14:sldId id="347"/>
            <p14:sldId id="343"/>
            <p14:sldId id="354"/>
            <p14:sldId id="352"/>
            <p14:sldId id="353"/>
            <p14:sldId id="355"/>
            <p14:sldId id="356"/>
            <p14:sldId id="358"/>
            <p14:sldId id="330"/>
            <p14:sldId id="331"/>
            <p14:sldId id="332"/>
            <p14:sldId id="348"/>
            <p14:sldId id="349"/>
            <p14:sldId id="350"/>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1DDD1"/>
    <a:srgbClr val="EAEFEA"/>
    <a:srgbClr val="C4D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949" autoAdjust="0"/>
  </p:normalViewPr>
  <p:slideViewPr>
    <p:cSldViewPr snapToGrid="0">
      <p:cViewPr varScale="1">
        <p:scale>
          <a:sx n="96" d="100"/>
          <a:sy n="96"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AD12-281B-4A67-A7FD-2F94F70BC39A}"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A07E6-63CC-4EBB-ACDF-90BDA4F128AA}" type="slidenum">
              <a:rPr lang="en-US" smtClean="0"/>
              <a:t>‹#›</a:t>
            </a:fld>
            <a:endParaRPr lang="en-US"/>
          </a:p>
        </p:txBody>
      </p:sp>
    </p:spTree>
    <p:extLst>
      <p:ext uri="{BB962C8B-B14F-4D97-AF65-F5344CB8AC3E}">
        <p14:creationId xmlns:p14="http://schemas.microsoft.com/office/powerpoint/2010/main" val="87390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A07E6-63CC-4EBB-ACDF-90BDA4F128AA}" type="slidenum">
              <a:rPr lang="en-US" smtClean="0"/>
              <a:t>3</a:t>
            </a:fld>
            <a:endParaRPr lang="en-US"/>
          </a:p>
        </p:txBody>
      </p:sp>
    </p:spTree>
    <p:extLst>
      <p:ext uri="{BB962C8B-B14F-4D97-AF65-F5344CB8AC3E}">
        <p14:creationId xmlns:p14="http://schemas.microsoft.com/office/powerpoint/2010/main" val="314520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A07E6-63CC-4EBB-ACDF-90BDA4F128AA}" type="slidenum">
              <a:rPr lang="en-US" smtClean="0"/>
              <a:t>4</a:t>
            </a:fld>
            <a:endParaRPr lang="en-US"/>
          </a:p>
        </p:txBody>
      </p:sp>
    </p:spTree>
    <p:extLst>
      <p:ext uri="{BB962C8B-B14F-4D97-AF65-F5344CB8AC3E}">
        <p14:creationId xmlns:p14="http://schemas.microsoft.com/office/powerpoint/2010/main" val="207356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lvl="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A07E6-63CC-4EBB-ACDF-90BDA4F128AA}" type="slidenum">
              <a:rPr lang="en-US" smtClean="0"/>
              <a:t>5</a:t>
            </a:fld>
            <a:endParaRPr lang="en-US"/>
          </a:p>
        </p:txBody>
      </p:sp>
    </p:spTree>
    <p:extLst>
      <p:ext uri="{BB962C8B-B14F-4D97-AF65-F5344CB8AC3E}">
        <p14:creationId xmlns:p14="http://schemas.microsoft.com/office/powerpoint/2010/main" val="193701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lvl="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A07E6-63CC-4EBB-ACDF-90BDA4F128AA}" type="slidenum">
              <a:rPr lang="en-US" smtClean="0"/>
              <a:t>6</a:t>
            </a:fld>
            <a:endParaRPr lang="en-US"/>
          </a:p>
        </p:txBody>
      </p:sp>
    </p:spTree>
    <p:extLst>
      <p:ext uri="{BB962C8B-B14F-4D97-AF65-F5344CB8AC3E}">
        <p14:creationId xmlns:p14="http://schemas.microsoft.com/office/powerpoint/2010/main" val="250036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lvl="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A07E6-63CC-4EBB-ACDF-90BDA4F128AA}" type="slidenum">
              <a:rPr lang="en-US" smtClean="0"/>
              <a:t>7</a:t>
            </a:fld>
            <a:endParaRPr lang="en-US"/>
          </a:p>
        </p:txBody>
      </p:sp>
    </p:spTree>
    <p:extLst>
      <p:ext uri="{BB962C8B-B14F-4D97-AF65-F5344CB8AC3E}">
        <p14:creationId xmlns:p14="http://schemas.microsoft.com/office/powerpoint/2010/main" val="13470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8688-1ECE-4A4C-BEE5-FCCE0BD02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5A74B5-D644-4432-B5A5-2564F0F3D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6E9A46-78CD-47E0-8F93-4366BC082AB7}"/>
              </a:ext>
            </a:extLst>
          </p:cNvPr>
          <p:cNvSpPr>
            <a:spLocks noGrp="1"/>
          </p:cNvSpPr>
          <p:nvPr>
            <p:ph type="dt" sz="half" idx="10"/>
          </p:nvPr>
        </p:nvSpPr>
        <p:spPr/>
        <p:txBody>
          <a:bodyPr/>
          <a:lstStyle/>
          <a:p>
            <a:fld id="{9184DA70-C731-4C70-880D-CCD4705E623C}" type="datetime1">
              <a:rPr lang="en-US" smtClean="0"/>
              <a:t>8/30/2022</a:t>
            </a:fld>
            <a:endParaRPr lang="en-US" dirty="0"/>
          </a:p>
        </p:txBody>
      </p:sp>
      <p:sp>
        <p:nvSpPr>
          <p:cNvPr id="5" name="Footer Placeholder 4">
            <a:extLst>
              <a:ext uri="{FF2B5EF4-FFF2-40B4-BE49-F238E27FC236}">
                <a16:creationId xmlns:a16="http://schemas.microsoft.com/office/drawing/2014/main" id="{5796EAEB-ECE5-4E4B-8E17-80D65D3DC6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77731E-D48F-436A-BD08-52B31CB8D0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660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2F16-58B3-44F0-AEB3-B1B8F03BDD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B5F81-7D9F-471A-87FC-3AB5665911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F8369-C2BF-46DD-B277-B6F6CA435DDB}"/>
              </a:ext>
            </a:extLst>
          </p:cNvPr>
          <p:cNvSpPr>
            <a:spLocks noGrp="1"/>
          </p:cNvSpPr>
          <p:nvPr>
            <p:ph type="dt" sz="half" idx="10"/>
          </p:nvPr>
        </p:nvSpPr>
        <p:spPr/>
        <p:txBody>
          <a:bodyPr/>
          <a:lstStyle/>
          <a:p>
            <a:fld id="{62D6E202-B606-4609-B914-27C9371A1F6D}" type="datetime1">
              <a:rPr lang="en-US" smtClean="0"/>
              <a:t>8/30/2022</a:t>
            </a:fld>
            <a:endParaRPr lang="en-US" dirty="0"/>
          </a:p>
        </p:txBody>
      </p:sp>
      <p:sp>
        <p:nvSpPr>
          <p:cNvPr id="5" name="Footer Placeholder 4">
            <a:extLst>
              <a:ext uri="{FF2B5EF4-FFF2-40B4-BE49-F238E27FC236}">
                <a16:creationId xmlns:a16="http://schemas.microsoft.com/office/drawing/2014/main" id="{0F0E06A9-4C09-43DE-99CF-9122B0F04D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AE7917-0252-40CB-8760-D8F1DF650A6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6889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45BA5-18BE-40A8-8F3B-8E000A5C9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B792F-8A39-422A-9F8A-88A71FB6B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D33C5-7161-4A40-9F4F-953E01D27F67}"/>
              </a:ext>
            </a:extLst>
          </p:cNvPr>
          <p:cNvSpPr>
            <a:spLocks noGrp="1"/>
          </p:cNvSpPr>
          <p:nvPr>
            <p:ph type="dt" sz="half" idx="10"/>
          </p:nvPr>
        </p:nvSpPr>
        <p:spPr/>
        <p:txBody>
          <a:bodyPr/>
          <a:lstStyle/>
          <a:p>
            <a:fld id="{62D6E202-B606-4609-B914-27C9371A1F6D}" type="datetime1">
              <a:rPr lang="en-US" smtClean="0"/>
              <a:t>8/30/2022</a:t>
            </a:fld>
            <a:endParaRPr lang="en-US" dirty="0"/>
          </a:p>
        </p:txBody>
      </p:sp>
      <p:sp>
        <p:nvSpPr>
          <p:cNvPr id="5" name="Footer Placeholder 4">
            <a:extLst>
              <a:ext uri="{FF2B5EF4-FFF2-40B4-BE49-F238E27FC236}">
                <a16:creationId xmlns:a16="http://schemas.microsoft.com/office/drawing/2014/main" id="{7FEA2F70-7CE7-4C85-946E-76D3039FCF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6C6D1C-DC1E-40E5-8867-2B780969217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53286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0786-067A-475E-B95F-51CA467B9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B3922-FC53-44BC-8891-94C1EEC8E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8AC9A9-D841-480F-BD97-B2C7A680B804}"/>
              </a:ext>
            </a:extLst>
          </p:cNvPr>
          <p:cNvSpPr>
            <a:spLocks noGrp="1"/>
          </p:cNvSpPr>
          <p:nvPr>
            <p:ph type="dt" sz="half" idx="10"/>
          </p:nvPr>
        </p:nvSpPr>
        <p:spPr/>
        <p:txBody>
          <a:bodyPr/>
          <a:lstStyle/>
          <a:p>
            <a:fld id="{9FADD7B4-C214-4686-80BD-78BD7717FC9A}" type="datetime1">
              <a:rPr lang="en-US" smtClean="0"/>
              <a:t>8/30/2022</a:t>
            </a:fld>
            <a:endParaRPr lang="en-US" dirty="0"/>
          </a:p>
        </p:txBody>
      </p:sp>
      <p:sp>
        <p:nvSpPr>
          <p:cNvPr id="5" name="Footer Placeholder 4">
            <a:extLst>
              <a:ext uri="{FF2B5EF4-FFF2-40B4-BE49-F238E27FC236}">
                <a16:creationId xmlns:a16="http://schemas.microsoft.com/office/drawing/2014/main" id="{F20823CF-B7AB-4DD9-9397-F20D9E9D9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494EC0-EE5D-435B-9C5B-DE57B2BACDA7}"/>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64793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2C62-31E5-4CF5-AECB-143A581095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6C448-D58B-4626-811A-CAA8D7C165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851FF-2207-4D69-BCEA-34015E9FFCD2}"/>
              </a:ext>
            </a:extLst>
          </p:cNvPr>
          <p:cNvSpPr>
            <a:spLocks noGrp="1"/>
          </p:cNvSpPr>
          <p:nvPr>
            <p:ph type="dt" sz="half" idx="10"/>
          </p:nvPr>
        </p:nvSpPr>
        <p:spPr/>
        <p:txBody>
          <a:bodyPr/>
          <a:lstStyle/>
          <a:p>
            <a:fld id="{EF9ACE18-7240-4B1F-8AD3-58D984A66B6E}" type="datetime1">
              <a:rPr lang="en-US" smtClean="0"/>
              <a:t>8/30/2022</a:t>
            </a:fld>
            <a:endParaRPr lang="en-US" dirty="0"/>
          </a:p>
        </p:txBody>
      </p:sp>
      <p:sp>
        <p:nvSpPr>
          <p:cNvPr id="5" name="Footer Placeholder 4">
            <a:extLst>
              <a:ext uri="{FF2B5EF4-FFF2-40B4-BE49-F238E27FC236}">
                <a16:creationId xmlns:a16="http://schemas.microsoft.com/office/drawing/2014/main" id="{DE7F5D50-FD27-44DB-BB34-96BB16A1C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497B68-2F67-4BA2-AE93-0141C5C6C1AD}"/>
              </a:ext>
            </a:extLst>
          </p:cNvPr>
          <p:cNvSpPr>
            <a:spLocks noGrp="1"/>
          </p:cNvSpPr>
          <p:nvPr>
            <p:ph type="sldNum" sz="quarter" idx="12"/>
          </p:nvPr>
        </p:nvSpPr>
        <p:spPr>
          <a:xfrm>
            <a:off x="10820401" y="6356350"/>
            <a:ext cx="533400" cy="365125"/>
          </a:xfrm>
          <a:solidFill>
            <a:srgbClr val="FFFF00"/>
          </a:solidFill>
        </p:spPr>
        <p:txBody>
          <a:bodyPr/>
          <a:lstStyle>
            <a:lvl1pPr>
              <a:defRPr sz="1800"/>
            </a:lvl1pPr>
          </a:lstStyle>
          <a:p>
            <a:fld id="{FCA8CD29-E5E2-4C04-BBDF-2104F2FB36DE}" type="slidenum">
              <a:rPr lang="en-US" smtClean="0"/>
              <a:pPr/>
              <a:t>‹#›</a:t>
            </a:fld>
            <a:endParaRPr lang="en-US" dirty="0"/>
          </a:p>
        </p:txBody>
      </p:sp>
    </p:spTree>
    <p:extLst>
      <p:ext uri="{BB962C8B-B14F-4D97-AF65-F5344CB8AC3E}">
        <p14:creationId xmlns:p14="http://schemas.microsoft.com/office/powerpoint/2010/main" val="308287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1D0D-4076-47B4-BE16-FC661697E1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F8D26-F5D3-4E61-A424-9EFAFBB33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419E3-41D5-4F2C-9358-A42285422C56}"/>
              </a:ext>
            </a:extLst>
          </p:cNvPr>
          <p:cNvSpPr>
            <a:spLocks noGrp="1"/>
          </p:cNvSpPr>
          <p:nvPr>
            <p:ph type="dt" sz="half" idx="10"/>
          </p:nvPr>
        </p:nvSpPr>
        <p:spPr/>
        <p:txBody>
          <a:bodyPr/>
          <a:lstStyle/>
          <a:p>
            <a:fld id="{36706451-0C61-4657-B539-EF7EA9862A43}" type="datetime1">
              <a:rPr lang="en-US" smtClean="0"/>
              <a:t>8/30/2022</a:t>
            </a:fld>
            <a:endParaRPr lang="en-US" dirty="0"/>
          </a:p>
        </p:txBody>
      </p:sp>
      <p:sp>
        <p:nvSpPr>
          <p:cNvPr id="5" name="Footer Placeholder 4">
            <a:extLst>
              <a:ext uri="{FF2B5EF4-FFF2-40B4-BE49-F238E27FC236}">
                <a16:creationId xmlns:a16="http://schemas.microsoft.com/office/drawing/2014/main" id="{36518CCD-663F-4B83-8687-A9480BAEE2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75D086-2CA4-4CE8-949E-60F77EDA96FD}"/>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415303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91D0-F0D2-45C8-A116-23DF646D7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BD2E8-AB30-42A9-AF3D-560D02F0F5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9D158-91AF-4944-BB19-A0E403080D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8FE98-3BD1-42C4-BC5D-8BC5401770B5}"/>
              </a:ext>
            </a:extLst>
          </p:cNvPr>
          <p:cNvSpPr>
            <a:spLocks noGrp="1"/>
          </p:cNvSpPr>
          <p:nvPr>
            <p:ph type="dt" sz="half" idx="10"/>
          </p:nvPr>
        </p:nvSpPr>
        <p:spPr/>
        <p:txBody>
          <a:bodyPr/>
          <a:lstStyle/>
          <a:p>
            <a:fld id="{4F2D7378-A7AF-4AF6-8930-971799A033A2}" type="datetime1">
              <a:rPr lang="en-US" smtClean="0"/>
              <a:t>8/30/2022</a:t>
            </a:fld>
            <a:endParaRPr lang="en-US" dirty="0"/>
          </a:p>
        </p:txBody>
      </p:sp>
      <p:sp>
        <p:nvSpPr>
          <p:cNvPr id="6" name="Footer Placeholder 5">
            <a:extLst>
              <a:ext uri="{FF2B5EF4-FFF2-40B4-BE49-F238E27FC236}">
                <a16:creationId xmlns:a16="http://schemas.microsoft.com/office/drawing/2014/main" id="{DB078BD7-E46B-4E40-8CCB-A0881EBB5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4CD8F4-2178-4477-8332-4A88448D67C9}"/>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708951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8B84-2B15-4052-93D7-3984984D6A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EEE2C8-1DE6-4190-8DD2-98126CB0B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3DDB2-61BF-451F-87D2-9F453916A7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CCF71-462D-4770-AC36-B511D221B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112CAA-A963-4414-902A-74204822AB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2E007-D536-4F0D-BEA9-59708EF241EF}"/>
              </a:ext>
            </a:extLst>
          </p:cNvPr>
          <p:cNvSpPr>
            <a:spLocks noGrp="1"/>
          </p:cNvSpPr>
          <p:nvPr>
            <p:ph type="dt" sz="half" idx="10"/>
          </p:nvPr>
        </p:nvSpPr>
        <p:spPr/>
        <p:txBody>
          <a:bodyPr/>
          <a:lstStyle/>
          <a:p>
            <a:fld id="{64024FAA-8DAF-4E4F-9099-AD6C00B87F02}" type="datetime1">
              <a:rPr lang="en-US" smtClean="0"/>
              <a:t>8/30/2022</a:t>
            </a:fld>
            <a:endParaRPr lang="en-US" dirty="0"/>
          </a:p>
        </p:txBody>
      </p:sp>
      <p:sp>
        <p:nvSpPr>
          <p:cNvPr id="8" name="Footer Placeholder 7">
            <a:extLst>
              <a:ext uri="{FF2B5EF4-FFF2-40B4-BE49-F238E27FC236}">
                <a16:creationId xmlns:a16="http://schemas.microsoft.com/office/drawing/2014/main" id="{F89D8AFD-824A-475F-BD4A-68C86DAC18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1636E3-0C3F-4819-B239-4ADAA2EFD3E1}"/>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68881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B86B-B1E3-4D54-8BB0-A7C7A2248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2FD5B-E0F5-4ECD-80AA-1D939E609D09}"/>
              </a:ext>
            </a:extLst>
          </p:cNvPr>
          <p:cNvSpPr>
            <a:spLocks noGrp="1"/>
          </p:cNvSpPr>
          <p:nvPr>
            <p:ph type="dt" sz="half" idx="10"/>
          </p:nvPr>
        </p:nvSpPr>
        <p:spPr/>
        <p:txBody>
          <a:bodyPr/>
          <a:lstStyle/>
          <a:p>
            <a:fld id="{A7C47625-6621-4888-99ED-86BF1F2CF2FB}" type="datetime1">
              <a:rPr lang="en-US" smtClean="0"/>
              <a:t>8/30/2022</a:t>
            </a:fld>
            <a:endParaRPr lang="en-US" dirty="0"/>
          </a:p>
        </p:txBody>
      </p:sp>
      <p:sp>
        <p:nvSpPr>
          <p:cNvPr id="4" name="Footer Placeholder 3">
            <a:extLst>
              <a:ext uri="{FF2B5EF4-FFF2-40B4-BE49-F238E27FC236}">
                <a16:creationId xmlns:a16="http://schemas.microsoft.com/office/drawing/2014/main" id="{FDE448E9-781A-4DF4-AADA-5FC8925DCA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11D7F2-B132-4546-989D-96B5F2359E0D}"/>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3051933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8579-425C-402C-86A4-94A338C1F59F}"/>
              </a:ext>
            </a:extLst>
          </p:cNvPr>
          <p:cNvSpPr>
            <a:spLocks noGrp="1"/>
          </p:cNvSpPr>
          <p:nvPr>
            <p:ph type="dt" sz="half" idx="10"/>
          </p:nvPr>
        </p:nvSpPr>
        <p:spPr/>
        <p:txBody>
          <a:bodyPr/>
          <a:lstStyle/>
          <a:p>
            <a:fld id="{A771BDCE-886D-4685-9293-59DE256B37C3}" type="datetime1">
              <a:rPr lang="en-US" smtClean="0"/>
              <a:t>8/30/2022</a:t>
            </a:fld>
            <a:endParaRPr lang="en-US" dirty="0"/>
          </a:p>
        </p:txBody>
      </p:sp>
      <p:sp>
        <p:nvSpPr>
          <p:cNvPr id="3" name="Footer Placeholder 2">
            <a:extLst>
              <a:ext uri="{FF2B5EF4-FFF2-40B4-BE49-F238E27FC236}">
                <a16:creationId xmlns:a16="http://schemas.microsoft.com/office/drawing/2014/main" id="{26BFACC7-70E3-469C-AA34-E567DC812C2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3B65C0-B698-447B-8CB9-7A2D5D32E2F0}"/>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302264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C9C9-AC86-411D-9D70-65DBE9E38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686BB8-FCD2-467B-B147-3AFB1A0B0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5CD57-2186-4D04-AFD0-4BAD17404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6C8728-6B7B-4331-A0E0-B244C6F89DA2}"/>
              </a:ext>
            </a:extLst>
          </p:cNvPr>
          <p:cNvSpPr>
            <a:spLocks noGrp="1"/>
          </p:cNvSpPr>
          <p:nvPr>
            <p:ph type="dt" sz="half" idx="10"/>
          </p:nvPr>
        </p:nvSpPr>
        <p:spPr/>
        <p:txBody>
          <a:bodyPr/>
          <a:lstStyle/>
          <a:p>
            <a:fld id="{D83DE0AA-3748-493C-8235-62C55BC20229}" type="datetime1">
              <a:rPr lang="en-US" smtClean="0"/>
              <a:t>8/30/2022</a:t>
            </a:fld>
            <a:endParaRPr lang="en-US" dirty="0"/>
          </a:p>
        </p:txBody>
      </p:sp>
      <p:sp>
        <p:nvSpPr>
          <p:cNvPr id="6" name="Footer Placeholder 5">
            <a:extLst>
              <a:ext uri="{FF2B5EF4-FFF2-40B4-BE49-F238E27FC236}">
                <a16:creationId xmlns:a16="http://schemas.microsoft.com/office/drawing/2014/main" id="{1E01E21D-E263-4632-94B5-C0CD259528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A78EF2-12F1-4207-9790-CDA723D8B610}"/>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390580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1EB5-E566-4FEC-BD64-520E0D00C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83497-0D33-4025-81B9-4D0AC9AB7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078E6-C862-4B1E-AFE9-DA810F9B66FB}"/>
              </a:ext>
            </a:extLst>
          </p:cNvPr>
          <p:cNvSpPr>
            <a:spLocks noGrp="1"/>
          </p:cNvSpPr>
          <p:nvPr>
            <p:ph type="dt" sz="half" idx="10"/>
          </p:nvPr>
        </p:nvSpPr>
        <p:spPr/>
        <p:txBody>
          <a:bodyPr/>
          <a:lstStyle/>
          <a:p>
            <a:fld id="{4BE1D723-8F53-4F53-90B0-1982A396982E}" type="datetime1">
              <a:rPr lang="en-US" smtClean="0"/>
              <a:t>8/30/2022</a:t>
            </a:fld>
            <a:endParaRPr lang="en-US" dirty="0"/>
          </a:p>
        </p:txBody>
      </p:sp>
      <p:sp>
        <p:nvSpPr>
          <p:cNvPr id="5" name="Footer Placeholder 4">
            <a:extLst>
              <a:ext uri="{FF2B5EF4-FFF2-40B4-BE49-F238E27FC236}">
                <a16:creationId xmlns:a16="http://schemas.microsoft.com/office/drawing/2014/main" id="{E26F6FAE-3746-4559-A814-B1E42E9BD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FD75CD-61FF-4BC4-8B29-CEBE0C254A9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0681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60FA-CE98-40A3-BBDC-85E13DC13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23908-CEFA-46EA-96B4-698267BA5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919B13-45D4-457C-8E89-0E6F000CA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2FAED-BB66-407D-A4D0-163ACE6E009D}"/>
              </a:ext>
            </a:extLst>
          </p:cNvPr>
          <p:cNvSpPr>
            <a:spLocks noGrp="1"/>
          </p:cNvSpPr>
          <p:nvPr>
            <p:ph type="dt" sz="half" idx="10"/>
          </p:nvPr>
        </p:nvSpPr>
        <p:spPr/>
        <p:txBody>
          <a:bodyPr/>
          <a:lstStyle/>
          <a:p>
            <a:fld id="{65734465-A095-44C9-B0D4-3353C0DDDE33}" type="datetime1">
              <a:rPr lang="en-US" smtClean="0"/>
              <a:t>8/30/2022</a:t>
            </a:fld>
            <a:endParaRPr lang="en-US" dirty="0"/>
          </a:p>
        </p:txBody>
      </p:sp>
      <p:sp>
        <p:nvSpPr>
          <p:cNvPr id="6" name="Footer Placeholder 5">
            <a:extLst>
              <a:ext uri="{FF2B5EF4-FFF2-40B4-BE49-F238E27FC236}">
                <a16:creationId xmlns:a16="http://schemas.microsoft.com/office/drawing/2014/main" id="{CCA9F5EB-3B74-4BE5-A1A0-A55A401A8F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3EF83D-1CE8-45A7-AD1D-24146F576D00}"/>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26620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7058-848A-45E8-A226-E24E53D88F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A01067-3ABF-40AE-953A-8CA18F1F2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595DE-C206-47ED-AF54-2598BC4F9BAE}"/>
              </a:ext>
            </a:extLst>
          </p:cNvPr>
          <p:cNvSpPr>
            <a:spLocks noGrp="1"/>
          </p:cNvSpPr>
          <p:nvPr>
            <p:ph type="dt" sz="half" idx="10"/>
          </p:nvPr>
        </p:nvSpPr>
        <p:spPr/>
        <p:txBody>
          <a:bodyPr/>
          <a:lstStyle/>
          <a:p>
            <a:fld id="{1219697F-139E-4993-82F3-35AD75734A4D}" type="datetime1">
              <a:rPr lang="en-US" smtClean="0"/>
              <a:t>8/30/2022</a:t>
            </a:fld>
            <a:endParaRPr lang="en-US" dirty="0"/>
          </a:p>
        </p:txBody>
      </p:sp>
      <p:sp>
        <p:nvSpPr>
          <p:cNvPr id="5" name="Footer Placeholder 4">
            <a:extLst>
              <a:ext uri="{FF2B5EF4-FFF2-40B4-BE49-F238E27FC236}">
                <a16:creationId xmlns:a16="http://schemas.microsoft.com/office/drawing/2014/main" id="{9F1F80CD-12EB-4E19-9743-496C54892D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DBDDC-BE6A-484A-A800-A0F6D5C83003}"/>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377674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A9D2B-9815-4F57-B96D-427C362F4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D4EC75-761D-4BA1-9FA7-DB2CDCE91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DE662-4F44-4E2D-A5C2-88FB096CBEB1}"/>
              </a:ext>
            </a:extLst>
          </p:cNvPr>
          <p:cNvSpPr>
            <a:spLocks noGrp="1"/>
          </p:cNvSpPr>
          <p:nvPr>
            <p:ph type="dt" sz="half" idx="10"/>
          </p:nvPr>
        </p:nvSpPr>
        <p:spPr/>
        <p:txBody>
          <a:bodyPr/>
          <a:lstStyle/>
          <a:p>
            <a:fld id="{C7CE594D-8577-46EB-926E-75A7CDA65BCD}" type="datetime1">
              <a:rPr lang="en-US" smtClean="0"/>
              <a:t>8/30/2022</a:t>
            </a:fld>
            <a:endParaRPr lang="en-US" dirty="0"/>
          </a:p>
        </p:txBody>
      </p:sp>
      <p:sp>
        <p:nvSpPr>
          <p:cNvPr id="5" name="Footer Placeholder 4">
            <a:extLst>
              <a:ext uri="{FF2B5EF4-FFF2-40B4-BE49-F238E27FC236}">
                <a16:creationId xmlns:a16="http://schemas.microsoft.com/office/drawing/2014/main" id="{B39EF8A0-E093-4C96-9373-D5349D229B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785745-1E50-48B9-B287-BB0AECF03894}"/>
              </a:ext>
            </a:extLst>
          </p:cNvPr>
          <p:cNvSpPr>
            <a:spLocks noGrp="1"/>
          </p:cNvSpPr>
          <p:nvPr>
            <p:ph type="sldNum" sz="quarter" idx="12"/>
          </p:nvPr>
        </p:nvSpPr>
        <p:spPr/>
        <p:txBody>
          <a:bodyPr/>
          <a:lstStyle/>
          <a:p>
            <a:fld id="{FCA8CD29-E5E2-4C04-BBDF-2104F2FB36DE}" type="slidenum">
              <a:rPr lang="en-US" smtClean="0"/>
              <a:t>‹#›</a:t>
            </a:fld>
            <a:endParaRPr lang="en-US" dirty="0"/>
          </a:p>
        </p:txBody>
      </p:sp>
    </p:spTree>
    <p:extLst>
      <p:ext uri="{BB962C8B-B14F-4D97-AF65-F5344CB8AC3E}">
        <p14:creationId xmlns:p14="http://schemas.microsoft.com/office/powerpoint/2010/main" val="238242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88E4-8D30-4342-8F17-FC1CCBB7EC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D24392-FAD5-43B3-895E-9EAEAB0592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A1B2C-2CFD-4EF0-A783-AAB38F9FE41C}"/>
              </a:ext>
            </a:extLst>
          </p:cNvPr>
          <p:cNvSpPr>
            <a:spLocks noGrp="1"/>
          </p:cNvSpPr>
          <p:nvPr>
            <p:ph type="dt" sz="half" idx="10"/>
          </p:nvPr>
        </p:nvSpPr>
        <p:spPr/>
        <p:txBody>
          <a:bodyPr/>
          <a:lstStyle/>
          <a:p>
            <a:fld id="{97669AF7-7BEB-44E4-9852-375E34362B5B}" type="datetime1">
              <a:rPr lang="en-US" smtClean="0"/>
              <a:t>8/30/2022</a:t>
            </a:fld>
            <a:endParaRPr lang="en-US" dirty="0"/>
          </a:p>
        </p:txBody>
      </p:sp>
      <p:sp>
        <p:nvSpPr>
          <p:cNvPr id="5" name="Footer Placeholder 4">
            <a:extLst>
              <a:ext uri="{FF2B5EF4-FFF2-40B4-BE49-F238E27FC236}">
                <a16:creationId xmlns:a16="http://schemas.microsoft.com/office/drawing/2014/main" id="{DEF2D044-DD19-4A8A-B712-4921CC35B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AE3B5-2584-409D-9E4A-4879E1DD9AB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20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E087-1486-45E9-8BE0-F2283E965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ECD68-011A-48D2-9FCE-C5D186985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A44E65-5979-4F2D-8EEE-F57A6106B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AD3AE-89D0-4F56-AF2C-B34D59F1A1B1}"/>
              </a:ext>
            </a:extLst>
          </p:cNvPr>
          <p:cNvSpPr>
            <a:spLocks noGrp="1"/>
          </p:cNvSpPr>
          <p:nvPr>
            <p:ph type="dt" sz="half" idx="10"/>
          </p:nvPr>
        </p:nvSpPr>
        <p:spPr/>
        <p:txBody>
          <a:bodyPr/>
          <a:lstStyle/>
          <a:p>
            <a:fld id="{BAAAC38D-0552-4C82-B593-E6124DFADBE2}" type="datetime1">
              <a:rPr lang="en-US" smtClean="0"/>
              <a:t>8/30/2022</a:t>
            </a:fld>
            <a:endParaRPr lang="en-US" dirty="0"/>
          </a:p>
        </p:txBody>
      </p:sp>
      <p:sp>
        <p:nvSpPr>
          <p:cNvPr id="6" name="Footer Placeholder 5">
            <a:extLst>
              <a:ext uri="{FF2B5EF4-FFF2-40B4-BE49-F238E27FC236}">
                <a16:creationId xmlns:a16="http://schemas.microsoft.com/office/drawing/2014/main" id="{53E75B96-8E27-4DF7-8F82-C2D1FD6185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3B5C06-4D28-410C-A150-2D711885F71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590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EB8B-5A71-4E30-AC43-EEF01E49E0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1FA12-9610-4B58-A3CC-09F0575E6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B3890F-0B83-4782-9F61-9AA93A516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6E090D-16CB-41CC-AF07-1B167C283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1260A-4176-4005-A561-BD6B3EE09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44B51-5B13-4A13-939A-C8FCC387EB67}"/>
              </a:ext>
            </a:extLst>
          </p:cNvPr>
          <p:cNvSpPr>
            <a:spLocks noGrp="1"/>
          </p:cNvSpPr>
          <p:nvPr>
            <p:ph type="dt" sz="half" idx="10"/>
          </p:nvPr>
        </p:nvSpPr>
        <p:spPr/>
        <p:txBody>
          <a:bodyPr/>
          <a:lstStyle/>
          <a:p>
            <a:fld id="{D9DF0F1C-5577-4ACB-BB62-DF8F3C494C7E}" type="datetime1">
              <a:rPr lang="en-US" smtClean="0"/>
              <a:t>8/30/2022</a:t>
            </a:fld>
            <a:endParaRPr lang="en-US" dirty="0"/>
          </a:p>
        </p:txBody>
      </p:sp>
      <p:sp>
        <p:nvSpPr>
          <p:cNvPr id="8" name="Footer Placeholder 7">
            <a:extLst>
              <a:ext uri="{FF2B5EF4-FFF2-40B4-BE49-F238E27FC236}">
                <a16:creationId xmlns:a16="http://schemas.microsoft.com/office/drawing/2014/main" id="{776A8D2C-DCF8-4B5C-B607-12A96D1653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750353-E9CC-48DF-9C83-C8D71501DF3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701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4E57-ADCC-4A87-9F44-3547AC619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B8B80-E32B-41AE-91D2-1BB4F1A6389F}"/>
              </a:ext>
            </a:extLst>
          </p:cNvPr>
          <p:cNvSpPr>
            <a:spLocks noGrp="1"/>
          </p:cNvSpPr>
          <p:nvPr>
            <p:ph type="dt" sz="half" idx="10"/>
          </p:nvPr>
        </p:nvSpPr>
        <p:spPr/>
        <p:txBody>
          <a:bodyPr/>
          <a:lstStyle/>
          <a:p>
            <a:fld id="{1775B394-D9F9-4F0C-B15D-605F45CB9E9F}" type="datetime1">
              <a:rPr lang="en-US" smtClean="0"/>
              <a:t>8/30/2022</a:t>
            </a:fld>
            <a:endParaRPr lang="en-US" dirty="0"/>
          </a:p>
        </p:txBody>
      </p:sp>
      <p:sp>
        <p:nvSpPr>
          <p:cNvPr id="4" name="Footer Placeholder 3">
            <a:extLst>
              <a:ext uri="{FF2B5EF4-FFF2-40B4-BE49-F238E27FC236}">
                <a16:creationId xmlns:a16="http://schemas.microsoft.com/office/drawing/2014/main" id="{9AD9B3CB-48C7-472D-8AF0-0EEF15DA70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8A75DD-BA93-4D3E-9CD1-D9A4B43832A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365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E10D3-EA0C-4A1B-8A79-FD357E1118B6}"/>
              </a:ext>
            </a:extLst>
          </p:cNvPr>
          <p:cNvSpPr>
            <a:spLocks noGrp="1"/>
          </p:cNvSpPr>
          <p:nvPr>
            <p:ph type="dt" sz="half" idx="10"/>
          </p:nvPr>
        </p:nvSpPr>
        <p:spPr/>
        <p:txBody>
          <a:bodyPr/>
          <a:lstStyle/>
          <a:p>
            <a:fld id="{39667345-2558-425A-8533-9BFDBCE15005}" type="datetime1">
              <a:rPr lang="en-US" smtClean="0"/>
              <a:t>8/30/2022</a:t>
            </a:fld>
            <a:endParaRPr lang="en-US" dirty="0"/>
          </a:p>
        </p:txBody>
      </p:sp>
      <p:sp>
        <p:nvSpPr>
          <p:cNvPr id="3" name="Footer Placeholder 2">
            <a:extLst>
              <a:ext uri="{FF2B5EF4-FFF2-40B4-BE49-F238E27FC236}">
                <a16:creationId xmlns:a16="http://schemas.microsoft.com/office/drawing/2014/main" id="{89D617BA-0BE5-4E0F-A691-120D0599E3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DBD930-2E5F-458B-ADE6-ADF4694D17A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444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777-4DD6-4CEB-8622-F1310A64C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FA550A-2A42-4998-84BB-3574D1125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3001C-34D6-4BC2-A8CF-A32600316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4E107-839A-4316-BEDB-410F29DA55CC}"/>
              </a:ext>
            </a:extLst>
          </p:cNvPr>
          <p:cNvSpPr>
            <a:spLocks noGrp="1"/>
          </p:cNvSpPr>
          <p:nvPr>
            <p:ph type="dt" sz="half" idx="10"/>
          </p:nvPr>
        </p:nvSpPr>
        <p:spPr/>
        <p:txBody>
          <a:bodyPr/>
          <a:lstStyle/>
          <a:p>
            <a:fld id="{92BEA474-078D-4E9B-9B14-09A87B19DC46}" type="datetime1">
              <a:rPr lang="en-US" smtClean="0"/>
              <a:t>8/30/2022</a:t>
            </a:fld>
            <a:endParaRPr lang="en-US" dirty="0"/>
          </a:p>
        </p:txBody>
      </p:sp>
      <p:sp>
        <p:nvSpPr>
          <p:cNvPr id="6" name="Footer Placeholder 5">
            <a:extLst>
              <a:ext uri="{FF2B5EF4-FFF2-40B4-BE49-F238E27FC236}">
                <a16:creationId xmlns:a16="http://schemas.microsoft.com/office/drawing/2014/main" id="{C324124A-D1B0-4A4C-8434-56A6369BE1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D3D4CE-6999-4D24-ACF8-16664D37B17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7887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AF8C-B4AF-4EC3-8193-8F2223AFD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D0E97-FF4F-4EF6-AB38-2CDAF38CB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C8E61-ABBE-4B15-B158-39463F734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22992-8628-4EA9-A5A5-830C8C7B44C3}"/>
              </a:ext>
            </a:extLst>
          </p:cNvPr>
          <p:cNvSpPr>
            <a:spLocks noGrp="1"/>
          </p:cNvSpPr>
          <p:nvPr>
            <p:ph type="dt" sz="half" idx="10"/>
          </p:nvPr>
        </p:nvSpPr>
        <p:spPr/>
        <p:txBody>
          <a:bodyPr/>
          <a:lstStyle/>
          <a:p>
            <a:fld id="{4907D986-8816-4272-A432-0437A28A9828}" type="datetime1">
              <a:rPr lang="en-US" smtClean="0"/>
              <a:t>8/30/2022</a:t>
            </a:fld>
            <a:endParaRPr lang="en-US" dirty="0"/>
          </a:p>
        </p:txBody>
      </p:sp>
      <p:sp>
        <p:nvSpPr>
          <p:cNvPr id="6" name="Footer Placeholder 5">
            <a:extLst>
              <a:ext uri="{FF2B5EF4-FFF2-40B4-BE49-F238E27FC236}">
                <a16:creationId xmlns:a16="http://schemas.microsoft.com/office/drawing/2014/main" id="{32C93403-B2FB-4497-801C-EAA0CE5790AE}"/>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799C7DB8-1953-40AA-BBB1-1ADA7AB336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915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19C5B-8995-4C50-83BD-5789AF576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EF2D1-DD2A-4FAB-9246-91D07FB2B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2113C-4E2F-4E1C-BD62-E0A985AE9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8/30/2022</a:t>
            </a:fld>
            <a:endParaRPr lang="en-US" dirty="0"/>
          </a:p>
        </p:txBody>
      </p:sp>
      <p:sp>
        <p:nvSpPr>
          <p:cNvPr id="5" name="Footer Placeholder 4">
            <a:extLst>
              <a:ext uri="{FF2B5EF4-FFF2-40B4-BE49-F238E27FC236}">
                <a16:creationId xmlns:a16="http://schemas.microsoft.com/office/drawing/2014/main" id="{A11C988A-CC56-4373-A73A-1472EE746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E9774B-FD82-42E8-A122-B10DB2C7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522177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EBF16-595F-439A-9CDB-B74B59D28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BDB3F-7ED6-4A82-AFF0-D6E29692E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B209A-7243-4246-8B13-B2D663B2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1079C-3E81-48E8-8619-8E997A0CD67B}" type="datetime1">
              <a:rPr lang="en-US" smtClean="0"/>
              <a:t>8/30/2022</a:t>
            </a:fld>
            <a:endParaRPr lang="en-US" dirty="0"/>
          </a:p>
        </p:txBody>
      </p:sp>
      <p:sp>
        <p:nvSpPr>
          <p:cNvPr id="5" name="Footer Placeholder 4">
            <a:extLst>
              <a:ext uri="{FF2B5EF4-FFF2-40B4-BE49-F238E27FC236}">
                <a16:creationId xmlns:a16="http://schemas.microsoft.com/office/drawing/2014/main" id="{9248C391-7A95-4A9E-92AE-AFF6C4E9A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049E20-C6B2-4356-B12A-925FB30F1C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CD29-E5E2-4C04-BBDF-2104F2FB36DE}" type="slidenum">
              <a:rPr lang="en-US" smtClean="0"/>
              <a:t>‹#›</a:t>
            </a:fld>
            <a:endParaRPr lang="en-US" dirty="0"/>
          </a:p>
        </p:txBody>
      </p:sp>
    </p:spTree>
    <p:extLst>
      <p:ext uri="{BB962C8B-B14F-4D97-AF65-F5344CB8AC3E}">
        <p14:creationId xmlns:p14="http://schemas.microsoft.com/office/powerpoint/2010/main" val="26061358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62F0D-B13F-3CDE-1718-17376DF4AE92}"/>
              </a:ext>
            </a:extLst>
          </p:cNvPr>
          <p:cNvSpPr>
            <a:spLocks noGrp="1"/>
          </p:cNvSpPr>
          <p:nvPr>
            <p:ph type="ctrTitle"/>
          </p:nvPr>
        </p:nvSpPr>
        <p:spPr>
          <a:xfrm>
            <a:off x="7760837" y="914400"/>
            <a:ext cx="3657600" cy="2887579"/>
          </a:xfrm>
        </p:spPr>
        <p:txBody>
          <a:bodyPr>
            <a:normAutofit/>
          </a:bodyPr>
          <a:lstStyle/>
          <a:p>
            <a:r>
              <a:rPr lang="en-US" sz="4800">
                <a:solidFill>
                  <a:srgbClr val="FFFFFF"/>
                </a:solidFill>
              </a:rPr>
              <a:t>SEER*DMS Workshop</a:t>
            </a:r>
          </a:p>
        </p:txBody>
      </p:sp>
      <p:sp>
        <p:nvSpPr>
          <p:cNvPr id="3" name="Subtitle 2">
            <a:extLst>
              <a:ext uri="{FF2B5EF4-FFF2-40B4-BE49-F238E27FC236}">
                <a16:creationId xmlns:a16="http://schemas.microsoft.com/office/drawing/2014/main" id="{CFECDF34-CA6E-2E2D-1624-B1EAC3256AAA}"/>
              </a:ext>
            </a:extLst>
          </p:cNvPr>
          <p:cNvSpPr>
            <a:spLocks noGrp="1"/>
          </p:cNvSpPr>
          <p:nvPr>
            <p:ph type="subTitle" idx="1"/>
          </p:nvPr>
        </p:nvSpPr>
        <p:spPr>
          <a:xfrm>
            <a:off x="7760837" y="4170501"/>
            <a:ext cx="3657600" cy="1525597"/>
          </a:xfrm>
        </p:spPr>
        <p:txBody>
          <a:bodyPr>
            <a:normAutofit/>
          </a:bodyPr>
          <a:lstStyle/>
          <a:p>
            <a:r>
              <a:rPr lang="en-US" sz="2000">
                <a:solidFill>
                  <a:srgbClr val="FFFFFF"/>
                </a:solidFill>
              </a:rPr>
              <a:t>August 30, 2022</a:t>
            </a:r>
          </a:p>
          <a:p>
            <a:endParaRPr lang="en-US" sz="2000">
              <a:solidFill>
                <a:srgbClr val="FFFFFF"/>
              </a:solidFill>
            </a:endParaRPr>
          </a:p>
          <a:p>
            <a:r>
              <a:rPr lang="en-US" sz="2000">
                <a:solidFill>
                  <a:srgbClr val="FFFFFF"/>
                </a:solidFill>
              </a:rPr>
              <a:t>The workshop will start shortly, thank you for your patience</a:t>
            </a:r>
          </a:p>
        </p:txBody>
      </p:sp>
      <p:pic>
        <p:nvPicPr>
          <p:cNvPr id="5" name="Picture 4" descr="Hourglass on a flat surface">
            <a:extLst>
              <a:ext uri="{FF2B5EF4-FFF2-40B4-BE49-F238E27FC236}">
                <a16:creationId xmlns:a16="http://schemas.microsoft.com/office/drawing/2014/main" id="{831EBA9F-114A-89D2-FC6A-02CC6EAB3ECC}"/>
              </a:ext>
            </a:extLst>
          </p:cNvPr>
          <p:cNvPicPr>
            <a:picLocks noChangeAspect="1"/>
          </p:cNvPicPr>
          <p:nvPr/>
        </p:nvPicPr>
        <p:blipFill rotWithShape="1">
          <a:blip r:embed="rId2"/>
          <a:srcRect l="16042" r="15548" b="-1"/>
          <a:stretch/>
        </p:blipFill>
        <p:spPr>
          <a:xfrm>
            <a:off x="707942" y="492573"/>
            <a:ext cx="6026986" cy="5880796"/>
          </a:xfrm>
          <a:prstGeom prst="rect">
            <a:avLst/>
          </a:prstGeom>
        </p:spPr>
      </p:pic>
      <p:cxnSp>
        <p:nvCxnSpPr>
          <p:cNvPr id="24"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546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838200" y="365125"/>
            <a:ext cx="10515600" cy="1325563"/>
          </a:xfrm>
        </p:spPr>
        <p:txBody>
          <a:bodyPr>
            <a:normAutofit/>
          </a:bodyPr>
          <a:lstStyle/>
          <a:p>
            <a:r>
              <a:rPr lang="en-US" sz="4200" b="1" dirty="0"/>
              <a:t>Summary:</a:t>
            </a:r>
            <a:br>
              <a:rPr lang="en-US" sz="4200" b="1" dirty="0"/>
            </a:br>
            <a:r>
              <a:rPr lang="en-US" sz="4200" b="1" dirty="0"/>
              <a:t>What are your follow-back processes?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1DE8A-1FC1-4E7C-DE93-1956032807C5}"/>
              </a:ext>
            </a:extLst>
          </p:cNvPr>
          <p:cNvSpPr>
            <a:spLocks noGrp="1"/>
          </p:cNvSpPr>
          <p:nvPr>
            <p:ph idx="1"/>
          </p:nvPr>
        </p:nvSpPr>
        <p:spPr>
          <a:xfrm>
            <a:off x="836676" y="2055813"/>
            <a:ext cx="8643754" cy="4251960"/>
          </a:xfrm>
        </p:spPr>
        <p:txBody>
          <a:bodyPr>
            <a:normAutofit/>
          </a:bodyPr>
          <a:lstStyle/>
          <a:p>
            <a:pPr marL="0" indent="0">
              <a:buNone/>
            </a:pPr>
            <a:r>
              <a:rPr lang="en-US" sz="2600" b="1" dirty="0">
                <a:solidFill>
                  <a:schemeClr val="accent2">
                    <a:lumMod val="75000"/>
                  </a:schemeClr>
                </a:solidFill>
              </a:rPr>
              <a:t>Casefinding:  (an abstract is needed from a hospital)</a:t>
            </a:r>
            <a:endParaRPr lang="en-US" sz="2600" dirty="0">
              <a:solidFill>
                <a:schemeClr val="accent2">
                  <a:lumMod val="75000"/>
                </a:schemeClr>
              </a:solidFill>
            </a:endParaRPr>
          </a:p>
          <a:p>
            <a:pPr lvl="1"/>
            <a:r>
              <a:rPr lang="en-US" sz="2000" dirty="0"/>
              <a:t>Generate a list of SEER*DMS Abstract Facility Leads (AFLs)</a:t>
            </a:r>
          </a:p>
          <a:p>
            <a:pPr lvl="1"/>
            <a:r>
              <a:rPr lang="en-US" sz="2000" dirty="0"/>
              <a:t>Automatically pull the AFLs into SEER*Abs</a:t>
            </a:r>
          </a:p>
          <a:p>
            <a:pPr lvl="1"/>
            <a:r>
              <a:rPr lang="en-US" sz="2000" dirty="0"/>
              <a:t>Use an external, commercial tool like Excel to create a list</a:t>
            </a:r>
          </a:p>
          <a:p>
            <a:pPr lvl="1"/>
            <a:r>
              <a:rPr lang="en-US" sz="2000" dirty="0"/>
              <a:t>Use an external system maintained by the registry to handle follow-back processes for casefinding</a:t>
            </a:r>
          </a:p>
          <a:p>
            <a:endParaRPr lang="en-US" sz="2200" dirty="0"/>
          </a:p>
        </p:txBody>
      </p:sp>
    </p:spTree>
    <p:extLst>
      <p:ext uri="{BB962C8B-B14F-4D97-AF65-F5344CB8AC3E}">
        <p14:creationId xmlns:p14="http://schemas.microsoft.com/office/powerpoint/2010/main" val="19451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838200" y="365125"/>
            <a:ext cx="10515600" cy="1325563"/>
          </a:xfrm>
        </p:spPr>
        <p:txBody>
          <a:bodyPr>
            <a:normAutofit/>
          </a:bodyPr>
          <a:lstStyle/>
          <a:p>
            <a:r>
              <a:rPr lang="en-US" sz="4200" b="1" dirty="0"/>
              <a:t>Summary:</a:t>
            </a:r>
            <a:br>
              <a:rPr lang="en-US" sz="4200" b="1" dirty="0"/>
            </a:br>
            <a:r>
              <a:rPr lang="en-US" sz="4200" b="1" dirty="0"/>
              <a:t>What are your follow-back processes?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81610CA-0AA9-1C0D-4479-22775A595601}"/>
              </a:ext>
            </a:extLst>
          </p:cNvPr>
          <p:cNvSpPr txBox="1">
            <a:spLocks/>
          </p:cNvSpPr>
          <p:nvPr/>
        </p:nvSpPr>
        <p:spPr>
          <a:xfrm>
            <a:off x="836676" y="2055813"/>
            <a:ext cx="8643754" cy="4251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a:solidFill>
                  <a:schemeClr val="accent2">
                    <a:lumMod val="75000"/>
                  </a:schemeClr>
                </a:solidFill>
              </a:rPr>
              <a:t>Quality Improvement for Existing Records</a:t>
            </a:r>
            <a:endParaRPr lang="en-US" sz="2600">
              <a:solidFill>
                <a:schemeClr val="accent2">
                  <a:lumMod val="75000"/>
                </a:schemeClr>
              </a:solidFill>
            </a:endParaRPr>
          </a:p>
          <a:p>
            <a:pPr lvl="1"/>
            <a:r>
              <a:rPr lang="en-US" sz="2000"/>
              <a:t>Sending US mail or fax to physicians or facilities</a:t>
            </a:r>
          </a:p>
          <a:p>
            <a:pPr lvl="1"/>
            <a:r>
              <a:rPr lang="en-US" sz="2000"/>
              <a:t>Calling physician offices or hospitals</a:t>
            </a:r>
          </a:p>
          <a:p>
            <a:pPr lvl="1"/>
            <a:r>
              <a:rPr lang="en-US" sz="2000"/>
              <a:t>Sending email to physicians or facilities</a:t>
            </a:r>
          </a:p>
          <a:p>
            <a:pPr lvl="1"/>
            <a:r>
              <a:rPr lang="en-US" sz="2000"/>
              <a:t>Interact with an external system to enter questions and queries; this may include extracting data from disease index systems to search for patients not in SEER*DMS</a:t>
            </a:r>
          </a:p>
          <a:p>
            <a:pPr lvl="1"/>
            <a:r>
              <a:rPr lang="en-US" sz="2000"/>
              <a:t>Create list from SEER*DMS FB Manager.   This may be a CSV file that is sent directly; or used as data for a report formatted via Mail Merge</a:t>
            </a:r>
          </a:p>
          <a:p>
            <a:pPr lvl="1"/>
            <a:r>
              <a:rPr lang="en-US" sz="2000"/>
              <a:t>External system maintained by registry that reviews source abstracts for missing data items and automatically sends notification to the source facility</a:t>
            </a:r>
          </a:p>
          <a:p>
            <a:pPr lvl="1"/>
            <a:r>
              <a:rPr lang="en-US" sz="2000"/>
              <a:t>Use an external, commercial tool like Excel to create and manage a list</a:t>
            </a:r>
          </a:p>
          <a:p>
            <a:pPr lvl="1"/>
            <a:r>
              <a:rPr lang="en-US" sz="2000"/>
              <a:t>Create review tasks in SEER*DMS for review by registry staff</a:t>
            </a:r>
          </a:p>
          <a:p>
            <a:endParaRPr lang="en-US" sz="2200" dirty="0"/>
          </a:p>
        </p:txBody>
      </p:sp>
    </p:spTree>
    <p:extLst>
      <p:ext uri="{BB962C8B-B14F-4D97-AF65-F5344CB8AC3E}">
        <p14:creationId xmlns:p14="http://schemas.microsoft.com/office/powerpoint/2010/main" val="277964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838200" y="365125"/>
            <a:ext cx="10515600" cy="1325563"/>
          </a:xfrm>
        </p:spPr>
        <p:txBody>
          <a:bodyPr>
            <a:normAutofit/>
          </a:bodyPr>
          <a:lstStyle/>
          <a:p>
            <a:r>
              <a:rPr lang="en-US" sz="4200" b="1"/>
              <a:t>Summary:</a:t>
            </a:r>
            <a:br>
              <a:rPr lang="en-US" sz="4200" b="1"/>
            </a:br>
            <a:r>
              <a:rPr lang="en-US" sz="4200" b="1"/>
              <a:t>What are your follow-back processes?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1DE8A-1FC1-4E7C-DE93-1956032807C5}"/>
              </a:ext>
            </a:extLst>
          </p:cNvPr>
          <p:cNvSpPr>
            <a:spLocks noGrp="1"/>
          </p:cNvSpPr>
          <p:nvPr>
            <p:ph idx="1"/>
          </p:nvPr>
        </p:nvSpPr>
        <p:spPr>
          <a:xfrm>
            <a:off x="838200" y="1929384"/>
            <a:ext cx="10515600" cy="4251960"/>
          </a:xfrm>
        </p:spPr>
        <p:txBody>
          <a:bodyPr>
            <a:normAutofit/>
          </a:bodyPr>
          <a:lstStyle/>
          <a:p>
            <a:pPr marL="0" indent="0">
              <a:buNone/>
            </a:pPr>
            <a:r>
              <a:rPr lang="en-US" sz="2600" b="1" dirty="0">
                <a:solidFill>
                  <a:schemeClr val="accent2">
                    <a:lumMod val="75000"/>
                  </a:schemeClr>
                </a:solidFill>
              </a:rPr>
              <a:t>Providing data back to abstractors or hospitals</a:t>
            </a:r>
          </a:p>
          <a:p>
            <a:pPr lvl="1"/>
            <a:r>
              <a:rPr lang="en-US" sz="2200" dirty="0"/>
              <a:t>Secure email (</a:t>
            </a:r>
            <a:r>
              <a:rPr lang="en-US" sz="2200" dirty="0" err="1"/>
              <a:t>eg</a:t>
            </a:r>
            <a:r>
              <a:rPr lang="en-US" sz="2200" dirty="0"/>
              <a:t>, generate listing from SEER*DMS data search and sending as an attachment</a:t>
            </a:r>
          </a:p>
          <a:p>
            <a:pPr lvl="1"/>
            <a:r>
              <a:rPr lang="en-US" sz="2200" dirty="0"/>
              <a:t>Anything else?</a:t>
            </a:r>
          </a:p>
          <a:p>
            <a:pPr lvl="2"/>
            <a:r>
              <a:rPr lang="en-US" sz="1800" dirty="0"/>
              <a:t>Do registries use system extracts to send record data to hospitals?</a:t>
            </a:r>
          </a:p>
          <a:p>
            <a:pPr lvl="2"/>
            <a:r>
              <a:rPr lang="en-US" sz="1800" dirty="0"/>
              <a:t>Do registries use system extracts to send consolidated data to hospitals?</a:t>
            </a:r>
          </a:p>
          <a:p>
            <a:pPr lvl="2"/>
            <a:r>
              <a:rPr lang="en-US" sz="1800" dirty="0"/>
              <a:t>How are data transferred?</a:t>
            </a:r>
          </a:p>
          <a:p>
            <a:pPr lvl="2"/>
            <a:r>
              <a:rPr lang="en-US" sz="1800" dirty="0"/>
              <a:t>Other?</a:t>
            </a:r>
          </a:p>
          <a:p>
            <a:pPr marL="0" indent="0">
              <a:buNone/>
            </a:pPr>
            <a:endParaRPr lang="en-US" sz="2200" dirty="0"/>
          </a:p>
        </p:txBody>
      </p:sp>
    </p:spTree>
    <p:extLst>
      <p:ext uri="{BB962C8B-B14F-4D97-AF65-F5344CB8AC3E}">
        <p14:creationId xmlns:p14="http://schemas.microsoft.com/office/powerpoint/2010/main" val="394791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1226231733"/>
              </p:ext>
            </p:extLst>
          </p:nvPr>
        </p:nvGraphicFramePr>
        <p:xfrm>
          <a:off x="382783" y="928107"/>
          <a:ext cx="11708604" cy="544576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April (NY)</a:t>
                      </a:r>
                    </a:p>
                  </a:txBody>
                  <a:tcPr/>
                </a:tc>
                <a:tc>
                  <a:txBody>
                    <a:bodyPr/>
                    <a:lstStyle/>
                    <a:p>
                      <a:r>
                        <a:rPr lang="en-US" sz="1400" dirty="0"/>
                        <a:t>In last few years – more path results.  Using SQL queries to extract from DMS.  Produce Excel spreadsheets and provide them to field reps.   A large number of FB to physicians.  Use similar process, but also have a web application that physicians use.  Load into that system and physician can enter answers electronically.   Also mail forms to physicians.   NY does a lot of external processes.</a:t>
                      </a:r>
                    </a:p>
                  </a:txBody>
                  <a:tcPr/>
                </a:tc>
                <a:extLst>
                  <a:ext uri="{0D108BD9-81ED-4DB2-BD59-A6C34878D82A}">
                    <a16:rowId xmlns:a16="http://schemas.microsoft.com/office/drawing/2014/main" val="1313701384"/>
                  </a:ext>
                </a:extLst>
              </a:tr>
              <a:tr h="370840">
                <a:tc>
                  <a:txBody>
                    <a:bodyPr/>
                    <a:lstStyle/>
                    <a:p>
                      <a:r>
                        <a:rPr lang="en-US" sz="1400" dirty="0"/>
                        <a:t>Marina &amp; April</a:t>
                      </a:r>
                    </a:p>
                  </a:txBody>
                  <a:tcPr/>
                </a:tc>
                <a:tc>
                  <a:txBody>
                    <a:bodyPr/>
                    <a:lstStyle/>
                    <a:p>
                      <a:r>
                        <a:rPr lang="en-US" sz="1400" dirty="0"/>
                        <a:t>FB to physicians – casefinding?   April responded that it is mostly casefinding.  </a:t>
                      </a:r>
                    </a:p>
                  </a:txBody>
                  <a:tcPr/>
                </a:tc>
                <a:extLst>
                  <a:ext uri="{0D108BD9-81ED-4DB2-BD59-A6C34878D82A}">
                    <a16:rowId xmlns:a16="http://schemas.microsoft.com/office/drawing/2014/main" val="1867379345"/>
                  </a:ext>
                </a:extLst>
              </a:tr>
              <a:tr h="370840">
                <a:tc>
                  <a:txBody>
                    <a:bodyPr/>
                    <a:lstStyle/>
                    <a:p>
                      <a:r>
                        <a:rPr lang="en-US" sz="1400" dirty="0"/>
                        <a:t>Marina &amp; April</a:t>
                      </a:r>
                    </a:p>
                  </a:txBody>
                  <a:tcPr/>
                </a:tc>
                <a:tc>
                  <a:txBody>
                    <a:bodyPr/>
                    <a:lstStyle/>
                    <a:p>
                      <a:r>
                        <a:rPr lang="en-US" sz="1400" dirty="0"/>
                        <a:t>For quality FB – is it a form or narrative?    April responded that the web application is based on NAACCR data items.  And there is validation;  when paper is sent then there are a lot of blanks.  Often need treatment information for melanoma and prostate cases.  Electronic reporting module has different modules based on cancer diagnosis.</a:t>
                      </a:r>
                    </a:p>
                  </a:txBody>
                  <a:tcPr/>
                </a:tc>
                <a:extLst>
                  <a:ext uri="{0D108BD9-81ED-4DB2-BD59-A6C34878D82A}">
                    <a16:rowId xmlns:a16="http://schemas.microsoft.com/office/drawing/2014/main" val="851330676"/>
                  </a:ext>
                </a:extLst>
              </a:tr>
              <a:tr h="370840">
                <a:tc>
                  <a:txBody>
                    <a:bodyPr/>
                    <a:lstStyle/>
                    <a:p>
                      <a:r>
                        <a:rPr lang="en-US" sz="1400" dirty="0"/>
                        <a:t>Marina &amp; April</a:t>
                      </a:r>
                    </a:p>
                  </a:txBody>
                  <a:tcPr/>
                </a:tc>
                <a:tc>
                  <a:txBody>
                    <a:bodyPr/>
                    <a:lstStyle/>
                    <a:p>
                      <a:r>
                        <a:rPr lang="en-US" sz="1400" dirty="0"/>
                        <a:t>Do you send data back to facilities?   Generally only provide back what we receive</a:t>
                      </a:r>
                    </a:p>
                  </a:txBody>
                  <a:tcPr/>
                </a:tc>
                <a:extLst>
                  <a:ext uri="{0D108BD9-81ED-4DB2-BD59-A6C34878D82A}">
                    <a16:rowId xmlns:a16="http://schemas.microsoft.com/office/drawing/2014/main" val="1594290808"/>
                  </a:ext>
                </a:extLst>
              </a:tr>
              <a:tr h="370840">
                <a:tc>
                  <a:txBody>
                    <a:bodyPr/>
                    <a:lstStyle/>
                    <a:p>
                      <a:r>
                        <a:rPr lang="en-US" sz="1400" dirty="0"/>
                        <a:t>Michelle (KY)</a:t>
                      </a:r>
                    </a:p>
                  </a:txBody>
                  <a:tcPr/>
                </a:tc>
                <a:tc>
                  <a:txBody>
                    <a:bodyPr/>
                    <a:lstStyle/>
                    <a:p>
                      <a:r>
                        <a:rPr lang="en-US" sz="1400" dirty="0"/>
                        <a:t>KY uses a secure File Exchange Server</a:t>
                      </a:r>
                    </a:p>
                  </a:txBody>
                  <a:tcPr/>
                </a:tc>
                <a:extLst>
                  <a:ext uri="{0D108BD9-81ED-4DB2-BD59-A6C34878D82A}">
                    <a16:rowId xmlns:a16="http://schemas.microsoft.com/office/drawing/2014/main" val="2282775175"/>
                  </a:ext>
                </a:extLst>
              </a:tr>
              <a:tr h="370840">
                <a:tc>
                  <a:txBody>
                    <a:bodyPr/>
                    <a:lstStyle/>
                    <a:p>
                      <a:r>
                        <a:rPr lang="en-US" sz="1400" dirty="0"/>
                        <a:t>Bobbi (IA)</a:t>
                      </a:r>
                    </a:p>
                  </a:txBody>
                  <a:tcPr/>
                </a:tc>
                <a:tc>
                  <a:txBody>
                    <a:bodyPr/>
                    <a:lstStyle/>
                    <a:p>
                      <a:r>
                        <a:rPr lang="en-US" sz="1400" dirty="0"/>
                        <a:t>All data exchanged with hospitals is via an MFT site – secure data exchange.   Any forms, memos, questions go back and forth through this secure file exchange.   Create Excel from AFLs for case finding.  Quality questions about specific cases – we create a FB and either create mail merge or create Excel from FB manager.  For physicians – create mail merge file to send to physicians.  Requests for abstracts for facilities that use SEER*Abs – it is pulled into SEER*Abs.</a:t>
                      </a:r>
                    </a:p>
                  </a:txBody>
                  <a:tcPr/>
                </a:tc>
                <a:extLst>
                  <a:ext uri="{0D108BD9-81ED-4DB2-BD59-A6C34878D82A}">
                    <a16:rowId xmlns:a16="http://schemas.microsoft.com/office/drawing/2014/main" val="403962139"/>
                  </a:ext>
                </a:extLst>
              </a:tr>
              <a:tr h="370840">
                <a:tc>
                  <a:txBody>
                    <a:bodyPr/>
                    <a:lstStyle/>
                    <a:p>
                      <a:r>
                        <a:rPr lang="en-US" sz="1400" dirty="0"/>
                        <a:t>Jason (IA)</a:t>
                      </a:r>
                    </a:p>
                  </a:txBody>
                  <a:tcPr/>
                </a:tc>
                <a:tc>
                  <a:txBody>
                    <a:bodyPr/>
                    <a:lstStyle/>
                    <a:p>
                      <a:r>
                        <a:rPr lang="en-US" sz="1400" dirty="0"/>
                        <a:t>Follow-up information or data request – created through data search SQL.  Extract and post to secure file exchange.  Most facilities have access to a secure transfer site.  Can also create unique URL + password that can be sent.</a:t>
                      </a:r>
                    </a:p>
                  </a:txBody>
                  <a:tcPr/>
                </a:tc>
                <a:extLst>
                  <a:ext uri="{0D108BD9-81ED-4DB2-BD59-A6C34878D82A}">
                    <a16:rowId xmlns:a16="http://schemas.microsoft.com/office/drawing/2014/main" val="3620021078"/>
                  </a:ext>
                </a:extLst>
              </a:tr>
              <a:tr h="370840">
                <a:tc>
                  <a:txBody>
                    <a:bodyPr/>
                    <a:lstStyle/>
                    <a:p>
                      <a:r>
                        <a:rPr lang="en-US" sz="1400" dirty="0"/>
                        <a:t>Lyn (GA)</a:t>
                      </a:r>
                    </a:p>
                  </a:txBody>
                  <a:tcPr/>
                </a:tc>
                <a:tc>
                  <a:txBody>
                    <a:bodyPr/>
                    <a:lstStyle/>
                    <a:p>
                      <a:r>
                        <a:rPr lang="en-US" sz="1400" dirty="0"/>
                        <a:t>Also have a secure portal.  Create lists from AFL manager;   create DCO lists that go back to the facilities.   Also generate lists from the AFL manager for regional coordinators (have not received abstract for a path report).</a:t>
                      </a:r>
                    </a:p>
                  </a:txBody>
                  <a:tcPr/>
                </a:tc>
                <a:extLst>
                  <a:ext uri="{0D108BD9-81ED-4DB2-BD59-A6C34878D82A}">
                    <a16:rowId xmlns:a16="http://schemas.microsoft.com/office/drawing/2014/main" val="724619065"/>
                  </a:ext>
                </a:extLst>
              </a:tr>
              <a:tr h="370840">
                <a:tc>
                  <a:txBody>
                    <a:bodyPr/>
                    <a:lstStyle/>
                    <a:p>
                      <a:r>
                        <a:rPr lang="en-US" sz="1400" dirty="0"/>
                        <a:t>Lyn (GA)</a:t>
                      </a:r>
                    </a:p>
                  </a:txBody>
                  <a:tcPr/>
                </a:tc>
                <a:tc>
                  <a:txBody>
                    <a:bodyPr/>
                    <a:lstStyle/>
                    <a:p>
                      <a:r>
                        <a:rPr lang="en-US" sz="1400" dirty="0"/>
                        <a:t>Interested in FB manager to ask questions.  Mainly need  for FB if we sent list and haven’t received a response; want to ask the status.  </a:t>
                      </a:r>
                    </a:p>
                  </a:txBody>
                  <a:tcPr/>
                </a:tc>
                <a:extLst>
                  <a:ext uri="{0D108BD9-81ED-4DB2-BD59-A6C34878D82A}">
                    <a16:rowId xmlns:a16="http://schemas.microsoft.com/office/drawing/2014/main" val="936163944"/>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13</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106092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3840590630"/>
              </p:ext>
            </p:extLst>
          </p:nvPr>
        </p:nvGraphicFramePr>
        <p:xfrm>
          <a:off x="382783" y="928107"/>
          <a:ext cx="11708604" cy="550164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Robin (GA)</a:t>
                      </a:r>
                    </a:p>
                  </a:txBody>
                  <a:tcPr/>
                </a:tc>
                <a:tc>
                  <a:txBody>
                    <a:bodyPr/>
                    <a:lstStyle/>
                    <a:p>
                      <a:r>
                        <a:rPr lang="en-US" sz="1400" dirty="0"/>
                        <a:t>Sometimes have questions – for example, the abstract text doesn’t support coding; missing treatment; ambiguous information.  Generally, the CTR would forward it to a supervisor and the supervisor sends it to the regional coordinator.  Prefer the chain of communication so that it goes through a supervisor.</a:t>
                      </a:r>
                    </a:p>
                  </a:txBody>
                  <a:tcPr/>
                </a:tc>
                <a:extLst>
                  <a:ext uri="{0D108BD9-81ED-4DB2-BD59-A6C34878D82A}">
                    <a16:rowId xmlns:a16="http://schemas.microsoft.com/office/drawing/2014/main" val="1313701384"/>
                  </a:ext>
                </a:extLst>
              </a:tr>
              <a:tr h="370840">
                <a:tc>
                  <a:txBody>
                    <a:bodyPr/>
                    <a:lstStyle/>
                    <a:p>
                      <a:r>
                        <a:rPr lang="en-US" sz="1400" kern="1200" dirty="0">
                          <a:solidFill>
                            <a:schemeClr val="dk1"/>
                          </a:solidFill>
                          <a:latin typeface="+mn-lt"/>
                          <a:ea typeface="+mn-ea"/>
                          <a:cs typeface="+mn-cs"/>
                        </a:rPr>
                        <a:t>Cathy (CT)</a:t>
                      </a:r>
                    </a:p>
                  </a:txBody>
                  <a:tcPr/>
                </a:tc>
                <a:tc>
                  <a:txBody>
                    <a:bodyPr/>
                    <a:lstStyle/>
                    <a:p>
                      <a:r>
                        <a:rPr lang="en-US" sz="1400" kern="1200" dirty="0">
                          <a:solidFill>
                            <a:schemeClr val="dk1"/>
                          </a:solidFill>
                          <a:latin typeface="+mn-lt"/>
                          <a:ea typeface="+mn-ea"/>
                          <a:cs typeface="+mn-cs"/>
                        </a:rPr>
                        <a:t>CTR posts the FB lists to a secure ftp site. We also send formatted follow-up lists to hospitals, which are also posted to the sftp site. Most treatment information is requested by telephone from the hospital registrars. To clarify: the follow-up we send contains updates for the hospitals to import into their databases.</a:t>
                      </a:r>
                    </a:p>
                  </a:txBody>
                  <a:tcPr/>
                </a:tc>
                <a:extLst>
                  <a:ext uri="{0D108BD9-81ED-4DB2-BD59-A6C34878D82A}">
                    <a16:rowId xmlns:a16="http://schemas.microsoft.com/office/drawing/2014/main" val="1867379345"/>
                  </a:ext>
                </a:extLst>
              </a:tr>
              <a:tr h="370840">
                <a:tc>
                  <a:txBody>
                    <a:bodyPr/>
                    <a:lstStyle/>
                    <a:p>
                      <a:r>
                        <a:rPr lang="en-US" sz="1400" dirty="0"/>
                        <a:t>Kacey (UT)</a:t>
                      </a:r>
                    </a:p>
                  </a:txBody>
                  <a:tcPr/>
                </a:tc>
                <a:tc>
                  <a:txBody>
                    <a:bodyPr/>
                    <a:lstStyle/>
                    <a:p>
                      <a:r>
                        <a:rPr lang="en-US" sz="1400" dirty="0"/>
                        <a:t>We use the FB Manager for the processes described by GA.   The editor enters a FB need asking for clarification.  We use it as a way to send information back (if we changed histology, </a:t>
                      </a:r>
                      <a:r>
                        <a:rPr lang="en-US" sz="1400" dirty="0" err="1"/>
                        <a:t>etc</a:t>
                      </a:r>
                      <a:r>
                        <a:rPr lang="en-US" sz="1400" dirty="0"/>
                        <a:t>).   We generate those lists once a month.    An editor enters it.  A manager reviews the questions before they are sent.   They are sent thru a secure box folder;  used for all facilities.</a:t>
                      </a:r>
                    </a:p>
                  </a:txBody>
                  <a:tcPr/>
                </a:tc>
                <a:extLst>
                  <a:ext uri="{0D108BD9-81ED-4DB2-BD59-A6C34878D82A}">
                    <a16:rowId xmlns:a16="http://schemas.microsoft.com/office/drawing/2014/main" val="851330676"/>
                  </a:ext>
                </a:extLst>
              </a:tr>
              <a:tr h="370840">
                <a:tc>
                  <a:txBody>
                    <a:bodyPr/>
                    <a:lstStyle/>
                    <a:p>
                      <a:r>
                        <a:rPr lang="en-US" sz="1400" dirty="0"/>
                        <a:t>Ginger (NM)</a:t>
                      </a:r>
                    </a:p>
                  </a:txBody>
                  <a:tcPr/>
                </a:tc>
                <a:tc>
                  <a:txBody>
                    <a:bodyPr/>
                    <a:lstStyle/>
                    <a:p>
                      <a:r>
                        <a:rPr lang="en-US" sz="1400" dirty="0"/>
                        <a:t>We have a follow-back letter in SEER*DMS.  The editors can create it and send to a registrar, hospital registry, physician…  These are currently mailed and this is something that will need to be changed because recipients are no longer working in their offices. </a:t>
                      </a:r>
                    </a:p>
                  </a:txBody>
                  <a:tcPr/>
                </a:tc>
                <a:extLst>
                  <a:ext uri="{0D108BD9-81ED-4DB2-BD59-A6C34878D82A}">
                    <a16:rowId xmlns:a16="http://schemas.microsoft.com/office/drawing/2014/main" val="1594290808"/>
                  </a:ext>
                </a:extLst>
              </a:tr>
              <a:tr h="370840">
                <a:tc>
                  <a:txBody>
                    <a:bodyPr/>
                    <a:lstStyle/>
                    <a:p>
                      <a:r>
                        <a:rPr lang="en-US" sz="1400" dirty="0"/>
                        <a:t>Ginger (NM)</a:t>
                      </a:r>
                    </a:p>
                  </a:txBody>
                  <a:tcPr/>
                </a:tc>
                <a:tc>
                  <a:txBody>
                    <a:bodyPr/>
                    <a:lstStyle/>
                    <a:p>
                      <a:r>
                        <a:rPr lang="en-US" sz="1400" dirty="0"/>
                        <a:t>NM does provide data back to hospitals.  The data we provide back are provided through updates that we send to the facility via a secure file transfer.</a:t>
                      </a:r>
                    </a:p>
                  </a:txBody>
                  <a:tcPr/>
                </a:tc>
                <a:extLst>
                  <a:ext uri="{0D108BD9-81ED-4DB2-BD59-A6C34878D82A}">
                    <a16:rowId xmlns:a16="http://schemas.microsoft.com/office/drawing/2014/main" val="2282775175"/>
                  </a:ext>
                </a:extLst>
              </a:tr>
              <a:tr h="370840">
                <a:tc>
                  <a:txBody>
                    <a:bodyPr/>
                    <a:lstStyle/>
                    <a:p>
                      <a:r>
                        <a:rPr lang="en-US" sz="1400" dirty="0"/>
                        <a:t>Ginger (NM)</a:t>
                      </a:r>
                    </a:p>
                  </a:txBody>
                  <a:tcPr/>
                </a:tc>
                <a:tc>
                  <a:txBody>
                    <a:bodyPr/>
                    <a:lstStyle/>
                    <a:p>
                      <a:r>
                        <a:rPr lang="en-US" sz="1400" dirty="0"/>
                        <a:t>Only 2 people send inquiries.  No review by managers because NM is such a small registry.</a:t>
                      </a:r>
                    </a:p>
                  </a:txBody>
                  <a:tcPr/>
                </a:tc>
                <a:extLst>
                  <a:ext uri="{0D108BD9-81ED-4DB2-BD59-A6C34878D82A}">
                    <a16:rowId xmlns:a16="http://schemas.microsoft.com/office/drawing/2014/main" val="403962139"/>
                  </a:ext>
                </a:extLst>
              </a:tr>
              <a:tr h="370840">
                <a:tc>
                  <a:txBody>
                    <a:bodyPr/>
                    <a:lstStyle/>
                    <a:p>
                      <a:r>
                        <a:rPr lang="en-US" sz="1400" dirty="0"/>
                        <a:t>Jennifer (SE)</a:t>
                      </a:r>
                    </a:p>
                  </a:txBody>
                  <a:tcPr/>
                </a:tc>
                <a:tc>
                  <a:txBody>
                    <a:bodyPr/>
                    <a:lstStyle/>
                    <a:p>
                      <a:r>
                        <a:rPr lang="en-US" sz="1400" dirty="0"/>
                        <a:t>Monthly pull list queries that registry staff use.  Registry staff login to the hospital systems.   We report if they send an abstract is the same as another case; or questions about reportability.   We produce Excel reports for registrars and our staff.  Registrars have access to a secure file transfer.   We also provide a web app so that the registrars can see the data related to cases that they reported.   We generate FBNs for physicians.  Editors create them.  They are reviewed, create mail merge, send via US mail and ask for a fax in return.  On a quarterly basis, ask MDs about race of patients.  That is done in Access.</a:t>
                      </a:r>
                    </a:p>
                  </a:txBody>
                  <a:tcPr/>
                </a:tc>
                <a:extLst>
                  <a:ext uri="{0D108BD9-81ED-4DB2-BD59-A6C34878D82A}">
                    <a16:rowId xmlns:a16="http://schemas.microsoft.com/office/drawing/2014/main" val="362002107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24619065"/>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14</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67186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1453021524"/>
              </p:ext>
            </p:extLst>
          </p:nvPr>
        </p:nvGraphicFramePr>
        <p:xfrm>
          <a:off x="382783" y="928107"/>
          <a:ext cx="11708604" cy="542036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Jennifer (SE)</a:t>
                      </a:r>
                    </a:p>
                  </a:txBody>
                  <a:tcPr/>
                </a:tc>
                <a:tc>
                  <a:txBody>
                    <a:bodyPr/>
                    <a:lstStyle/>
                    <a:p>
                      <a:r>
                        <a:rPr lang="en-US" sz="1400" dirty="0"/>
                        <a:t>We have reports that go back to the hospitals.  SE probably answered survey in a limited means because we weren’t thinking of casefinding.   We have expected abstract reports that we post on a secure web app.    Hospitals can login and see patients and tumors that their facility has reported.</a:t>
                      </a:r>
                    </a:p>
                  </a:txBody>
                  <a:tcPr/>
                </a:tc>
                <a:extLst>
                  <a:ext uri="{0D108BD9-81ED-4DB2-BD59-A6C34878D82A}">
                    <a16:rowId xmlns:a16="http://schemas.microsoft.com/office/drawing/2014/main" val="1313701384"/>
                  </a:ext>
                </a:extLst>
              </a:tr>
              <a:tr h="370840">
                <a:tc>
                  <a:txBody>
                    <a:bodyPr/>
                    <a:lstStyle/>
                    <a:p>
                      <a:r>
                        <a:rPr lang="en-US" sz="1400" dirty="0"/>
                        <a:t>Robin (GA)</a:t>
                      </a:r>
                    </a:p>
                  </a:txBody>
                  <a:tcPr/>
                </a:tc>
                <a:tc>
                  <a:txBody>
                    <a:bodyPr/>
                    <a:lstStyle/>
                    <a:p>
                      <a:r>
                        <a:rPr lang="en-US" sz="1400" dirty="0"/>
                        <a:t>I routinely received requests for treatment information (every 4-6 weeks;  long lists).  That’s the type of information that gets sent back to the facilities.  Would want to automate that process.</a:t>
                      </a:r>
                    </a:p>
                  </a:txBody>
                  <a:tcPr/>
                </a:tc>
                <a:extLst>
                  <a:ext uri="{0D108BD9-81ED-4DB2-BD59-A6C34878D82A}">
                    <a16:rowId xmlns:a16="http://schemas.microsoft.com/office/drawing/2014/main" val="1867379345"/>
                  </a:ext>
                </a:extLst>
              </a:tr>
              <a:tr h="370840">
                <a:tc>
                  <a:txBody>
                    <a:bodyPr/>
                    <a:lstStyle/>
                    <a:p>
                      <a:r>
                        <a:rPr lang="en-US" sz="1400" dirty="0"/>
                        <a:t>Erin (MN)</a:t>
                      </a:r>
                    </a:p>
                  </a:txBody>
                  <a:tcPr/>
                </a:tc>
                <a:tc>
                  <a:txBody>
                    <a:bodyPr/>
                    <a:lstStyle/>
                    <a:p>
                      <a:r>
                        <a:rPr lang="en-US" sz="1400" dirty="0"/>
                        <a:t>For MN--- We use FB for hospital registry QA, chart reviews needed for possible missing cases, personal reminder that there should be a future case coming in (example-a case found during a chart review and that registry struggles with casefinding), questions that I have or that I want to send to other staff.</a:t>
                      </a:r>
                    </a:p>
                    <a:p>
                      <a:endParaRPr lang="en-US" sz="1400" dirty="0"/>
                    </a:p>
                    <a:p>
                      <a:r>
                        <a:rPr lang="en-US" sz="1400" dirty="0"/>
                        <a:t>I try not to keep data outside of DMS, but other staff might keep separate Excel sheets.</a:t>
                      </a:r>
                    </a:p>
                    <a:p>
                      <a:endParaRPr lang="en-US" sz="1400" dirty="0"/>
                    </a:p>
                    <a:p>
                      <a:r>
                        <a:rPr lang="en-US" sz="1400" dirty="0"/>
                        <a:t>we send anything with private data via secure email, encrypted emails, secure fax, also some of the staff have access (sign in) to a facilities secure email portals.  The path and abstracts come via SFTPs.</a:t>
                      </a:r>
                    </a:p>
                  </a:txBody>
                  <a:tcPr/>
                </a:tc>
                <a:extLst>
                  <a:ext uri="{0D108BD9-81ED-4DB2-BD59-A6C34878D82A}">
                    <a16:rowId xmlns:a16="http://schemas.microsoft.com/office/drawing/2014/main" val="851330676"/>
                  </a:ext>
                </a:extLst>
              </a:tr>
              <a:tr h="370840">
                <a:tc>
                  <a:txBody>
                    <a:bodyPr/>
                    <a:lstStyle/>
                    <a:p>
                      <a:r>
                        <a:rPr lang="en-US" sz="1400" dirty="0"/>
                        <a:t>Robin (GA)</a:t>
                      </a:r>
                    </a:p>
                  </a:txBody>
                  <a:tcPr/>
                </a:tc>
                <a:tc>
                  <a:txBody>
                    <a:bodyPr/>
                    <a:lstStyle/>
                    <a:p>
                      <a:r>
                        <a:rPr lang="en-US" sz="1400" dirty="0"/>
                        <a:t>Would not release facility information but would send consolidated treatment data.</a:t>
                      </a:r>
                    </a:p>
                  </a:txBody>
                  <a:tcPr/>
                </a:tc>
                <a:extLst>
                  <a:ext uri="{0D108BD9-81ED-4DB2-BD59-A6C34878D82A}">
                    <a16:rowId xmlns:a16="http://schemas.microsoft.com/office/drawing/2014/main" val="1594290808"/>
                  </a:ext>
                </a:extLst>
              </a:tr>
              <a:tr h="370840">
                <a:tc>
                  <a:txBody>
                    <a:bodyPr/>
                    <a:lstStyle/>
                    <a:p>
                      <a:r>
                        <a:rPr lang="en-US" sz="1400" dirty="0"/>
                        <a:t>Lori (IL)</a:t>
                      </a:r>
                    </a:p>
                  </a:txBody>
                  <a:tcPr/>
                </a:tc>
                <a:tc>
                  <a:txBody>
                    <a:bodyPr/>
                    <a:lstStyle/>
                    <a:p>
                      <a:r>
                        <a:rPr lang="en-US" sz="1400" dirty="0"/>
                        <a:t>In Illinois, facility-specific information is considered confidential under Illinois law so we don't share information back to facilities.</a:t>
                      </a:r>
                    </a:p>
                  </a:txBody>
                  <a:tcPr/>
                </a:tc>
                <a:extLst>
                  <a:ext uri="{0D108BD9-81ED-4DB2-BD59-A6C34878D82A}">
                    <a16:rowId xmlns:a16="http://schemas.microsoft.com/office/drawing/2014/main" val="2282775175"/>
                  </a:ext>
                </a:extLst>
              </a:tr>
              <a:tr h="370840">
                <a:tc>
                  <a:txBody>
                    <a:bodyPr/>
                    <a:lstStyle/>
                    <a:p>
                      <a:r>
                        <a:rPr lang="en-US" sz="1400" dirty="0"/>
                        <a:t>Jennifer (SE)</a:t>
                      </a:r>
                    </a:p>
                  </a:txBody>
                  <a:tcPr/>
                </a:tc>
                <a:tc>
                  <a:txBody>
                    <a:bodyPr/>
                    <a:lstStyle/>
                    <a:p>
                      <a:r>
                        <a:rPr lang="en-US" sz="1400" dirty="0"/>
                        <a:t>Jon (IT) updated the SE application so that it pulls data from DMS.</a:t>
                      </a:r>
                    </a:p>
                  </a:txBody>
                  <a:tcPr/>
                </a:tc>
                <a:extLst>
                  <a:ext uri="{0D108BD9-81ED-4DB2-BD59-A6C34878D82A}">
                    <a16:rowId xmlns:a16="http://schemas.microsoft.com/office/drawing/2014/main" val="403962139"/>
                  </a:ext>
                </a:extLst>
              </a:tr>
              <a:tr h="370840">
                <a:tc>
                  <a:txBody>
                    <a:bodyPr/>
                    <a:lstStyle/>
                    <a:p>
                      <a:r>
                        <a:rPr lang="en-US" sz="1400" dirty="0"/>
                        <a:t>Cathy (CT)</a:t>
                      </a:r>
                    </a:p>
                  </a:txBody>
                  <a:tcPr/>
                </a:tc>
                <a:tc>
                  <a:txBody>
                    <a:bodyPr/>
                    <a:lstStyle/>
                    <a:p>
                      <a:r>
                        <a:rPr lang="en-US" sz="1400" dirty="0"/>
                        <a:t>We provide follow-up information (DOLC, VS) to hospitals.   Labor intensive using SQL queries.  Use a dot net application created locally that is acceptable to </a:t>
                      </a:r>
                      <a:r>
                        <a:rPr lang="en-US" sz="1400" dirty="0" err="1"/>
                        <a:t>Metriq</a:t>
                      </a:r>
                      <a:r>
                        <a:rPr lang="en-US" sz="1400" dirty="0"/>
                        <a:t>, CNET.   Would like to get those formatted reports from SEER*DMS.</a:t>
                      </a:r>
                    </a:p>
                  </a:txBody>
                  <a:tcPr/>
                </a:tc>
                <a:extLst>
                  <a:ext uri="{0D108BD9-81ED-4DB2-BD59-A6C34878D82A}">
                    <a16:rowId xmlns:a16="http://schemas.microsoft.com/office/drawing/2014/main" val="3620021078"/>
                  </a:ext>
                </a:extLst>
              </a:tr>
              <a:tr h="370840">
                <a:tc>
                  <a:txBody>
                    <a:bodyPr/>
                    <a:lstStyle/>
                    <a:p>
                      <a:r>
                        <a:rPr lang="en-US" sz="1400" dirty="0"/>
                        <a:t>Scott (CA)</a:t>
                      </a:r>
                    </a:p>
                  </a:txBody>
                  <a:tcPr/>
                </a:tc>
                <a:tc>
                  <a:txBody>
                    <a:bodyPr/>
                    <a:lstStyle/>
                    <a:p>
                      <a:r>
                        <a:rPr lang="en-US" sz="1400" dirty="0"/>
                        <a:t>We have shared follow-up.   CNEXT and </a:t>
                      </a:r>
                      <a:r>
                        <a:rPr lang="en-US" sz="1400" dirty="0" err="1"/>
                        <a:t>Metriq</a:t>
                      </a:r>
                      <a:r>
                        <a:rPr lang="en-US" sz="1400" dirty="0"/>
                        <a:t> process these files.  </a:t>
                      </a:r>
                    </a:p>
                  </a:txBody>
                  <a:tcPr/>
                </a:tc>
                <a:extLst>
                  <a:ext uri="{0D108BD9-81ED-4DB2-BD59-A6C34878D82A}">
                    <a16:rowId xmlns:a16="http://schemas.microsoft.com/office/drawing/2014/main" val="724619065"/>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15</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363788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2106726217"/>
              </p:ext>
            </p:extLst>
          </p:nvPr>
        </p:nvGraphicFramePr>
        <p:xfrm>
          <a:off x="382783" y="928107"/>
          <a:ext cx="11708604" cy="507492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Jennifer (SE)</a:t>
                      </a:r>
                    </a:p>
                  </a:txBody>
                  <a:tcPr/>
                </a:tc>
                <a:tc>
                  <a:txBody>
                    <a:bodyPr/>
                    <a:lstStyle/>
                    <a:p>
                      <a:r>
                        <a:rPr lang="en-US" sz="1400" dirty="0"/>
                        <a:t>Seattle has the same for CNET, </a:t>
                      </a:r>
                      <a:r>
                        <a:rPr lang="en-US" sz="1400" dirty="0" err="1"/>
                        <a:t>Metriq</a:t>
                      </a:r>
                      <a:r>
                        <a:rPr lang="en-US" sz="1400" dirty="0"/>
                        <a:t>, and </a:t>
                      </a:r>
                      <a:r>
                        <a:rPr lang="en-US" sz="1400" dirty="0" err="1"/>
                        <a:t>Oncolog</a:t>
                      </a:r>
                      <a:endParaRPr lang="en-US" sz="1400" dirty="0"/>
                    </a:p>
                  </a:txBody>
                  <a:tcPr/>
                </a:tc>
                <a:extLst>
                  <a:ext uri="{0D108BD9-81ED-4DB2-BD59-A6C34878D82A}">
                    <a16:rowId xmlns:a16="http://schemas.microsoft.com/office/drawing/2014/main" val="1313701384"/>
                  </a:ext>
                </a:extLst>
              </a:tr>
              <a:tr h="370840">
                <a:tc>
                  <a:txBody>
                    <a:bodyPr/>
                    <a:lstStyle/>
                    <a:p>
                      <a:r>
                        <a:rPr lang="en-US" sz="1400" dirty="0"/>
                        <a:t>Mona (MN)</a:t>
                      </a:r>
                    </a:p>
                  </a:txBody>
                  <a:tcPr/>
                </a:tc>
                <a:tc>
                  <a:txBody>
                    <a:bodyPr/>
                    <a:lstStyle/>
                    <a:p>
                      <a:r>
                        <a:rPr lang="en-US" sz="1400" dirty="0"/>
                        <a:t>we had requests from several software vendors for </a:t>
                      </a:r>
                      <a:r>
                        <a:rPr lang="en-US" sz="1400" dirty="0" err="1"/>
                        <a:t>followup</a:t>
                      </a:r>
                      <a:r>
                        <a:rPr lang="en-US" sz="1400" dirty="0"/>
                        <a:t> info (death info), this year. Our vital records department are going to be providing those. I know one of the facilities was getting them quarterly and more recent than the death records we have in the registry</a:t>
                      </a:r>
                    </a:p>
                  </a:txBody>
                  <a:tcPr/>
                </a:tc>
                <a:extLst>
                  <a:ext uri="{0D108BD9-81ED-4DB2-BD59-A6C34878D82A}">
                    <a16:rowId xmlns:a16="http://schemas.microsoft.com/office/drawing/2014/main" val="1867379345"/>
                  </a:ext>
                </a:extLst>
              </a:tr>
              <a:tr h="370840">
                <a:tc>
                  <a:txBody>
                    <a:bodyPr/>
                    <a:lstStyle/>
                    <a:p>
                      <a:r>
                        <a:rPr lang="en-US" sz="1400" dirty="0"/>
                        <a:t>Tina (LA)</a:t>
                      </a:r>
                    </a:p>
                  </a:txBody>
                  <a:tcPr/>
                </a:tc>
                <a:tc>
                  <a:txBody>
                    <a:bodyPr/>
                    <a:lstStyle/>
                    <a:p>
                      <a:r>
                        <a:rPr lang="en-US" sz="1400" dirty="0"/>
                        <a:t>We send FUP similar to what SE and CA described.  We created a process where the hospital sent certain data items and we returned data for patients that “belong” to that facility.</a:t>
                      </a:r>
                    </a:p>
                  </a:txBody>
                  <a:tcPr/>
                </a:tc>
                <a:extLst>
                  <a:ext uri="{0D108BD9-81ED-4DB2-BD59-A6C34878D82A}">
                    <a16:rowId xmlns:a16="http://schemas.microsoft.com/office/drawing/2014/main" val="851330676"/>
                  </a:ext>
                </a:extLst>
              </a:tr>
              <a:tr h="370840">
                <a:tc>
                  <a:txBody>
                    <a:bodyPr/>
                    <a:lstStyle/>
                    <a:p>
                      <a:r>
                        <a:rPr lang="en-US" sz="1400" dirty="0"/>
                        <a:t>Tina (LA)</a:t>
                      </a:r>
                    </a:p>
                  </a:txBody>
                  <a:tcPr/>
                </a:tc>
                <a:tc>
                  <a:txBody>
                    <a:bodyPr/>
                    <a:lstStyle/>
                    <a:p>
                      <a:r>
                        <a:rPr lang="en-US" sz="1400" dirty="0"/>
                        <a:t>Brent created a process to create the files in the proper format.</a:t>
                      </a:r>
                    </a:p>
                  </a:txBody>
                  <a:tcPr/>
                </a:tc>
                <a:extLst>
                  <a:ext uri="{0D108BD9-81ED-4DB2-BD59-A6C34878D82A}">
                    <a16:rowId xmlns:a16="http://schemas.microsoft.com/office/drawing/2014/main" val="1594290808"/>
                  </a:ext>
                </a:extLst>
              </a:tr>
              <a:tr h="370840">
                <a:tc>
                  <a:txBody>
                    <a:bodyPr/>
                    <a:lstStyle/>
                    <a:p>
                      <a:r>
                        <a:rPr lang="en-US" sz="1400" dirty="0"/>
                        <a:t>Lori (IL)</a:t>
                      </a:r>
                    </a:p>
                  </a:txBody>
                  <a:tcPr/>
                </a:tc>
                <a:tc>
                  <a:txBody>
                    <a:bodyPr/>
                    <a:lstStyle/>
                    <a:p>
                      <a:r>
                        <a:rPr lang="en-US" sz="1400" dirty="0" err="1"/>
                        <a:t>llinois</a:t>
                      </a:r>
                      <a:r>
                        <a:rPr lang="en-US" sz="1400" dirty="0"/>
                        <a:t> Vital Records provides a portal with a login/password for hospitals to gain access to death information. Those data don't belong to the cancer registry so we can't provide it, but they can.</a:t>
                      </a:r>
                    </a:p>
                  </a:txBody>
                  <a:tcPr/>
                </a:tc>
                <a:extLst>
                  <a:ext uri="{0D108BD9-81ED-4DB2-BD59-A6C34878D82A}">
                    <a16:rowId xmlns:a16="http://schemas.microsoft.com/office/drawing/2014/main" val="2282775175"/>
                  </a:ext>
                </a:extLst>
              </a:tr>
              <a:tr h="370840">
                <a:tc>
                  <a:txBody>
                    <a:bodyPr/>
                    <a:lstStyle/>
                    <a:p>
                      <a:r>
                        <a:rPr lang="en-US" sz="1400" dirty="0"/>
                        <a:t>Randi (ID)</a:t>
                      </a:r>
                    </a:p>
                  </a:txBody>
                  <a:tcPr/>
                </a:tc>
                <a:tc>
                  <a:txBody>
                    <a:bodyPr/>
                    <a:lstStyle/>
                    <a:p>
                      <a:r>
                        <a:rPr lang="en-US" sz="1400" dirty="0"/>
                        <a:t>We recently had hospitals requesting follow-up information.  Desperate for DOLC and VS.  We worked with a facility that uses Rocky Mtn.  Rocky Mtn wants XML files.  Ran into a problem where file created in DMS did not have facility identifiers.   That would be our “ideal” that we would send a NAACCR file.  (That would be IMS’s ideal also!!!)  I’m not sure if we have heard from other vendors – ID will support any format they require.   ID asked for a file of accession numbers and we sent back a file with DOLC and Vs.</a:t>
                      </a:r>
                    </a:p>
                  </a:txBody>
                  <a:tcPr/>
                </a:tc>
                <a:extLst>
                  <a:ext uri="{0D108BD9-81ED-4DB2-BD59-A6C34878D82A}">
                    <a16:rowId xmlns:a16="http://schemas.microsoft.com/office/drawing/2014/main" val="403962139"/>
                  </a:ext>
                </a:extLst>
              </a:tr>
              <a:tr h="370840">
                <a:tc>
                  <a:txBody>
                    <a:bodyPr/>
                    <a:lstStyle/>
                    <a:p>
                      <a:r>
                        <a:rPr lang="en-US" sz="1400" dirty="0"/>
                        <a:t>Tina (LA)</a:t>
                      </a:r>
                    </a:p>
                  </a:txBody>
                  <a:tcPr/>
                </a:tc>
                <a:tc>
                  <a:txBody>
                    <a:bodyPr/>
                    <a:lstStyle/>
                    <a:p>
                      <a:r>
                        <a:rPr lang="en-US" sz="1400" dirty="0"/>
                        <a:t>We created a FB file.  We have an import that supports this process to do this linkage.   And we ask for FUP from them.  Action:  Linda will review and provide details.</a:t>
                      </a:r>
                    </a:p>
                  </a:txBody>
                  <a:tcPr/>
                </a:tc>
                <a:extLst>
                  <a:ext uri="{0D108BD9-81ED-4DB2-BD59-A6C34878D82A}">
                    <a16:rowId xmlns:a16="http://schemas.microsoft.com/office/drawing/2014/main" val="3620021078"/>
                  </a:ext>
                </a:extLst>
              </a:tr>
              <a:tr h="370840">
                <a:tc>
                  <a:txBody>
                    <a:bodyPr/>
                    <a:lstStyle/>
                    <a:p>
                      <a:r>
                        <a:rPr lang="en-US" sz="1400" dirty="0"/>
                        <a:t>Jennifer (SE)</a:t>
                      </a:r>
                    </a:p>
                  </a:txBody>
                  <a:tcPr/>
                </a:tc>
                <a:tc>
                  <a:txBody>
                    <a:bodyPr/>
                    <a:lstStyle/>
                    <a:p>
                      <a:r>
                        <a:rPr lang="en-US" sz="1400" dirty="0"/>
                        <a:t>Seattle uses one of the C/Net prescribed formats. For </a:t>
                      </a:r>
                      <a:r>
                        <a:rPr lang="en-US" sz="1400" dirty="0" err="1"/>
                        <a:t>Metriq</a:t>
                      </a:r>
                      <a:r>
                        <a:rPr lang="en-US" sz="1400" dirty="0"/>
                        <a:t> and </a:t>
                      </a:r>
                      <a:r>
                        <a:rPr lang="en-US" sz="1400" dirty="0" err="1"/>
                        <a:t>Onco</a:t>
                      </a:r>
                      <a:r>
                        <a:rPr lang="en-US" sz="1400" dirty="0"/>
                        <a:t>, we have a mostly blank NAACCR V13 flat file that has patient identifiers, hospital identifiers, DOLC and Vital Status. We don't provide tumor status or recurrence info.</a:t>
                      </a:r>
                    </a:p>
                  </a:txBody>
                  <a:tcPr/>
                </a:tc>
                <a:extLst>
                  <a:ext uri="{0D108BD9-81ED-4DB2-BD59-A6C34878D82A}">
                    <a16:rowId xmlns:a16="http://schemas.microsoft.com/office/drawing/2014/main" val="724619065"/>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16</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168962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548760728"/>
              </p:ext>
            </p:extLst>
          </p:nvPr>
        </p:nvGraphicFramePr>
        <p:xfrm>
          <a:off x="382783" y="928107"/>
          <a:ext cx="11708604" cy="517144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Linda (IMS)</a:t>
                      </a:r>
                    </a:p>
                  </a:txBody>
                  <a:tcPr/>
                </a:tc>
                <a:tc>
                  <a:txBody>
                    <a:bodyPr/>
                    <a:lstStyle/>
                    <a:p>
                      <a:r>
                        <a:rPr lang="en-US" sz="1400" dirty="0"/>
                        <a:t>Is there any registry that does not have secure email or secure file transfer?   No one responded.</a:t>
                      </a:r>
                    </a:p>
                  </a:txBody>
                  <a:tcPr/>
                </a:tc>
                <a:extLst>
                  <a:ext uri="{0D108BD9-81ED-4DB2-BD59-A6C34878D82A}">
                    <a16:rowId xmlns:a16="http://schemas.microsoft.com/office/drawing/2014/main" val="1313701384"/>
                  </a:ext>
                </a:extLst>
              </a:tr>
              <a:tr h="370840">
                <a:tc>
                  <a:txBody>
                    <a:bodyPr/>
                    <a:lstStyle/>
                    <a:p>
                      <a:r>
                        <a:rPr lang="en-US" sz="1400" dirty="0"/>
                        <a:t>Marina (NCI)</a:t>
                      </a:r>
                    </a:p>
                  </a:txBody>
                  <a:tcPr/>
                </a:tc>
                <a:tc>
                  <a:txBody>
                    <a:bodyPr/>
                    <a:lstStyle/>
                    <a:p>
                      <a:r>
                        <a:rPr lang="en-US" sz="1400" dirty="0"/>
                        <a:t>Some registries have a secure system;  </a:t>
                      </a:r>
                    </a:p>
                  </a:txBody>
                  <a:tcPr/>
                </a:tc>
                <a:extLst>
                  <a:ext uri="{0D108BD9-81ED-4DB2-BD59-A6C34878D82A}">
                    <a16:rowId xmlns:a16="http://schemas.microsoft.com/office/drawing/2014/main" val="1867379345"/>
                  </a:ext>
                </a:extLst>
              </a:tr>
              <a:tr h="370840">
                <a:tc>
                  <a:txBody>
                    <a:bodyPr/>
                    <a:lstStyle/>
                    <a:p>
                      <a:r>
                        <a:rPr lang="en-US" sz="1400" dirty="0"/>
                        <a:t>Ginger (NM)</a:t>
                      </a:r>
                    </a:p>
                  </a:txBody>
                  <a:tcPr/>
                </a:tc>
                <a:tc>
                  <a:txBody>
                    <a:bodyPr/>
                    <a:lstStyle/>
                    <a:p>
                      <a:r>
                        <a:rPr lang="en-US" sz="1400" dirty="0"/>
                        <a:t>Send paper for inquiries.   Would prefer an interactive system.</a:t>
                      </a:r>
                    </a:p>
                  </a:txBody>
                  <a:tcPr/>
                </a:tc>
                <a:extLst>
                  <a:ext uri="{0D108BD9-81ED-4DB2-BD59-A6C34878D82A}">
                    <a16:rowId xmlns:a16="http://schemas.microsoft.com/office/drawing/2014/main" val="851330676"/>
                  </a:ext>
                </a:extLst>
              </a:tr>
              <a:tr h="370840">
                <a:tc>
                  <a:txBody>
                    <a:bodyPr/>
                    <a:lstStyle/>
                    <a:p>
                      <a:r>
                        <a:rPr lang="en-US" sz="1400" dirty="0"/>
                        <a:t>Scott (Greater CA)</a:t>
                      </a:r>
                    </a:p>
                  </a:txBody>
                  <a:tcPr/>
                </a:tc>
                <a:tc>
                  <a:txBody>
                    <a:bodyPr/>
                    <a:lstStyle/>
                    <a:p>
                      <a:r>
                        <a:rPr lang="en-US" sz="1400" dirty="0"/>
                        <a:t>We use go anywhere.  It supports file and secure email.  We have facilities setup accounts.   We have folders where they send files.  We can provide forms (</a:t>
                      </a:r>
                      <a:r>
                        <a:rPr lang="en-US" sz="1400" dirty="0" err="1"/>
                        <a:t>eg</a:t>
                      </a:r>
                      <a:r>
                        <a:rPr lang="en-US" sz="1400" dirty="0"/>
                        <a:t>, editable PDF).   Isolate the reports sent to each facility.  The system supports all functionality in one system.</a:t>
                      </a:r>
                    </a:p>
                  </a:txBody>
                  <a:tcPr/>
                </a:tc>
                <a:extLst>
                  <a:ext uri="{0D108BD9-81ED-4DB2-BD59-A6C34878D82A}">
                    <a16:rowId xmlns:a16="http://schemas.microsoft.com/office/drawing/2014/main" val="1594290808"/>
                  </a:ext>
                </a:extLst>
              </a:tr>
              <a:tr h="370840">
                <a:tc>
                  <a:txBody>
                    <a:bodyPr/>
                    <a:lstStyle/>
                    <a:p>
                      <a:r>
                        <a:rPr lang="en-US" sz="1400" dirty="0"/>
                        <a:t>Scott (Greater CA)</a:t>
                      </a:r>
                    </a:p>
                  </a:txBody>
                  <a:tcPr/>
                </a:tc>
                <a:tc>
                  <a:txBody>
                    <a:bodyPr/>
                    <a:lstStyle/>
                    <a:p>
                      <a:r>
                        <a:rPr lang="en-US" sz="1400" dirty="0"/>
                        <a:t>For a vendor – can assign folders for multiple facilities.  Or setup a single folder for a hospital manager.  </a:t>
                      </a:r>
                    </a:p>
                  </a:txBody>
                  <a:tcPr/>
                </a:tc>
                <a:extLst>
                  <a:ext uri="{0D108BD9-81ED-4DB2-BD59-A6C34878D82A}">
                    <a16:rowId xmlns:a16="http://schemas.microsoft.com/office/drawing/2014/main" val="2282775175"/>
                  </a:ext>
                </a:extLst>
              </a:tr>
              <a:tr h="370840">
                <a:tc>
                  <a:txBody>
                    <a:bodyPr/>
                    <a:lstStyle/>
                    <a:p>
                      <a:r>
                        <a:rPr lang="en-US" sz="1400" dirty="0"/>
                        <a:t>Scott </a:t>
                      </a:r>
                    </a:p>
                  </a:txBody>
                  <a:tcPr/>
                </a:tc>
                <a:tc>
                  <a:txBody>
                    <a:bodyPr/>
                    <a:lstStyle/>
                    <a:p>
                      <a:r>
                        <a:rPr lang="en-US" sz="1400" dirty="0"/>
                        <a:t>Use secure email system to send one off messages to physicians or hospitals</a:t>
                      </a:r>
                    </a:p>
                  </a:txBody>
                  <a:tcPr/>
                </a:tc>
                <a:extLst>
                  <a:ext uri="{0D108BD9-81ED-4DB2-BD59-A6C34878D82A}">
                    <a16:rowId xmlns:a16="http://schemas.microsoft.com/office/drawing/2014/main" val="403962139"/>
                  </a:ext>
                </a:extLst>
              </a:tr>
              <a:tr h="370840">
                <a:tc>
                  <a:txBody>
                    <a:bodyPr/>
                    <a:lstStyle/>
                    <a:p>
                      <a:r>
                        <a:rPr lang="en-US" sz="1400" dirty="0"/>
                        <a:t>Bobbi (IA)</a:t>
                      </a:r>
                    </a:p>
                  </a:txBody>
                  <a:tcPr/>
                </a:tc>
                <a:tc>
                  <a:txBody>
                    <a:bodyPr/>
                    <a:lstStyle/>
                    <a:p>
                      <a:r>
                        <a:rPr lang="en-US" sz="1400" dirty="0"/>
                        <a:t>We treat FBN manager as specific case, specific facility questions.   We must send hard copies because we don’t have facilities setup in DMS for specific questions.  We receive paper and upload as images.  If we send requests for abstracts then we use AFL or DC manager to create listings.   For hospitals – everything is through the secure file transfer (but not used for physicians)</a:t>
                      </a:r>
                    </a:p>
                  </a:txBody>
                  <a:tcPr/>
                </a:tc>
                <a:extLst>
                  <a:ext uri="{0D108BD9-81ED-4DB2-BD59-A6C34878D82A}">
                    <a16:rowId xmlns:a16="http://schemas.microsoft.com/office/drawing/2014/main" val="3620021078"/>
                  </a:ext>
                </a:extLst>
              </a:tr>
              <a:tr h="370840">
                <a:tc>
                  <a:txBody>
                    <a:bodyPr/>
                    <a:lstStyle/>
                    <a:p>
                      <a:r>
                        <a:rPr lang="en-US" sz="1400" dirty="0"/>
                        <a:t>Ginger (NM)</a:t>
                      </a:r>
                    </a:p>
                  </a:txBody>
                  <a:tcPr/>
                </a:tc>
                <a:tc>
                  <a:txBody>
                    <a:bodyPr/>
                    <a:lstStyle/>
                    <a:p>
                      <a:r>
                        <a:rPr lang="en-US" sz="1400" dirty="0"/>
                        <a:t>NM has same issue as IA with the physicians.</a:t>
                      </a:r>
                    </a:p>
                  </a:txBody>
                  <a:tcPr/>
                </a:tc>
                <a:extLst>
                  <a:ext uri="{0D108BD9-81ED-4DB2-BD59-A6C34878D82A}">
                    <a16:rowId xmlns:a16="http://schemas.microsoft.com/office/drawing/2014/main" val="724619065"/>
                  </a:ext>
                </a:extLst>
              </a:tr>
              <a:tr h="370840">
                <a:tc>
                  <a:txBody>
                    <a:bodyPr/>
                    <a:lstStyle/>
                    <a:p>
                      <a:r>
                        <a:rPr lang="en-US" sz="1400" dirty="0"/>
                        <a:t>Bobbi (IA)</a:t>
                      </a:r>
                    </a:p>
                  </a:txBody>
                  <a:tcPr/>
                </a:tc>
                <a:tc>
                  <a:txBody>
                    <a:bodyPr/>
                    <a:lstStyle/>
                    <a:p>
                      <a:r>
                        <a:rPr lang="en-US" sz="1400" dirty="0"/>
                        <a:t>We have issues with getting physicians to respond.    Too many to manage in the file transfer.</a:t>
                      </a:r>
                    </a:p>
                  </a:txBody>
                  <a:tcPr/>
                </a:tc>
                <a:extLst>
                  <a:ext uri="{0D108BD9-81ED-4DB2-BD59-A6C34878D82A}">
                    <a16:rowId xmlns:a16="http://schemas.microsoft.com/office/drawing/2014/main" val="1990944097"/>
                  </a:ext>
                </a:extLst>
              </a:tr>
              <a:tr h="370840">
                <a:tc>
                  <a:txBody>
                    <a:bodyPr/>
                    <a:lstStyle/>
                    <a:p>
                      <a:r>
                        <a:rPr lang="en-US" sz="1400" dirty="0"/>
                        <a:t>Mona (MN)</a:t>
                      </a:r>
                    </a:p>
                  </a:txBody>
                  <a:tcPr/>
                </a:tc>
                <a:tc>
                  <a:txBody>
                    <a:bodyPr/>
                    <a:lstStyle/>
                    <a:p>
                      <a:r>
                        <a:rPr lang="en-US" sz="1400" dirty="0"/>
                        <a:t>one issue with physicians and death clearance is the address on the DC is often not the correct address for the MDs</a:t>
                      </a:r>
                    </a:p>
                  </a:txBody>
                  <a:tcPr/>
                </a:tc>
                <a:extLst>
                  <a:ext uri="{0D108BD9-81ED-4DB2-BD59-A6C34878D82A}">
                    <a16:rowId xmlns:a16="http://schemas.microsoft.com/office/drawing/2014/main" val="3029963308"/>
                  </a:ext>
                </a:extLst>
              </a:tr>
              <a:tr h="370840">
                <a:tc>
                  <a:txBody>
                    <a:bodyPr/>
                    <a:lstStyle/>
                    <a:p>
                      <a:r>
                        <a:rPr lang="en-US" sz="1400" dirty="0"/>
                        <a:t>Jason (IA)</a:t>
                      </a:r>
                    </a:p>
                  </a:txBody>
                  <a:tcPr/>
                </a:tc>
                <a:tc>
                  <a:txBody>
                    <a:bodyPr/>
                    <a:lstStyle/>
                    <a:p>
                      <a:r>
                        <a:rPr lang="en-US" sz="1400" dirty="0"/>
                        <a:t>If we regularly receive data from them then we setup an account;  but too much to do for every physician because of changes </a:t>
                      </a:r>
                    </a:p>
                  </a:txBody>
                  <a:tcPr/>
                </a:tc>
                <a:extLst>
                  <a:ext uri="{0D108BD9-81ED-4DB2-BD59-A6C34878D82A}">
                    <a16:rowId xmlns:a16="http://schemas.microsoft.com/office/drawing/2014/main" val="946852128"/>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17</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63649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extLst>
              <p:ext uri="{D42A27DB-BD31-4B8C-83A1-F6EECF244321}">
                <p14:modId xmlns:p14="http://schemas.microsoft.com/office/powerpoint/2010/main" val="3237970065"/>
              </p:ext>
            </p:extLst>
          </p:nvPr>
        </p:nvGraphicFramePr>
        <p:xfrm>
          <a:off x="382783" y="928107"/>
          <a:ext cx="11708604" cy="348488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r>
                        <a:rPr lang="en-US" sz="1400" dirty="0"/>
                        <a:t>April (NY)</a:t>
                      </a:r>
                    </a:p>
                  </a:txBody>
                  <a:tcPr/>
                </a:tc>
                <a:tc>
                  <a:txBody>
                    <a:bodyPr/>
                    <a:lstStyle/>
                    <a:p>
                      <a:r>
                        <a:rPr lang="en-US" sz="1400" dirty="0"/>
                        <a:t>Are you asking if we’re interested in having a physician portal?  NY physicians use a portal that supports many other processes.</a:t>
                      </a:r>
                    </a:p>
                  </a:txBody>
                  <a:tcPr/>
                </a:tc>
                <a:extLst>
                  <a:ext uri="{0D108BD9-81ED-4DB2-BD59-A6C34878D82A}">
                    <a16:rowId xmlns:a16="http://schemas.microsoft.com/office/drawing/2014/main" val="1313701384"/>
                  </a:ext>
                </a:extLst>
              </a:tr>
              <a:tr h="370840">
                <a:tc>
                  <a:txBody>
                    <a:bodyPr/>
                    <a:lstStyle/>
                    <a:p>
                      <a:r>
                        <a:rPr lang="en-US" sz="1400" dirty="0"/>
                        <a:t>Marina (NCI)</a:t>
                      </a:r>
                    </a:p>
                  </a:txBody>
                  <a:tcPr/>
                </a:tc>
                <a:tc>
                  <a:txBody>
                    <a:bodyPr/>
                    <a:lstStyle/>
                    <a:p>
                      <a:endParaRPr lang="en-US" sz="1400" dirty="0"/>
                    </a:p>
                  </a:txBody>
                  <a:tcPr/>
                </a:tc>
                <a:extLst>
                  <a:ext uri="{0D108BD9-81ED-4DB2-BD59-A6C34878D82A}">
                    <a16:rowId xmlns:a16="http://schemas.microsoft.com/office/drawing/2014/main" val="1867379345"/>
                  </a:ext>
                </a:extLst>
              </a:tr>
              <a:tr h="370840">
                <a:tc>
                  <a:txBody>
                    <a:bodyPr/>
                    <a:lstStyle/>
                    <a:p>
                      <a:r>
                        <a:rPr lang="en-US" sz="1400" dirty="0"/>
                        <a:t>Ginger (NM)</a:t>
                      </a:r>
                    </a:p>
                  </a:txBody>
                  <a:tcPr/>
                </a:tc>
                <a:tc>
                  <a:txBody>
                    <a:bodyPr/>
                    <a:lstStyle/>
                    <a:p>
                      <a:r>
                        <a:rPr lang="en-US" sz="1400" dirty="0"/>
                        <a:t>Would it be possible to send an alert to the person or facility when we send them a follow back inquiry so they know to check the secure site?</a:t>
                      </a:r>
                    </a:p>
                  </a:txBody>
                  <a:tcPr/>
                </a:tc>
                <a:extLst>
                  <a:ext uri="{0D108BD9-81ED-4DB2-BD59-A6C34878D82A}">
                    <a16:rowId xmlns:a16="http://schemas.microsoft.com/office/drawing/2014/main" val="851330676"/>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9429080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8277517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962139"/>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2002107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24619065"/>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18</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processes do you use to provide data to hospitals and abstractors?</a:t>
            </a:r>
          </a:p>
        </p:txBody>
      </p:sp>
    </p:spTree>
    <p:extLst>
      <p:ext uri="{BB962C8B-B14F-4D97-AF65-F5344CB8AC3E}">
        <p14:creationId xmlns:p14="http://schemas.microsoft.com/office/powerpoint/2010/main" val="282510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838200" y="365125"/>
            <a:ext cx="10515600" cy="1325563"/>
          </a:xfrm>
        </p:spPr>
        <p:txBody>
          <a:bodyPr>
            <a:normAutofit/>
          </a:bodyPr>
          <a:lstStyle/>
          <a:p>
            <a:r>
              <a:rPr lang="en-US" sz="4200" b="1"/>
              <a:t>Summary:</a:t>
            </a:r>
            <a:br>
              <a:rPr lang="en-US" sz="4200" b="1"/>
            </a:br>
            <a:r>
              <a:rPr lang="en-US" sz="4200" b="1"/>
              <a:t>How do you process the responses you receive?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1DE8A-1FC1-4E7C-DE93-1956032807C5}"/>
              </a:ext>
            </a:extLst>
          </p:cNvPr>
          <p:cNvSpPr>
            <a:spLocks noGrp="1"/>
          </p:cNvSpPr>
          <p:nvPr>
            <p:ph idx="1"/>
          </p:nvPr>
        </p:nvSpPr>
        <p:spPr>
          <a:xfrm>
            <a:off x="838200" y="1929384"/>
            <a:ext cx="10515600" cy="4251960"/>
          </a:xfrm>
        </p:spPr>
        <p:txBody>
          <a:bodyPr>
            <a:normAutofit/>
          </a:bodyPr>
          <a:lstStyle/>
          <a:p>
            <a:r>
              <a:rPr lang="en-US" sz="2200" b="1" dirty="0">
                <a:solidFill>
                  <a:schemeClr val="bg2">
                    <a:lumMod val="75000"/>
                  </a:schemeClr>
                </a:solidFill>
              </a:rPr>
              <a:t>Automated processes </a:t>
            </a:r>
            <a:r>
              <a:rPr lang="en-US" sz="2200" dirty="0"/>
              <a:t>used by two SEER*DMS registries:</a:t>
            </a:r>
          </a:p>
          <a:p>
            <a:pPr lvl="1"/>
            <a:r>
              <a:rPr lang="en-US" sz="1800" dirty="0"/>
              <a:t>Receive file of updated abstracts</a:t>
            </a:r>
          </a:p>
          <a:p>
            <a:pPr lvl="2"/>
            <a:r>
              <a:rPr lang="en-US" sz="1800" dirty="0"/>
              <a:t>Casefinding:  the open AFL will auto-close</a:t>
            </a:r>
          </a:p>
          <a:p>
            <a:pPr lvl="2"/>
            <a:r>
              <a:rPr lang="en-US" sz="1800" dirty="0"/>
              <a:t>Updates to data items:  Two registries use a workflow to auto-close the SEER*DMS Follow-back Need</a:t>
            </a:r>
          </a:p>
          <a:p>
            <a:r>
              <a:rPr lang="en-US" sz="2200" dirty="0"/>
              <a:t>Abstractor or physician’s office provides information over the phone; </a:t>
            </a:r>
            <a:r>
              <a:rPr lang="en-US" sz="2200" b="1" dirty="0">
                <a:solidFill>
                  <a:schemeClr val="bg2">
                    <a:lumMod val="75000"/>
                  </a:schemeClr>
                </a:solidFill>
              </a:rPr>
              <a:t>registry CTR manually enters information into SEER*DMS</a:t>
            </a:r>
          </a:p>
          <a:p>
            <a:r>
              <a:rPr lang="en-US" sz="2200" dirty="0"/>
              <a:t>Use an </a:t>
            </a:r>
            <a:r>
              <a:rPr lang="en-US" sz="2200" b="1" dirty="0">
                <a:solidFill>
                  <a:schemeClr val="bg2">
                    <a:lumMod val="75000"/>
                  </a:schemeClr>
                </a:solidFill>
              </a:rPr>
              <a:t>in-house FB tracking system </a:t>
            </a:r>
            <a:r>
              <a:rPr lang="en-US" sz="2200" dirty="0"/>
              <a:t>and make </a:t>
            </a:r>
            <a:r>
              <a:rPr lang="en-US" sz="2200" b="1" dirty="0">
                <a:solidFill>
                  <a:schemeClr val="bg2">
                    <a:lumMod val="75000"/>
                  </a:schemeClr>
                </a:solidFill>
              </a:rPr>
              <a:t>bulk updates to SEER*DMS</a:t>
            </a:r>
            <a:r>
              <a:rPr lang="en-US" sz="2200" dirty="0"/>
              <a:t>.</a:t>
            </a:r>
          </a:p>
          <a:p>
            <a:r>
              <a:rPr lang="en-US" sz="2200" dirty="0"/>
              <a:t>Use a combination of </a:t>
            </a:r>
            <a:r>
              <a:rPr lang="en-US" sz="2200" b="1" dirty="0">
                <a:solidFill>
                  <a:schemeClr val="bg2">
                    <a:lumMod val="75000"/>
                  </a:schemeClr>
                </a:solidFill>
              </a:rPr>
              <a:t>SEER*DMS review tasks and a list maintained in Excel</a:t>
            </a:r>
          </a:p>
          <a:p>
            <a:endParaRPr lang="en-US" sz="2200" dirty="0"/>
          </a:p>
        </p:txBody>
      </p:sp>
    </p:spTree>
    <p:extLst>
      <p:ext uri="{BB962C8B-B14F-4D97-AF65-F5344CB8AC3E}">
        <p14:creationId xmlns:p14="http://schemas.microsoft.com/office/powerpoint/2010/main" val="23430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4879C93-8B36-CDE8-C5E3-73CE4D26D0E1}"/>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SEER*DMS Workshop</a:t>
            </a:r>
            <a:br>
              <a:rPr lang="en-US" sz="3800" dirty="0">
                <a:solidFill>
                  <a:srgbClr val="FFFFFF"/>
                </a:solidFill>
              </a:rPr>
            </a:br>
            <a:r>
              <a:rPr lang="en-US" sz="3800" dirty="0">
                <a:solidFill>
                  <a:srgbClr val="FFFFFF"/>
                </a:solidFill>
              </a:rPr>
              <a:t>Series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D2D34B1-4F52-0CC5-92E4-F7EA732C2357}"/>
              </a:ext>
            </a:extLst>
          </p:cNvPr>
          <p:cNvSpPr>
            <a:spLocks noGrp="1"/>
          </p:cNvSpPr>
          <p:nvPr>
            <p:ph idx="1"/>
          </p:nvPr>
        </p:nvSpPr>
        <p:spPr>
          <a:xfrm>
            <a:off x="4379709" y="686862"/>
            <a:ext cx="7037591" cy="5475129"/>
          </a:xfrm>
        </p:spPr>
        <p:txBody>
          <a:bodyPr anchor="ctr">
            <a:normAutofit/>
          </a:bodyPr>
          <a:lstStyle/>
          <a:p>
            <a:r>
              <a:rPr lang="en-US" sz="2000" b="1" dirty="0">
                <a:solidFill>
                  <a:schemeClr val="accent2">
                    <a:lumMod val="75000"/>
                  </a:schemeClr>
                </a:solidFill>
              </a:rPr>
              <a:t>Workshop Topics Requested by Registries – March 21, 2022</a:t>
            </a:r>
          </a:p>
          <a:p>
            <a:pPr lvl="1"/>
            <a:r>
              <a:rPr lang="en-US" sz="2000" dirty="0"/>
              <a:t>Follow-back</a:t>
            </a:r>
          </a:p>
          <a:p>
            <a:pPr lvl="1"/>
            <a:r>
              <a:rPr lang="en-US" sz="2000" dirty="0"/>
              <a:t>Review and discuss each SEER*DMS Module</a:t>
            </a:r>
          </a:p>
          <a:p>
            <a:pPr lvl="1"/>
            <a:r>
              <a:rPr lang="en-US" sz="2000" dirty="0"/>
              <a:t>Overhaul of Help</a:t>
            </a:r>
          </a:p>
          <a:p>
            <a:pPr lvl="1"/>
            <a:r>
              <a:rPr lang="en-US" sz="2000" dirty="0"/>
              <a:t>New Data Sources</a:t>
            </a:r>
          </a:p>
          <a:p>
            <a:r>
              <a:rPr lang="en-US" sz="2000" b="1" dirty="0">
                <a:solidFill>
                  <a:schemeClr val="accent2">
                    <a:lumMod val="75000"/>
                  </a:schemeClr>
                </a:solidFill>
              </a:rPr>
              <a:t>Today’s Workshop - August 30, 2022</a:t>
            </a:r>
          </a:p>
          <a:p>
            <a:pPr lvl="1"/>
            <a:r>
              <a:rPr lang="en-US" sz="2000" dirty="0"/>
              <a:t>Follow-back</a:t>
            </a:r>
          </a:p>
          <a:p>
            <a:pPr lvl="2"/>
            <a:r>
              <a:rPr lang="en-US" dirty="0"/>
              <a:t>Summary of Follow-back Survey Across Registries</a:t>
            </a:r>
          </a:p>
          <a:p>
            <a:pPr lvl="2"/>
            <a:r>
              <a:rPr lang="en-US" dirty="0"/>
              <a:t>Plans to Support Follow-back</a:t>
            </a:r>
          </a:p>
          <a:p>
            <a:pPr lvl="2"/>
            <a:r>
              <a:rPr lang="en-US" dirty="0"/>
              <a:t>Open discussion to capture registry feedback re plans to better support follow-back processes</a:t>
            </a:r>
          </a:p>
          <a:p>
            <a:r>
              <a:rPr lang="en-US" sz="2000" b="1" dirty="0">
                <a:solidFill>
                  <a:schemeClr val="accent2">
                    <a:lumMod val="75000"/>
                  </a:schemeClr>
                </a:solidFill>
              </a:rPr>
              <a:t>Next Workshop – November 7, 2022</a:t>
            </a:r>
          </a:p>
          <a:p>
            <a:pPr lvl="1"/>
            <a:r>
              <a:rPr lang="en-US" sz="2000" dirty="0"/>
              <a:t>Review of a SEER*DMS Module:  Consolidation</a:t>
            </a:r>
          </a:p>
        </p:txBody>
      </p:sp>
    </p:spTree>
    <p:extLst>
      <p:ext uri="{BB962C8B-B14F-4D97-AF65-F5344CB8AC3E}">
        <p14:creationId xmlns:p14="http://schemas.microsoft.com/office/powerpoint/2010/main" val="78898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77C96-93CE-9889-7C5E-714FDC6581FD}"/>
              </a:ext>
            </a:extLst>
          </p:cNvPr>
          <p:cNvSpPr>
            <a:spLocks noGrp="1"/>
          </p:cNvSpPr>
          <p:nvPr>
            <p:ph type="title"/>
          </p:nvPr>
        </p:nvSpPr>
        <p:spPr>
          <a:xfrm>
            <a:off x="686834" y="1153572"/>
            <a:ext cx="3200400" cy="4461163"/>
          </a:xfrm>
        </p:spPr>
        <p:txBody>
          <a:bodyPr>
            <a:normAutofit/>
          </a:bodyPr>
          <a:lstStyle/>
          <a:p>
            <a:r>
              <a:rPr lang="en-US">
                <a:solidFill>
                  <a:srgbClr val="FFFFFF"/>
                </a:solidFill>
              </a:rPr>
              <a:t>Original Follow-back and Case finding Goals 2000-2005</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7E7DC3-0496-6292-D176-E0058B2B4A45}"/>
              </a:ext>
            </a:extLst>
          </p:cNvPr>
          <p:cNvSpPr>
            <a:spLocks noGrp="1"/>
          </p:cNvSpPr>
          <p:nvPr>
            <p:ph idx="1"/>
          </p:nvPr>
        </p:nvSpPr>
        <p:spPr>
          <a:xfrm>
            <a:off x="4466358" y="953293"/>
            <a:ext cx="6906491" cy="5585619"/>
          </a:xfrm>
        </p:spPr>
        <p:txBody>
          <a:bodyPr anchor="ctr">
            <a:normAutofit/>
          </a:bodyPr>
          <a:lstStyle/>
          <a:p>
            <a:r>
              <a:rPr lang="en-US" sz="1800" dirty="0"/>
              <a:t>Primary objective for original SEER*DMS development:</a:t>
            </a:r>
          </a:p>
          <a:p>
            <a:pPr lvl="1"/>
            <a:r>
              <a:rPr lang="en-US" sz="1800" dirty="0"/>
              <a:t>Collect data required to support external processes used at the time </a:t>
            </a:r>
          </a:p>
          <a:p>
            <a:pPr>
              <a:spcBef>
                <a:spcPts val="1800"/>
              </a:spcBef>
            </a:pPr>
            <a:r>
              <a:rPr lang="en-US" sz="1800" dirty="0"/>
              <a:t>SEER*DMS modules created to track follow-back and case finding: </a:t>
            </a:r>
          </a:p>
          <a:p>
            <a:pPr lvl="1"/>
            <a:r>
              <a:rPr lang="en-US" sz="1800" dirty="0"/>
              <a:t>Abstract Facility Leads (AFL) are meta data used for casefinding.  </a:t>
            </a:r>
          </a:p>
          <a:p>
            <a:pPr lvl="1"/>
            <a:r>
              <a:rPr lang="en-US" sz="1800" dirty="0"/>
              <a:t>Follow-back needs store questions and comments for hospital abstractors</a:t>
            </a:r>
          </a:p>
          <a:p>
            <a:pPr lvl="1"/>
            <a:r>
              <a:rPr lang="en-US" sz="1800" dirty="0"/>
              <a:t>Use manager pages to monitor open AFLs and FB needs; and to create reports and listings customized for the registry.</a:t>
            </a:r>
          </a:p>
          <a:p>
            <a:pPr lvl="2"/>
            <a:r>
              <a:rPr lang="en-US" sz="1800" dirty="0"/>
              <a:t>AFL Manager</a:t>
            </a:r>
          </a:p>
          <a:p>
            <a:pPr lvl="2"/>
            <a:r>
              <a:rPr lang="en-US" sz="1800" dirty="0"/>
              <a:t>Death Clearance Manager</a:t>
            </a:r>
          </a:p>
          <a:p>
            <a:pPr lvl="2"/>
            <a:r>
              <a:rPr lang="en-US" sz="1800" dirty="0"/>
              <a:t>Follow-back Manager</a:t>
            </a:r>
          </a:p>
          <a:p>
            <a:pPr marL="0" indent="0">
              <a:buNone/>
            </a:pPr>
            <a:endParaRPr lang="en-US" sz="1500" dirty="0"/>
          </a:p>
          <a:p>
            <a:pPr lvl="1"/>
            <a:endParaRPr lang="en-US" sz="1500" dirty="0"/>
          </a:p>
        </p:txBody>
      </p:sp>
    </p:spTree>
    <p:extLst>
      <p:ext uri="{BB962C8B-B14F-4D97-AF65-F5344CB8AC3E}">
        <p14:creationId xmlns:p14="http://schemas.microsoft.com/office/powerpoint/2010/main" val="410831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A6BBC-6F31-DEB6-F605-A0A8154881ED}"/>
              </a:ext>
            </a:extLst>
          </p:cNvPr>
          <p:cNvSpPr>
            <a:spLocks noGrp="1"/>
          </p:cNvSpPr>
          <p:nvPr>
            <p:ph type="title"/>
          </p:nvPr>
        </p:nvSpPr>
        <p:spPr>
          <a:xfrm>
            <a:off x="686834" y="1153572"/>
            <a:ext cx="3200400" cy="4461163"/>
          </a:xfrm>
        </p:spPr>
        <p:txBody>
          <a:bodyPr>
            <a:normAutofit/>
          </a:bodyPr>
          <a:lstStyle/>
          <a:p>
            <a:r>
              <a:rPr lang="en-US">
                <a:solidFill>
                  <a:srgbClr val="FFFFFF"/>
                </a:solidFill>
              </a:rPr>
              <a:t>2022 Objectives &amp; Plans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65F01B-1E4D-D25D-5746-E0D712CEBBF0}"/>
              </a:ext>
            </a:extLst>
          </p:cNvPr>
          <p:cNvSpPr>
            <a:spLocks noGrp="1"/>
          </p:cNvSpPr>
          <p:nvPr>
            <p:ph idx="1"/>
          </p:nvPr>
        </p:nvSpPr>
        <p:spPr>
          <a:xfrm>
            <a:off x="4475883" y="743744"/>
            <a:ext cx="6906491" cy="5585619"/>
          </a:xfrm>
        </p:spPr>
        <p:txBody>
          <a:bodyPr anchor="ctr">
            <a:normAutofit/>
          </a:bodyPr>
          <a:lstStyle/>
          <a:p>
            <a:r>
              <a:rPr lang="en-US" sz="1800" dirty="0"/>
              <a:t>Reduce manual burden</a:t>
            </a:r>
          </a:p>
          <a:p>
            <a:pPr lvl="1"/>
            <a:r>
              <a:rPr lang="en-US" sz="1800" dirty="0"/>
              <a:t>Streamline processes to reduce burden on registry operations &amp; IT</a:t>
            </a:r>
          </a:p>
          <a:p>
            <a:r>
              <a:rPr lang="en-US" sz="1800" dirty="0"/>
              <a:t>Ensure quality across processes</a:t>
            </a:r>
          </a:p>
          <a:p>
            <a:pPr lvl="1"/>
            <a:r>
              <a:rPr lang="en-US" sz="1800" dirty="0"/>
              <a:t>FB survey showed variation in the narrative, but distinct patterns</a:t>
            </a:r>
          </a:p>
          <a:p>
            <a:pPr lvl="1"/>
            <a:r>
              <a:rPr lang="en-US" sz="1800" dirty="0"/>
              <a:t>Support processes that registries have in common</a:t>
            </a:r>
          </a:p>
          <a:p>
            <a:r>
              <a:rPr lang="en-US" sz="1800" dirty="0"/>
              <a:t>Increase availability of functionality to more registries</a:t>
            </a:r>
          </a:p>
          <a:p>
            <a:pPr lvl="1"/>
            <a:r>
              <a:rPr lang="en-US" sz="1800" dirty="0"/>
              <a:t>Move some external processes into SEER*DMS so that all registries benefit</a:t>
            </a:r>
          </a:p>
          <a:p>
            <a:r>
              <a:rPr lang="en-US" sz="1800" dirty="0"/>
              <a:t>Current plans:</a:t>
            </a:r>
          </a:p>
          <a:p>
            <a:pPr lvl="1"/>
            <a:r>
              <a:rPr lang="en-US" sz="1800" dirty="0"/>
              <a:t>Review and enhance SEER*DMS functionality</a:t>
            </a:r>
          </a:p>
          <a:p>
            <a:pPr lvl="1"/>
            <a:r>
              <a:rPr lang="en-US" sz="1800" dirty="0"/>
              <a:t>Design and develop an ancillary system to interface with facilities that provide data to the registry</a:t>
            </a:r>
          </a:p>
        </p:txBody>
      </p:sp>
    </p:spTree>
    <p:extLst>
      <p:ext uri="{BB962C8B-B14F-4D97-AF65-F5344CB8AC3E}">
        <p14:creationId xmlns:p14="http://schemas.microsoft.com/office/powerpoint/2010/main" val="232557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FD3F4E4-9858-4C1B-8916-BA857E9CA5E3}"/>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Discussion Notes:</a:t>
            </a:r>
            <a:br>
              <a:rPr lang="en-US" sz="4800" dirty="0">
                <a:solidFill>
                  <a:srgbClr val="FFFFFF"/>
                </a:solidFill>
              </a:rPr>
            </a:br>
            <a:br>
              <a:rPr lang="en-US" sz="4800" dirty="0">
                <a:solidFill>
                  <a:srgbClr val="FFFFFF"/>
                </a:solidFill>
              </a:rPr>
            </a:br>
            <a:r>
              <a:rPr lang="en-US" sz="4800" dirty="0">
                <a:solidFill>
                  <a:srgbClr val="FFFFFF"/>
                </a:solidFill>
              </a:rPr>
              <a:t>Follow-back Processes</a:t>
            </a:r>
          </a:p>
        </p:txBody>
      </p:sp>
      <p:sp>
        <p:nvSpPr>
          <p:cNvPr id="3" name="Subtitle 2">
            <a:extLst>
              <a:ext uri="{FF2B5EF4-FFF2-40B4-BE49-F238E27FC236}">
                <a16:creationId xmlns:a16="http://schemas.microsoft.com/office/drawing/2014/main" id="{42F8E657-C5AA-4AC9-89D3-8C8292AD9277}"/>
              </a:ext>
            </a:extLst>
          </p:cNvPr>
          <p:cNvSpPr>
            <a:spLocks noGrp="1"/>
          </p:cNvSpPr>
          <p:nvPr>
            <p:ph type="subTitle" idx="1"/>
          </p:nvPr>
        </p:nvSpPr>
        <p:spPr>
          <a:xfrm>
            <a:off x="1362636" y="4517785"/>
            <a:ext cx="10005951" cy="1789430"/>
          </a:xfrm>
        </p:spPr>
        <p:txBody>
          <a:bodyPr anchor="ctr">
            <a:normAutofit/>
          </a:bodyPr>
          <a:lstStyle/>
          <a:p>
            <a:pPr algn="l"/>
            <a:r>
              <a:rPr lang="en-US" dirty="0"/>
              <a:t>SEER*DMS Workshop</a:t>
            </a:r>
          </a:p>
          <a:p>
            <a:pPr algn="l">
              <a:spcBef>
                <a:spcPts val="600"/>
              </a:spcBef>
              <a:spcAft>
                <a:spcPts val="1200"/>
              </a:spcAft>
            </a:pPr>
            <a:r>
              <a:rPr lang="en-US" dirty="0"/>
              <a:t>August 30, 2022</a:t>
            </a:r>
          </a:p>
          <a:p>
            <a:pPr marL="800100" lvl="1" indent="-342900" algn="l">
              <a:buFont typeface="Arial" panose="020B0604020202020204" pitchFamily="34" charset="0"/>
              <a:buChar char="•"/>
            </a:pPr>
            <a:r>
              <a:rPr lang="en-US" sz="1300" dirty="0"/>
              <a:t>Facilitated by Marina Matatova (NCI), Linda Coyle (IMS), Suzanne Adams (IMS)</a:t>
            </a:r>
          </a:p>
          <a:p>
            <a:pPr marL="800100" lvl="1" indent="-342900" algn="l">
              <a:buFont typeface="Arial" panose="020B0604020202020204" pitchFamily="34" charset="0"/>
              <a:buChar char="•"/>
            </a:pPr>
            <a:r>
              <a:rPr lang="en-US" sz="1300" dirty="0"/>
              <a:t>Participants include SEER registry, NCI Surveillance Research Program, and IMS staff.</a:t>
            </a:r>
          </a:p>
        </p:txBody>
      </p:sp>
    </p:spTree>
    <p:extLst>
      <p:ext uri="{BB962C8B-B14F-4D97-AF65-F5344CB8AC3E}">
        <p14:creationId xmlns:p14="http://schemas.microsoft.com/office/powerpoint/2010/main" val="284320917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nvPr>
        </p:nvGraphicFramePr>
        <p:xfrm>
          <a:off x="382783" y="928107"/>
          <a:ext cx="11708604" cy="3337560"/>
        </p:xfrm>
        <a:graphic>
          <a:graphicData uri="http://schemas.openxmlformats.org/drawingml/2006/table">
            <a:tbl>
              <a:tblPr firstRow="1" bandRow="1">
                <a:tableStyleId>{5C22544A-7EE6-4342-B048-85BDC9FD1C3A}</a:tableStyleId>
              </a:tblPr>
              <a:tblGrid>
                <a:gridCol w="2069260">
                  <a:extLst>
                    <a:ext uri="{9D8B030D-6E8A-4147-A177-3AD203B41FA5}">
                      <a16:colId xmlns:a16="http://schemas.microsoft.com/office/drawing/2014/main" val="3441706326"/>
                    </a:ext>
                  </a:extLst>
                </a:gridCol>
                <a:gridCol w="9639344">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313701384"/>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737934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851330676"/>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9429080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8277517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962139"/>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2002107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24619065"/>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23</a:t>
            </a:fld>
            <a:endParaRPr lang="en-US" dirty="0"/>
          </a:p>
        </p:txBody>
      </p:sp>
      <p:sp>
        <p:nvSpPr>
          <p:cNvPr id="13" name="Content Placeholder 2">
            <a:extLst>
              <a:ext uri="{FF2B5EF4-FFF2-40B4-BE49-F238E27FC236}">
                <a16:creationId xmlns:a16="http://schemas.microsoft.com/office/drawing/2014/main" id="{02B3884B-70EF-4D51-95D8-282B508D1449}"/>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functionalities are critical or would be most useful?</a:t>
            </a:r>
          </a:p>
          <a:p>
            <a:pPr marL="0" indent="0">
              <a:buNone/>
            </a:pPr>
            <a:r>
              <a:rPr lang="en-US" sz="1800" dirty="0"/>
              <a:t>What processes have changed since 2020?</a:t>
            </a:r>
          </a:p>
        </p:txBody>
      </p:sp>
    </p:spTree>
    <p:extLst>
      <p:ext uri="{BB962C8B-B14F-4D97-AF65-F5344CB8AC3E}">
        <p14:creationId xmlns:p14="http://schemas.microsoft.com/office/powerpoint/2010/main" val="309766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nvPr>
        </p:nvGraphicFramePr>
        <p:xfrm>
          <a:off x="390596" y="1184223"/>
          <a:ext cx="10964056" cy="3708400"/>
        </p:xfrm>
        <a:graphic>
          <a:graphicData uri="http://schemas.openxmlformats.org/drawingml/2006/table">
            <a:tbl>
              <a:tblPr firstRow="1" bandRow="1">
                <a:tableStyleId>{5C22544A-7EE6-4342-B048-85BDC9FD1C3A}</a:tableStyleId>
              </a:tblPr>
              <a:tblGrid>
                <a:gridCol w="2338466">
                  <a:extLst>
                    <a:ext uri="{9D8B030D-6E8A-4147-A177-3AD203B41FA5}">
                      <a16:colId xmlns:a16="http://schemas.microsoft.com/office/drawing/2014/main" val="3441706326"/>
                    </a:ext>
                  </a:extLst>
                </a:gridCol>
                <a:gridCol w="8625590">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dirty="0"/>
                        <a:t>Comment</a:t>
                      </a:r>
                    </a:p>
                  </a:txBody>
                  <a:tcPr/>
                </a:tc>
                <a:extLst>
                  <a:ext uri="{0D108BD9-81ED-4DB2-BD59-A6C34878D82A}">
                    <a16:rowId xmlns:a16="http://schemas.microsoft.com/office/drawing/2014/main" val="804902552"/>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313701384"/>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737934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851330676"/>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9429080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8277517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962139"/>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2002107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3929946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913310599"/>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24</a:t>
            </a:fld>
            <a:endParaRPr lang="en-US" dirty="0"/>
          </a:p>
        </p:txBody>
      </p:sp>
      <p:sp>
        <p:nvSpPr>
          <p:cNvPr id="6" name="Content Placeholder 2">
            <a:extLst>
              <a:ext uri="{FF2B5EF4-FFF2-40B4-BE49-F238E27FC236}">
                <a16:creationId xmlns:a16="http://schemas.microsoft.com/office/drawing/2014/main" id="{965B4669-CD63-2F88-C1AC-511FB41FBA3D}"/>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functionalities are critical or would be most useful?</a:t>
            </a:r>
          </a:p>
          <a:p>
            <a:pPr marL="0" indent="0">
              <a:buNone/>
            </a:pPr>
            <a:r>
              <a:rPr lang="en-US" sz="1800" dirty="0"/>
              <a:t>What processes have changed since 2020?</a:t>
            </a:r>
          </a:p>
        </p:txBody>
      </p:sp>
    </p:spTree>
    <p:extLst>
      <p:ext uri="{BB962C8B-B14F-4D97-AF65-F5344CB8AC3E}">
        <p14:creationId xmlns:p14="http://schemas.microsoft.com/office/powerpoint/2010/main" val="288400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3B7DD30-54AA-42EF-A973-0D33CB6CC2F2}"/>
              </a:ext>
            </a:extLst>
          </p:cNvPr>
          <p:cNvGraphicFramePr>
            <a:graphicFrameLocks noGrp="1"/>
          </p:cNvGraphicFramePr>
          <p:nvPr>
            <p:ph idx="1"/>
          </p:nvPr>
        </p:nvGraphicFramePr>
        <p:xfrm>
          <a:off x="390596" y="1016884"/>
          <a:ext cx="10964056" cy="3337560"/>
        </p:xfrm>
        <a:graphic>
          <a:graphicData uri="http://schemas.openxmlformats.org/drawingml/2006/table">
            <a:tbl>
              <a:tblPr firstRow="1" bandRow="1">
                <a:tableStyleId>{5C22544A-7EE6-4342-B048-85BDC9FD1C3A}</a:tableStyleId>
              </a:tblPr>
              <a:tblGrid>
                <a:gridCol w="2338466">
                  <a:extLst>
                    <a:ext uri="{9D8B030D-6E8A-4147-A177-3AD203B41FA5}">
                      <a16:colId xmlns:a16="http://schemas.microsoft.com/office/drawing/2014/main" val="3441706326"/>
                    </a:ext>
                  </a:extLst>
                </a:gridCol>
                <a:gridCol w="8625590">
                  <a:extLst>
                    <a:ext uri="{9D8B030D-6E8A-4147-A177-3AD203B41FA5}">
                      <a16:colId xmlns:a16="http://schemas.microsoft.com/office/drawing/2014/main" val="2949954200"/>
                    </a:ext>
                  </a:extLst>
                </a:gridCol>
              </a:tblGrid>
              <a:tr h="370840">
                <a:tc>
                  <a:txBody>
                    <a:bodyPr/>
                    <a:lstStyle/>
                    <a:p>
                      <a:r>
                        <a:rPr lang="en-US" dirty="0"/>
                        <a:t>Name &amp; Registry</a:t>
                      </a:r>
                    </a:p>
                  </a:txBody>
                  <a:tcPr/>
                </a:tc>
                <a:tc>
                  <a:txBody>
                    <a:bodyPr/>
                    <a:lstStyle/>
                    <a:p>
                      <a:r>
                        <a:rPr lang="en-US"/>
                        <a:t>Comment</a:t>
                      </a:r>
                      <a:endParaRPr lang="en-US" dirty="0"/>
                    </a:p>
                  </a:txBody>
                  <a:tcPr/>
                </a:tc>
                <a:extLst>
                  <a:ext uri="{0D108BD9-81ED-4DB2-BD59-A6C34878D82A}">
                    <a16:rowId xmlns:a16="http://schemas.microsoft.com/office/drawing/2014/main" val="804902552"/>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313701384"/>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737934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851330676"/>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9429080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82775175"/>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3962139"/>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20021078"/>
                  </a:ext>
                </a:extLst>
              </a:tr>
              <a:tr h="370840">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39299468"/>
                  </a:ext>
                </a:extLst>
              </a:tr>
            </a:tbl>
          </a:graphicData>
        </a:graphic>
      </p:graphicFrame>
      <p:sp>
        <p:nvSpPr>
          <p:cNvPr id="11" name="Slide Number Placeholder 3">
            <a:extLst>
              <a:ext uri="{FF2B5EF4-FFF2-40B4-BE49-F238E27FC236}">
                <a16:creationId xmlns:a16="http://schemas.microsoft.com/office/drawing/2014/main" id="{4995BD18-6F3A-4AAB-85C3-1DB14A1E7AD5}"/>
              </a:ext>
            </a:extLst>
          </p:cNvPr>
          <p:cNvSpPr txBox="1">
            <a:spLocks/>
          </p:cNvSpPr>
          <p:nvPr/>
        </p:nvSpPr>
        <p:spPr>
          <a:xfrm>
            <a:off x="11354652" y="6356350"/>
            <a:ext cx="533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8CD29-E5E2-4C04-BBDF-2104F2FB36DE}" type="slidenum">
              <a:rPr lang="en-US" smtClean="0"/>
              <a:pPr/>
              <a:t>25</a:t>
            </a:fld>
            <a:endParaRPr lang="en-US" dirty="0"/>
          </a:p>
        </p:txBody>
      </p:sp>
      <p:sp>
        <p:nvSpPr>
          <p:cNvPr id="6" name="Content Placeholder 2">
            <a:extLst>
              <a:ext uri="{FF2B5EF4-FFF2-40B4-BE49-F238E27FC236}">
                <a16:creationId xmlns:a16="http://schemas.microsoft.com/office/drawing/2014/main" id="{6E29DCC5-29D4-41E8-F7F6-FA0E8FA0F771}"/>
              </a:ext>
            </a:extLst>
          </p:cNvPr>
          <p:cNvSpPr txBox="1">
            <a:spLocks/>
          </p:cNvSpPr>
          <p:nvPr/>
        </p:nvSpPr>
        <p:spPr>
          <a:xfrm>
            <a:off x="303948" y="127035"/>
            <a:ext cx="11423454" cy="8010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functionalities are critical or would be most useful?</a:t>
            </a:r>
          </a:p>
          <a:p>
            <a:pPr marL="0" indent="0">
              <a:buNone/>
            </a:pPr>
            <a:r>
              <a:rPr lang="en-US" sz="1800" dirty="0"/>
              <a:t>What processes have changed since 2020?</a:t>
            </a:r>
          </a:p>
        </p:txBody>
      </p:sp>
    </p:spTree>
    <p:extLst>
      <p:ext uri="{BB962C8B-B14F-4D97-AF65-F5344CB8AC3E}">
        <p14:creationId xmlns:p14="http://schemas.microsoft.com/office/powerpoint/2010/main" val="155356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53400" y="818457"/>
            <a:ext cx="3322317" cy="2975876"/>
          </a:xfrm>
        </p:spPr>
        <p:txBody>
          <a:bodyPr anchor="b">
            <a:normAutofit/>
          </a:bodyPr>
          <a:lstStyle/>
          <a:p>
            <a:pPr algn="l"/>
            <a:r>
              <a:rPr lang="en-US" sz="4400" dirty="0"/>
              <a:t>SEER*DMS </a:t>
            </a:r>
            <a:br>
              <a:rPr lang="en-US" sz="4400" dirty="0"/>
            </a:br>
            <a:r>
              <a:rPr lang="en-US" sz="4400" dirty="0"/>
              <a:t>Follow-back</a:t>
            </a:r>
            <a:br>
              <a:rPr lang="en-US" sz="4400" dirty="0"/>
            </a:br>
            <a:r>
              <a:rPr lang="en-US" sz="4400" dirty="0"/>
              <a:t>Processes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53401" y="3948158"/>
            <a:ext cx="3322316" cy="1692066"/>
          </a:xfrm>
        </p:spPr>
        <p:txBody>
          <a:bodyPr anchor="t">
            <a:normAutofit/>
          </a:bodyPr>
          <a:lstStyle/>
          <a:p>
            <a:pPr algn="l"/>
            <a:r>
              <a:rPr lang="en-US" sz="2000"/>
              <a:t>August 30, 2022</a:t>
            </a:r>
          </a:p>
          <a:p>
            <a:pPr algn="l"/>
            <a:endParaRPr lang="en-US" sz="2000"/>
          </a:p>
          <a:p>
            <a:pPr algn="l"/>
            <a:endParaRPr lang="en-US" sz="2000" dirty="0"/>
          </a:p>
        </p:txBody>
      </p:sp>
      <p:pic>
        <p:nvPicPr>
          <p:cNvPr id="10" name="Picture 9">
            <a:extLst>
              <a:ext uri="{FF2B5EF4-FFF2-40B4-BE49-F238E27FC236}">
                <a16:creationId xmlns:a16="http://schemas.microsoft.com/office/drawing/2014/main" id="{737E4535-F077-C391-83B7-1CB272425E39}"/>
              </a:ext>
            </a:extLst>
          </p:cNvPr>
          <p:cNvPicPr>
            <a:picLocks noChangeAspect="1"/>
          </p:cNvPicPr>
          <p:nvPr/>
        </p:nvPicPr>
        <p:blipFill>
          <a:blip r:embed="rId3"/>
          <a:stretch>
            <a:fillRect/>
          </a:stretch>
        </p:blipFill>
        <p:spPr>
          <a:xfrm>
            <a:off x="716280" y="967020"/>
            <a:ext cx="6436548" cy="4923959"/>
          </a:xfrm>
          <a:prstGeom prst="rect">
            <a:avLst/>
          </a:prstGeom>
        </p:spPr>
      </p:pic>
      <p:cxnSp>
        <p:nvCxnSpPr>
          <p:cNvPr id="33" name="Straight Connector 3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A072-8FF8-4CE0-4F64-E2F2A17C3E45}"/>
              </a:ext>
            </a:extLst>
          </p:cNvPr>
          <p:cNvSpPr>
            <a:spLocks noGrp="1"/>
          </p:cNvSpPr>
          <p:nvPr>
            <p:ph type="title"/>
          </p:nvPr>
        </p:nvSpPr>
        <p:spPr>
          <a:xfrm>
            <a:off x="1136428" y="627564"/>
            <a:ext cx="8408788" cy="1325563"/>
          </a:xfrm>
        </p:spPr>
        <p:txBody>
          <a:bodyPr>
            <a:normAutofit/>
          </a:bodyPr>
          <a:lstStyle/>
          <a:p>
            <a:r>
              <a:rPr lang="en-US" dirty="0"/>
              <a:t>SEER*DMS Workshop:</a:t>
            </a:r>
            <a:br>
              <a:rPr lang="en-US" dirty="0"/>
            </a:br>
            <a:r>
              <a:rPr lang="en-US" dirty="0"/>
              <a:t>Follow-back</a:t>
            </a:r>
          </a:p>
        </p:txBody>
      </p:sp>
      <p:sp>
        <p:nvSpPr>
          <p:cNvPr id="23" name="Content Placeholder 2">
            <a:extLst>
              <a:ext uri="{FF2B5EF4-FFF2-40B4-BE49-F238E27FC236}">
                <a16:creationId xmlns:a16="http://schemas.microsoft.com/office/drawing/2014/main" id="{92BB9A1D-2B83-24CD-DD08-DBBDC949CB26}"/>
              </a:ext>
            </a:extLst>
          </p:cNvPr>
          <p:cNvSpPr>
            <a:spLocks noGrp="1"/>
          </p:cNvSpPr>
          <p:nvPr>
            <p:ph idx="1"/>
          </p:nvPr>
        </p:nvSpPr>
        <p:spPr>
          <a:xfrm>
            <a:off x="1141156" y="2042585"/>
            <a:ext cx="8000999" cy="3915828"/>
          </a:xfrm>
        </p:spPr>
        <p:txBody>
          <a:bodyPr anchor="ctr">
            <a:normAutofit fontScale="92500" lnSpcReduction="20000"/>
          </a:bodyPr>
          <a:lstStyle/>
          <a:p>
            <a:r>
              <a:rPr lang="en-US" sz="2400" dirty="0"/>
              <a:t>Introduction</a:t>
            </a:r>
            <a:endParaRPr lang="en-US" dirty="0"/>
          </a:p>
          <a:p>
            <a:pPr>
              <a:spcBef>
                <a:spcPts val="1200"/>
              </a:spcBef>
            </a:pPr>
            <a:r>
              <a:rPr lang="en-US" sz="2400" dirty="0"/>
              <a:t>Registry Survey:  </a:t>
            </a:r>
          </a:p>
          <a:p>
            <a:pPr lvl="1"/>
            <a:r>
              <a:rPr lang="en-US" sz="2000" dirty="0"/>
              <a:t>Definition of Follow-back</a:t>
            </a:r>
          </a:p>
          <a:p>
            <a:pPr lvl="1"/>
            <a:r>
              <a:rPr lang="en-US" sz="2000" dirty="0"/>
              <a:t>Common Follow-back Use Cases</a:t>
            </a:r>
          </a:p>
          <a:p>
            <a:pPr>
              <a:spcBef>
                <a:spcPts val="1200"/>
              </a:spcBef>
            </a:pPr>
            <a:r>
              <a:rPr lang="en-US" sz="2400" dirty="0"/>
              <a:t>Current Landscape:</a:t>
            </a:r>
          </a:p>
          <a:p>
            <a:pPr lvl="1"/>
            <a:r>
              <a:rPr lang="en-US" sz="2000" dirty="0"/>
              <a:t>SEER*DMS Tools related to Follow-back</a:t>
            </a:r>
          </a:p>
          <a:p>
            <a:pPr lvl="1"/>
            <a:r>
              <a:rPr lang="en-US" sz="2000" dirty="0"/>
              <a:t>Registry Processes</a:t>
            </a:r>
          </a:p>
          <a:p>
            <a:pPr>
              <a:spcBef>
                <a:spcPts val="1200"/>
              </a:spcBef>
            </a:pPr>
            <a:r>
              <a:rPr lang="en-US" sz="2400" dirty="0"/>
              <a:t>2022-2023 Development Projects related to Follow-back:</a:t>
            </a:r>
          </a:p>
          <a:p>
            <a:pPr lvl="1"/>
            <a:r>
              <a:rPr lang="en-US" sz="2000" dirty="0"/>
              <a:t>Data Receiver System (Phase 1)</a:t>
            </a:r>
          </a:p>
          <a:p>
            <a:pPr lvl="1"/>
            <a:r>
              <a:rPr lang="en-US" sz="2000" dirty="0"/>
              <a:t>New SEER*DMS Tools</a:t>
            </a:r>
          </a:p>
          <a:p>
            <a:pPr>
              <a:spcBef>
                <a:spcPts val="1200"/>
              </a:spcBef>
            </a:pPr>
            <a:r>
              <a:rPr lang="en-US" sz="2400" dirty="0"/>
              <a:t>Next Steps:</a:t>
            </a:r>
          </a:p>
          <a:p>
            <a:pPr lvl="1"/>
            <a:r>
              <a:rPr lang="en-US" sz="2000" dirty="0"/>
              <a:t>Consider organizing a Follow-back workgroup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arget">
            <a:extLst>
              <a:ext uri="{FF2B5EF4-FFF2-40B4-BE49-F238E27FC236}">
                <a16:creationId xmlns:a16="http://schemas.microsoft.com/office/drawing/2014/main" id="{99104F18-7642-C987-4145-8075C81A3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8313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630936" y="502920"/>
            <a:ext cx="3419856" cy="1463040"/>
          </a:xfrm>
        </p:spPr>
        <p:txBody>
          <a:bodyPr anchor="ctr">
            <a:normAutofit/>
          </a:bodyPr>
          <a:lstStyle/>
          <a:p>
            <a:r>
              <a:rPr lang="en-US" sz="4800" dirty="0"/>
              <a:t>Introduction</a:t>
            </a:r>
          </a:p>
        </p:txBody>
      </p:sp>
      <p:sp>
        <p:nvSpPr>
          <p:cNvPr id="5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32FE766-804C-49D7-BA63-EA83C98A31D5}"/>
              </a:ext>
            </a:extLst>
          </p:cNvPr>
          <p:cNvSpPr>
            <a:spLocks noGrp="1"/>
          </p:cNvSpPr>
          <p:nvPr>
            <p:ph idx="1"/>
          </p:nvPr>
        </p:nvSpPr>
        <p:spPr>
          <a:xfrm>
            <a:off x="4654295" y="502920"/>
            <a:ext cx="6894576" cy="1463040"/>
          </a:xfrm>
        </p:spPr>
        <p:txBody>
          <a:bodyPr anchor="ctr">
            <a:normAutofit/>
          </a:bodyPr>
          <a:lstStyle/>
          <a:p>
            <a:pPr marL="0" indent="0">
              <a:buNone/>
            </a:pPr>
            <a:r>
              <a:rPr lang="en-US" sz="2000" dirty="0"/>
              <a:t>Adding new follow-back tools in SEER*DMS has been on the SEER*DMS road map since the 2018 F2F Meeting.   Requirements gathering started in 2020.  Registries responded to the Squish issue shown below and provided their definitions of follow-back and descriptions of their current processes.</a:t>
            </a:r>
          </a:p>
          <a:p>
            <a:pPr marL="0" indent="0">
              <a:buNone/>
            </a:pPr>
            <a:endParaRPr lang="en-US" sz="2000" dirty="0"/>
          </a:p>
        </p:txBody>
      </p:sp>
      <p:pic>
        <p:nvPicPr>
          <p:cNvPr id="8" name="Picture 7" descr="Graphical user interface, text, application, email&#10;&#10;Description automatically generated">
            <a:extLst>
              <a:ext uri="{FF2B5EF4-FFF2-40B4-BE49-F238E27FC236}">
                <a16:creationId xmlns:a16="http://schemas.microsoft.com/office/drawing/2014/main" id="{C4DE7217-E642-026B-BEB9-66917C3BB76C}"/>
              </a:ext>
            </a:extLst>
          </p:cNvPr>
          <p:cNvPicPr>
            <a:picLocks noChangeAspect="1"/>
          </p:cNvPicPr>
          <p:nvPr/>
        </p:nvPicPr>
        <p:blipFill>
          <a:blip r:embed="rId3"/>
          <a:stretch>
            <a:fillRect/>
          </a:stretch>
        </p:blipFill>
        <p:spPr>
          <a:xfrm>
            <a:off x="666133" y="2290936"/>
            <a:ext cx="10847541" cy="3959352"/>
          </a:xfrm>
          <a:prstGeom prst="rect">
            <a:avLst/>
          </a:prstGeom>
        </p:spPr>
      </p:pic>
    </p:spTree>
    <p:extLst>
      <p:ext uri="{BB962C8B-B14F-4D97-AF65-F5344CB8AC3E}">
        <p14:creationId xmlns:p14="http://schemas.microsoft.com/office/powerpoint/2010/main" val="26552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630936" y="502920"/>
            <a:ext cx="3419856" cy="1463040"/>
          </a:xfrm>
        </p:spPr>
        <p:txBody>
          <a:bodyPr anchor="ctr">
            <a:normAutofit/>
          </a:bodyPr>
          <a:lstStyle/>
          <a:p>
            <a:r>
              <a:rPr lang="en-US" sz="4800"/>
              <a:t>Introduction</a:t>
            </a:r>
            <a:endParaRPr lang="en-US" sz="4800" dirty="0"/>
          </a:p>
        </p:txBody>
      </p:sp>
      <p:sp>
        <p:nvSpPr>
          <p:cNvPr id="5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32FE766-804C-49D7-BA63-EA83C98A31D5}"/>
              </a:ext>
            </a:extLst>
          </p:cNvPr>
          <p:cNvSpPr>
            <a:spLocks noGrp="1"/>
          </p:cNvSpPr>
          <p:nvPr>
            <p:ph idx="1"/>
          </p:nvPr>
        </p:nvSpPr>
        <p:spPr>
          <a:xfrm>
            <a:off x="4654295" y="502920"/>
            <a:ext cx="6894576" cy="1463040"/>
          </a:xfrm>
        </p:spPr>
        <p:txBody>
          <a:bodyPr anchor="ctr">
            <a:normAutofit/>
          </a:bodyPr>
          <a:lstStyle/>
          <a:p>
            <a:pPr marL="0" indent="0">
              <a:buNone/>
            </a:pPr>
            <a:r>
              <a:rPr lang="en-US" sz="2000" dirty="0"/>
              <a:t>Feb 2020 thru today….reviewed and categorized the registry content related to follow-back.  Aligned the requirements with the project roadmap and priorities.  Moved other priorities forward so that we can now address follow-back in 2022-2023.</a:t>
            </a:r>
          </a:p>
        </p:txBody>
      </p:sp>
      <p:graphicFrame>
        <p:nvGraphicFramePr>
          <p:cNvPr id="3" name="Table 3">
            <a:extLst>
              <a:ext uri="{FF2B5EF4-FFF2-40B4-BE49-F238E27FC236}">
                <a16:creationId xmlns:a16="http://schemas.microsoft.com/office/drawing/2014/main" id="{67C3C746-4757-E63A-EBFF-4B10ED875569}"/>
              </a:ext>
            </a:extLst>
          </p:cNvPr>
          <p:cNvGraphicFramePr>
            <a:graphicFrameLocks noGrp="1"/>
          </p:cNvGraphicFramePr>
          <p:nvPr>
            <p:extLst>
              <p:ext uri="{D42A27DB-BD31-4B8C-83A1-F6EECF244321}">
                <p14:modId xmlns:p14="http://schemas.microsoft.com/office/powerpoint/2010/main" val="2505699008"/>
              </p:ext>
            </p:extLst>
          </p:nvPr>
        </p:nvGraphicFramePr>
        <p:xfrm>
          <a:off x="893515" y="2166843"/>
          <a:ext cx="10924173" cy="4490273"/>
        </p:xfrm>
        <a:graphic>
          <a:graphicData uri="http://schemas.openxmlformats.org/drawingml/2006/table">
            <a:tbl>
              <a:tblPr firstRow="1" bandRow="1">
                <a:tableStyleId>{5C22544A-7EE6-4342-B048-85BDC9FD1C3A}</a:tableStyleId>
              </a:tblPr>
              <a:tblGrid>
                <a:gridCol w="3182070">
                  <a:extLst>
                    <a:ext uri="{9D8B030D-6E8A-4147-A177-3AD203B41FA5}">
                      <a16:colId xmlns:a16="http://schemas.microsoft.com/office/drawing/2014/main" val="3146728406"/>
                    </a:ext>
                  </a:extLst>
                </a:gridCol>
                <a:gridCol w="7742103">
                  <a:extLst>
                    <a:ext uri="{9D8B030D-6E8A-4147-A177-3AD203B41FA5}">
                      <a16:colId xmlns:a16="http://schemas.microsoft.com/office/drawing/2014/main" val="2763758819"/>
                    </a:ext>
                  </a:extLst>
                </a:gridCol>
              </a:tblGrid>
              <a:tr h="446303">
                <a:tc gridSpan="2">
                  <a:txBody>
                    <a:bodyPr/>
                    <a:lstStyle/>
                    <a:p>
                      <a:pPr algn="ctr"/>
                      <a:r>
                        <a:rPr lang="en-US" sz="2400" dirty="0"/>
                        <a:t>Priorities &amp; Achievements 2020-2022</a:t>
                      </a:r>
                    </a:p>
                  </a:txBody>
                  <a:tcPr/>
                </a:tc>
                <a:tc hMerge="1">
                  <a:txBody>
                    <a:bodyPr/>
                    <a:lstStyle/>
                    <a:p>
                      <a:endParaRPr lang="en-US" dirty="0"/>
                    </a:p>
                  </a:txBody>
                  <a:tcPr/>
                </a:tc>
                <a:extLst>
                  <a:ext uri="{0D108BD9-81ED-4DB2-BD59-A6C34878D82A}">
                    <a16:rowId xmlns:a16="http://schemas.microsoft.com/office/drawing/2014/main" val="739041677"/>
                  </a:ext>
                </a:extLst>
              </a:tr>
              <a:tr h="405477">
                <a:tc>
                  <a:txBody>
                    <a:bodyPr/>
                    <a:lstStyle/>
                    <a:p>
                      <a:pPr algn="l"/>
                      <a:r>
                        <a:rPr lang="en-US" sz="1400" b="0" dirty="0"/>
                        <a:t>Update from Struts 1 to 2</a:t>
                      </a:r>
                    </a:p>
                  </a:txBody>
                  <a:tcPr/>
                </a:tc>
                <a:tc>
                  <a:txBody>
                    <a:bodyPr/>
                    <a:lstStyle/>
                    <a:p>
                      <a:pPr algn="l"/>
                      <a:r>
                        <a:rPr lang="en-US" sz="1400" b="0" dirty="0"/>
                        <a:t>High priority effort to update web tier;  required to eliminate vulnerabilities</a:t>
                      </a:r>
                    </a:p>
                  </a:txBody>
                  <a:tcPr/>
                </a:tc>
                <a:extLst>
                  <a:ext uri="{0D108BD9-81ED-4DB2-BD59-A6C34878D82A}">
                    <a16:rowId xmlns:a16="http://schemas.microsoft.com/office/drawing/2014/main" val="349095792"/>
                  </a:ext>
                </a:extLst>
              </a:tr>
              <a:tr h="351255">
                <a:tc>
                  <a:txBody>
                    <a:bodyPr/>
                    <a:lstStyle/>
                    <a:p>
                      <a:r>
                        <a:rPr lang="en-US" sz="1400" dirty="0"/>
                        <a:t>Auto-consolidation Improvements</a:t>
                      </a:r>
                    </a:p>
                  </a:txBody>
                  <a:tcPr/>
                </a:tc>
                <a:tc>
                  <a:txBody>
                    <a:bodyPr/>
                    <a:lstStyle/>
                    <a:p>
                      <a:r>
                        <a:rPr lang="en-US" sz="1400" dirty="0"/>
                        <a:t>Added rules based on SEER coding manual; and known over unknown for all abstract fields</a:t>
                      </a:r>
                    </a:p>
                  </a:txBody>
                  <a:tcPr/>
                </a:tc>
                <a:extLst>
                  <a:ext uri="{0D108BD9-81ED-4DB2-BD59-A6C34878D82A}">
                    <a16:rowId xmlns:a16="http://schemas.microsoft.com/office/drawing/2014/main" val="3976514188"/>
                  </a:ext>
                </a:extLst>
              </a:tr>
              <a:tr h="325976">
                <a:tc>
                  <a:txBody>
                    <a:bodyPr/>
                    <a:lstStyle/>
                    <a:p>
                      <a:r>
                        <a:rPr lang="en-US" sz="1400" dirty="0"/>
                        <a:t>Integration of Path Extraction API</a:t>
                      </a:r>
                    </a:p>
                  </a:txBody>
                  <a:tcPr/>
                </a:tc>
                <a:tc>
                  <a:txBody>
                    <a:bodyPr/>
                    <a:lstStyle/>
                    <a:p>
                      <a:r>
                        <a:rPr lang="en-US" sz="1400" dirty="0"/>
                        <a:t>Auto-coding of site, histology, behavior on path reports using Natural Language Processing (NLP)</a:t>
                      </a:r>
                    </a:p>
                  </a:txBody>
                  <a:tcPr/>
                </a:tc>
                <a:extLst>
                  <a:ext uri="{0D108BD9-81ED-4DB2-BD59-A6C34878D82A}">
                    <a16:rowId xmlns:a16="http://schemas.microsoft.com/office/drawing/2014/main" val="3788174091"/>
                  </a:ext>
                </a:extLst>
              </a:tr>
              <a:tr h="355221">
                <a:tc>
                  <a:txBody>
                    <a:bodyPr/>
                    <a:lstStyle/>
                    <a:p>
                      <a:r>
                        <a:rPr lang="en-US" sz="1400" dirty="0"/>
                        <a:t>Usability Project</a:t>
                      </a:r>
                    </a:p>
                  </a:txBody>
                  <a:tcPr/>
                </a:tc>
                <a:tc>
                  <a:txBody>
                    <a:bodyPr/>
                    <a:lstStyle/>
                    <a:p>
                      <a:r>
                        <a:rPr lang="en-US" sz="1400" dirty="0"/>
                        <a:t>Improvements to user interface based on usability studies</a:t>
                      </a:r>
                    </a:p>
                  </a:txBody>
                  <a:tcPr/>
                </a:tc>
                <a:extLst>
                  <a:ext uri="{0D108BD9-81ED-4DB2-BD59-A6C34878D82A}">
                    <a16:rowId xmlns:a16="http://schemas.microsoft.com/office/drawing/2014/main" val="15532771"/>
                  </a:ext>
                </a:extLst>
              </a:tr>
              <a:tr h="565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Registry Onboarding</a:t>
                      </a:r>
                    </a:p>
                    <a:p>
                      <a:endParaRPr lang="en-US" sz="1400" dirty="0"/>
                    </a:p>
                  </a:txBody>
                  <a:tcPr/>
                </a:tc>
                <a:tc>
                  <a:txBody>
                    <a:bodyPr/>
                    <a:lstStyle/>
                    <a:p>
                      <a:r>
                        <a:rPr lang="en-US" sz="1400" dirty="0"/>
                        <a:t>Massachusetts (2020), </a:t>
                      </a:r>
                      <a:r>
                        <a:rPr lang="en-US" sz="1400" b="1" dirty="0">
                          <a:solidFill>
                            <a:schemeClr val="bg2">
                              <a:lumMod val="50000"/>
                            </a:schemeClr>
                          </a:solidFill>
                        </a:rPr>
                        <a:t>Texas and Illinois (2022) !  </a:t>
                      </a:r>
                      <a:r>
                        <a:rPr lang="en-US" sz="1400" dirty="0"/>
                        <a:t>Arkansas will be live in October 2022;  Michigan by early 2023.  Work with California to start in 2022.</a:t>
                      </a:r>
                    </a:p>
                  </a:txBody>
                  <a:tcPr/>
                </a:tc>
                <a:extLst>
                  <a:ext uri="{0D108BD9-81ED-4DB2-BD59-A6C34878D82A}">
                    <a16:rowId xmlns:a16="http://schemas.microsoft.com/office/drawing/2014/main" val="1799873104"/>
                  </a:ext>
                </a:extLst>
              </a:tr>
              <a:tr h="342237">
                <a:tc>
                  <a:txBody>
                    <a:bodyPr/>
                    <a:lstStyle/>
                    <a:p>
                      <a:r>
                        <a:rPr lang="en-US" sz="1400" dirty="0"/>
                        <a:t>Real Time Reporting</a:t>
                      </a:r>
                    </a:p>
                  </a:txBody>
                  <a:tcPr/>
                </a:tc>
                <a:tc>
                  <a:txBody>
                    <a:bodyPr/>
                    <a:lstStyle/>
                    <a:p>
                      <a:r>
                        <a:rPr lang="en-US" sz="1400" dirty="0"/>
                        <a:t>Update SEER*DMS workflow to build CTCs from path to reduce reporting delay</a:t>
                      </a:r>
                    </a:p>
                  </a:txBody>
                  <a:tcPr/>
                </a:tc>
                <a:extLst>
                  <a:ext uri="{0D108BD9-81ED-4DB2-BD59-A6C34878D82A}">
                    <a16:rowId xmlns:a16="http://schemas.microsoft.com/office/drawing/2014/main" val="769978367"/>
                  </a:ext>
                </a:extLst>
              </a:tr>
              <a:tr h="353780">
                <a:tc>
                  <a:txBody>
                    <a:bodyPr/>
                    <a:lstStyle/>
                    <a:p>
                      <a:r>
                        <a:rPr lang="en-US" sz="1400" dirty="0"/>
                        <a:t>Security Assessments</a:t>
                      </a:r>
                    </a:p>
                  </a:txBody>
                  <a:tcPr/>
                </a:tc>
                <a:tc>
                  <a:txBody>
                    <a:bodyPr/>
                    <a:lstStyle/>
                    <a:p>
                      <a:r>
                        <a:rPr lang="en-US" sz="1400" dirty="0"/>
                        <a:t>Continual and sustained level of effort related to security initiatives and requirements</a:t>
                      </a:r>
                    </a:p>
                  </a:txBody>
                  <a:tcPr/>
                </a:tc>
                <a:extLst>
                  <a:ext uri="{0D108BD9-81ED-4DB2-BD59-A6C34878D82A}">
                    <a16:rowId xmlns:a16="http://schemas.microsoft.com/office/drawing/2014/main" val="1790852907"/>
                  </a:ext>
                </a:extLst>
              </a:tr>
              <a:tr h="436452">
                <a:tc>
                  <a:txBody>
                    <a:bodyPr/>
                    <a:lstStyle/>
                    <a:p>
                      <a:r>
                        <a:rPr lang="en-US" sz="1400" dirty="0"/>
                        <a:t>Enhanced Dashboards</a:t>
                      </a:r>
                    </a:p>
                  </a:txBody>
                  <a:tcPr/>
                </a:tc>
                <a:tc>
                  <a:txBody>
                    <a:bodyPr/>
                    <a:lstStyle/>
                    <a:p>
                      <a:r>
                        <a:rPr lang="en-US" sz="1400" dirty="0"/>
                        <a:t>Released new dashboards for Edits and Possible New Cases.</a:t>
                      </a:r>
                    </a:p>
                  </a:txBody>
                  <a:tcPr/>
                </a:tc>
                <a:extLst>
                  <a:ext uri="{0D108BD9-81ED-4DB2-BD59-A6C34878D82A}">
                    <a16:rowId xmlns:a16="http://schemas.microsoft.com/office/drawing/2014/main" val="775017533"/>
                  </a:ext>
                </a:extLst>
              </a:tr>
              <a:tr h="383002">
                <a:tc>
                  <a:txBody>
                    <a:bodyPr/>
                    <a:lstStyle/>
                    <a:p>
                      <a:r>
                        <a:rPr lang="en-US" sz="1400" dirty="0"/>
                        <a:t>Support for New Data Sources</a:t>
                      </a:r>
                    </a:p>
                  </a:txBody>
                  <a:tcPr/>
                </a:tc>
                <a:tc>
                  <a:txBody>
                    <a:bodyPr/>
                    <a:lstStyle/>
                    <a:p>
                      <a:r>
                        <a:rPr lang="en-US" sz="1400"/>
                        <a:t>MU2, Pharmacy, Claims, Radiology Reports</a:t>
                      </a:r>
                      <a:endParaRPr lang="en-US" sz="1400" dirty="0"/>
                    </a:p>
                  </a:txBody>
                  <a:tcPr/>
                </a:tc>
                <a:extLst>
                  <a:ext uri="{0D108BD9-81ED-4DB2-BD59-A6C34878D82A}">
                    <a16:rowId xmlns:a16="http://schemas.microsoft.com/office/drawing/2014/main" val="223853426"/>
                  </a:ext>
                </a:extLst>
              </a:tr>
              <a:tr h="514355">
                <a:tc>
                  <a:txBody>
                    <a:bodyPr/>
                    <a:lstStyle/>
                    <a:p>
                      <a:r>
                        <a:rPr lang="en-US" sz="1400" dirty="0"/>
                        <a:t>Annual updates</a:t>
                      </a:r>
                    </a:p>
                  </a:txBody>
                  <a:tcPr/>
                </a:tc>
                <a:tc>
                  <a:txBody>
                    <a:bodyPr/>
                    <a:lstStyle/>
                    <a:p>
                      <a:r>
                        <a:rPr lang="en-US" sz="1400" dirty="0"/>
                        <a:t>Support new NAACCR versions &amp; changes to submission requirements. </a:t>
                      </a:r>
                    </a:p>
                  </a:txBody>
                  <a:tcPr/>
                </a:tc>
                <a:extLst>
                  <a:ext uri="{0D108BD9-81ED-4DB2-BD59-A6C34878D82A}">
                    <a16:rowId xmlns:a16="http://schemas.microsoft.com/office/drawing/2014/main" val="1421862789"/>
                  </a:ext>
                </a:extLst>
              </a:tr>
            </a:tbl>
          </a:graphicData>
        </a:graphic>
      </p:graphicFrame>
    </p:spTree>
    <p:extLst>
      <p:ext uri="{BB962C8B-B14F-4D97-AF65-F5344CB8AC3E}">
        <p14:creationId xmlns:p14="http://schemas.microsoft.com/office/powerpoint/2010/main" val="21831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630936" y="502920"/>
            <a:ext cx="3419856" cy="1463040"/>
          </a:xfrm>
        </p:spPr>
        <p:txBody>
          <a:bodyPr anchor="ctr">
            <a:normAutofit/>
          </a:bodyPr>
          <a:lstStyle/>
          <a:p>
            <a:r>
              <a:rPr lang="en-US" sz="4800"/>
              <a:t>Introduction</a:t>
            </a:r>
            <a:endParaRPr lang="en-US" sz="4800" dirty="0"/>
          </a:p>
        </p:txBody>
      </p:sp>
      <p:sp>
        <p:nvSpPr>
          <p:cNvPr id="5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32FE766-804C-49D7-BA63-EA83C98A31D5}"/>
              </a:ext>
            </a:extLst>
          </p:cNvPr>
          <p:cNvSpPr>
            <a:spLocks noGrp="1"/>
          </p:cNvSpPr>
          <p:nvPr>
            <p:ph idx="1"/>
          </p:nvPr>
        </p:nvSpPr>
        <p:spPr>
          <a:xfrm>
            <a:off x="4654295" y="502920"/>
            <a:ext cx="6894576" cy="1463040"/>
          </a:xfrm>
        </p:spPr>
        <p:txBody>
          <a:bodyPr anchor="ctr">
            <a:normAutofit/>
          </a:bodyPr>
          <a:lstStyle/>
          <a:p>
            <a:pPr marL="0" indent="0">
              <a:buNone/>
            </a:pPr>
            <a:r>
              <a:rPr lang="en-US" sz="2000" dirty="0"/>
              <a:t>2022-2023.  We now have resources to dedicate to Follow-back and, as we will discuss, it aligns with SEER development efforts.  Let’s continue our discussion by reviewing the Registry Survey.</a:t>
            </a:r>
          </a:p>
        </p:txBody>
      </p:sp>
      <p:sp>
        <p:nvSpPr>
          <p:cNvPr id="8" name="Content Placeholder 2">
            <a:extLst>
              <a:ext uri="{FF2B5EF4-FFF2-40B4-BE49-F238E27FC236}">
                <a16:creationId xmlns:a16="http://schemas.microsoft.com/office/drawing/2014/main" id="{46689A93-1036-8391-E2B3-0FA54FCDC37F}"/>
              </a:ext>
            </a:extLst>
          </p:cNvPr>
          <p:cNvSpPr txBox="1">
            <a:spLocks/>
          </p:cNvSpPr>
          <p:nvPr/>
        </p:nvSpPr>
        <p:spPr>
          <a:xfrm>
            <a:off x="806178" y="2102215"/>
            <a:ext cx="8000999" cy="391582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SzPct val="120000"/>
              <a:buFont typeface="Wingdings" panose="05000000000000000000" pitchFamily="2" charset="2"/>
              <a:buChar char="ü"/>
            </a:pPr>
            <a:r>
              <a:rPr lang="en-US" sz="2400" dirty="0"/>
              <a:t>Introduction</a:t>
            </a:r>
            <a:endParaRPr lang="en-US" dirty="0"/>
          </a:p>
          <a:p>
            <a:pPr>
              <a:spcBef>
                <a:spcPts val="1200"/>
              </a:spcBef>
            </a:pPr>
            <a:r>
              <a:rPr lang="en-US" sz="2400" dirty="0"/>
              <a:t>Registry Survey:  </a:t>
            </a:r>
          </a:p>
          <a:p>
            <a:pPr lvl="1"/>
            <a:r>
              <a:rPr lang="en-US" sz="2000" dirty="0"/>
              <a:t>Definition of Follow-back</a:t>
            </a:r>
          </a:p>
          <a:p>
            <a:pPr lvl="1"/>
            <a:r>
              <a:rPr lang="en-US" sz="2000" dirty="0"/>
              <a:t>Common Follow-back Use Cases</a:t>
            </a:r>
          </a:p>
          <a:p>
            <a:pPr>
              <a:spcBef>
                <a:spcPts val="1200"/>
              </a:spcBef>
            </a:pPr>
            <a:r>
              <a:rPr lang="en-US" sz="2400" dirty="0"/>
              <a:t>Current Landscape:</a:t>
            </a:r>
          </a:p>
          <a:p>
            <a:pPr lvl="1"/>
            <a:r>
              <a:rPr lang="en-US" sz="2000" dirty="0"/>
              <a:t>SEER*DMS Tools related to Follow-back</a:t>
            </a:r>
          </a:p>
          <a:p>
            <a:pPr lvl="1"/>
            <a:r>
              <a:rPr lang="en-US" sz="2000" dirty="0"/>
              <a:t>Registry Processes</a:t>
            </a:r>
          </a:p>
          <a:p>
            <a:pPr>
              <a:spcBef>
                <a:spcPts val="1200"/>
              </a:spcBef>
            </a:pPr>
            <a:r>
              <a:rPr lang="en-US" sz="2400" dirty="0"/>
              <a:t>2022-2024 Development Projects related to Follow-back:</a:t>
            </a:r>
          </a:p>
          <a:p>
            <a:pPr lvl="1"/>
            <a:r>
              <a:rPr lang="en-US" sz="2000" dirty="0"/>
              <a:t>Data Receiver System</a:t>
            </a:r>
          </a:p>
          <a:p>
            <a:pPr lvl="1"/>
            <a:r>
              <a:rPr lang="en-US" sz="2000" dirty="0"/>
              <a:t>New SEER*DMS Tools</a:t>
            </a:r>
          </a:p>
          <a:p>
            <a:pPr>
              <a:spcBef>
                <a:spcPts val="1200"/>
              </a:spcBef>
            </a:pPr>
            <a:r>
              <a:rPr lang="en-US" sz="2400" dirty="0"/>
              <a:t>Next Steps:</a:t>
            </a:r>
          </a:p>
          <a:p>
            <a:pPr lvl="1"/>
            <a:r>
              <a:rPr lang="en-US" sz="2000" dirty="0"/>
              <a:t>Consider organizing a Follow-back workgroup</a:t>
            </a:r>
          </a:p>
        </p:txBody>
      </p:sp>
    </p:spTree>
    <p:extLst>
      <p:ext uri="{BB962C8B-B14F-4D97-AF65-F5344CB8AC3E}">
        <p14:creationId xmlns:p14="http://schemas.microsoft.com/office/powerpoint/2010/main" val="343573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572493" y="238539"/>
            <a:ext cx="11018520" cy="1434415"/>
          </a:xfrm>
        </p:spPr>
        <p:txBody>
          <a:bodyPr anchor="b">
            <a:normAutofit/>
          </a:bodyPr>
          <a:lstStyle/>
          <a:p>
            <a:r>
              <a:rPr lang="en-US" sz="4600" b="1" dirty="0"/>
              <a:t>SEER*DMS Definitions</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1DE8A-1FC1-4E7C-DE93-1956032807C5}"/>
              </a:ext>
            </a:extLst>
          </p:cNvPr>
          <p:cNvSpPr>
            <a:spLocks noGrp="1"/>
          </p:cNvSpPr>
          <p:nvPr>
            <p:ph idx="1"/>
          </p:nvPr>
        </p:nvSpPr>
        <p:spPr>
          <a:xfrm>
            <a:off x="572493" y="2071316"/>
            <a:ext cx="9710194" cy="4119172"/>
          </a:xfrm>
        </p:spPr>
        <p:txBody>
          <a:bodyPr anchor="t">
            <a:normAutofit fontScale="92500" lnSpcReduction="20000"/>
          </a:bodyPr>
          <a:lstStyle/>
          <a:p>
            <a:r>
              <a:rPr lang="en-US" sz="1700" b="1" dirty="0">
                <a:solidFill>
                  <a:schemeClr val="bg2">
                    <a:lumMod val="75000"/>
                  </a:schemeClr>
                </a:solidFill>
              </a:rPr>
              <a:t>Abstract Facility Lead (AFL)</a:t>
            </a:r>
          </a:p>
          <a:p>
            <a:pPr lvl="1"/>
            <a:r>
              <a:rPr lang="en-US" sz="1700" dirty="0"/>
              <a:t>An AFL is meta data that is auto-created when a pathology report, case finding record, death certificate or other source record indicates that an abstract is expected for the facility.</a:t>
            </a:r>
          </a:p>
          <a:p>
            <a:pPr lvl="1"/>
            <a:r>
              <a:rPr lang="en-US" sz="1700" dirty="0"/>
              <a:t>An open AFL indicates that an abstract is needed;  the AFL is closed when an abstract is received or if the registry determines that it is no longer needed.</a:t>
            </a:r>
          </a:p>
          <a:p>
            <a:pPr lvl="1"/>
            <a:r>
              <a:rPr lang="en-US" sz="1700" dirty="0"/>
              <a:t>Registry-defined rules are implemented to auto-create and auto-close AFLs</a:t>
            </a:r>
          </a:p>
          <a:p>
            <a:r>
              <a:rPr lang="en-US" sz="1700" b="1" dirty="0">
                <a:solidFill>
                  <a:schemeClr val="bg2">
                    <a:lumMod val="75000"/>
                  </a:schemeClr>
                </a:solidFill>
              </a:rPr>
              <a:t>AFL Manager</a:t>
            </a:r>
          </a:p>
          <a:p>
            <a:pPr lvl="1"/>
            <a:r>
              <a:rPr lang="en-US" sz="1700" dirty="0"/>
              <a:t>A module in SEER*DMS for registry staff to manage AFLs from path reports and other records excluding death certificates.</a:t>
            </a:r>
          </a:p>
          <a:p>
            <a:pPr lvl="1"/>
            <a:r>
              <a:rPr lang="en-US" sz="1700" dirty="0"/>
              <a:t>Registry staff can view listings of open AFLs by facility, year, processing status, and many other attributes</a:t>
            </a:r>
          </a:p>
          <a:p>
            <a:r>
              <a:rPr lang="en-US" sz="1700" b="1" dirty="0">
                <a:solidFill>
                  <a:schemeClr val="bg2">
                    <a:lumMod val="75000"/>
                  </a:schemeClr>
                </a:solidFill>
              </a:rPr>
              <a:t>DC Manager</a:t>
            </a:r>
          </a:p>
          <a:p>
            <a:pPr lvl="1"/>
            <a:r>
              <a:rPr lang="en-US" sz="1700" dirty="0"/>
              <a:t>Same functionality as the AFL Manager but it only shows AFLs from death certificates</a:t>
            </a:r>
          </a:p>
          <a:p>
            <a:pPr lvl="1"/>
            <a:r>
              <a:rPr lang="en-US" sz="1700" dirty="0"/>
              <a:t>Generates registry reports specifically designed for death clearance</a:t>
            </a:r>
          </a:p>
          <a:p>
            <a:r>
              <a:rPr lang="en-US" sz="1700" b="1" dirty="0">
                <a:solidFill>
                  <a:schemeClr val="bg2">
                    <a:lumMod val="75000"/>
                  </a:schemeClr>
                </a:solidFill>
              </a:rPr>
              <a:t>Follow-back Need (FBN) and FB Manager</a:t>
            </a:r>
          </a:p>
          <a:p>
            <a:pPr lvl="1"/>
            <a:r>
              <a:rPr lang="en-US" sz="1700" dirty="0"/>
              <a:t>Follow-back module was designed for registry staff to submit questions or comments to abstractors.</a:t>
            </a:r>
          </a:p>
          <a:p>
            <a:pPr lvl="1"/>
            <a:r>
              <a:rPr lang="en-US" sz="1700" dirty="0"/>
              <a:t>Two registries have used automated processes to auto-create and auto-close FBN, but nearly all are created manually.</a:t>
            </a:r>
          </a:p>
          <a:p>
            <a:pPr marL="457200" lvl="1" indent="0">
              <a:buNone/>
            </a:pPr>
            <a:endParaRPr lang="en-US" sz="1700" dirty="0"/>
          </a:p>
          <a:p>
            <a:pPr lvl="1"/>
            <a:endParaRPr lang="en-US" sz="1700" dirty="0"/>
          </a:p>
          <a:p>
            <a:endParaRPr lang="en-US" sz="1700" dirty="0"/>
          </a:p>
        </p:txBody>
      </p:sp>
    </p:spTree>
    <p:extLst>
      <p:ext uri="{BB962C8B-B14F-4D97-AF65-F5344CB8AC3E}">
        <p14:creationId xmlns:p14="http://schemas.microsoft.com/office/powerpoint/2010/main" val="207309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5A5D-80ED-7979-4E6E-B4BF51F8CA38}"/>
              </a:ext>
            </a:extLst>
          </p:cNvPr>
          <p:cNvSpPr>
            <a:spLocks noGrp="1"/>
          </p:cNvSpPr>
          <p:nvPr>
            <p:ph type="title"/>
          </p:nvPr>
        </p:nvSpPr>
        <p:spPr>
          <a:xfrm>
            <a:off x="572493" y="238539"/>
            <a:ext cx="11018520" cy="1434415"/>
          </a:xfrm>
        </p:spPr>
        <p:txBody>
          <a:bodyPr anchor="b">
            <a:normAutofit/>
          </a:bodyPr>
          <a:lstStyle/>
          <a:p>
            <a:r>
              <a:rPr lang="en-US" sz="4600" b="1" dirty="0"/>
              <a:t>Summary:</a:t>
            </a:r>
            <a:br>
              <a:rPr lang="en-US" sz="4600" b="1" dirty="0"/>
            </a:br>
            <a:r>
              <a:rPr lang="en-US" sz="4600" b="1" dirty="0"/>
              <a:t>How do you define follow-back?</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81DE8A-1FC1-4E7C-DE93-1956032807C5}"/>
              </a:ext>
            </a:extLst>
          </p:cNvPr>
          <p:cNvSpPr>
            <a:spLocks noGrp="1"/>
          </p:cNvSpPr>
          <p:nvPr>
            <p:ph idx="1"/>
          </p:nvPr>
        </p:nvSpPr>
        <p:spPr>
          <a:xfrm>
            <a:off x="572493" y="2071316"/>
            <a:ext cx="9190632" cy="4119172"/>
          </a:xfrm>
        </p:spPr>
        <p:txBody>
          <a:bodyPr anchor="t">
            <a:normAutofit/>
          </a:bodyPr>
          <a:lstStyle/>
          <a:p>
            <a:r>
              <a:rPr lang="en-US" sz="1700" b="1" dirty="0">
                <a:solidFill>
                  <a:schemeClr val="bg2">
                    <a:lumMod val="75000"/>
                  </a:schemeClr>
                </a:solidFill>
              </a:rPr>
              <a:t>Casefinding</a:t>
            </a:r>
          </a:p>
          <a:p>
            <a:pPr lvl="1"/>
            <a:r>
              <a:rPr lang="en-US" sz="1700" b="1" dirty="0">
                <a:solidFill>
                  <a:schemeClr val="bg2">
                    <a:lumMod val="75000"/>
                  </a:schemeClr>
                </a:solidFill>
              </a:rPr>
              <a:t>Requests for abstracts </a:t>
            </a:r>
            <a:r>
              <a:rPr lang="en-US" sz="1700" dirty="0"/>
              <a:t>based on pathology, radiology, death certificates, indication that patient has history of cancer, and other sources.</a:t>
            </a:r>
          </a:p>
          <a:p>
            <a:pPr lvl="1"/>
            <a:r>
              <a:rPr lang="en-US" sz="1700" dirty="0"/>
              <a:t>Not mentioned in 2020 but may also include </a:t>
            </a:r>
            <a:r>
              <a:rPr lang="en-US" sz="1700" b="1" dirty="0">
                <a:solidFill>
                  <a:schemeClr val="bg2">
                    <a:lumMod val="75000"/>
                  </a:schemeClr>
                </a:solidFill>
              </a:rPr>
              <a:t>reports based on review of hospital completeness </a:t>
            </a:r>
            <a:r>
              <a:rPr lang="en-US" sz="1700" dirty="0"/>
              <a:t>measures.  Example: CDRI Year End Hospital File Processing</a:t>
            </a:r>
          </a:p>
          <a:p>
            <a:r>
              <a:rPr lang="en-US" sz="1700" b="1" dirty="0">
                <a:solidFill>
                  <a:schemeClr val="bg2">
                    <a:lumMod val="75000"/>
                  </a:schemeClr>
                </a:solidFill>
              </a:rPr>
              <a:t>Quality Improvement Activity</a:t>
            </a:r>
          </a:p>
          <a:p>
            <a:pPr lvl="1"/>
            <a:r>
              <a:rPr lang="en-US" sz="1700" dirty="0"/>
              <a:t>Discrepancy Reports</a:t>
            </a:r>
          </a:p>
          <a:p>
            <a:pPr lvl="1"/>
            <a:r>
              <a:rPr lang="en-US" sz="1700" dirty="0"/>
              <a:t>Request for Missing Data Items</a:t>
            </a:r>
          </a:p>
          <a:p>
            <a:pPr lvl="1"/>
            <a:r>
              <a:rPr lang="en-US" sz="1700" dirty="0"/>
              <a:t>Feedback to abstractors (</a:t>
            </a:r>
            <a:r>
              <a:rPr lang="en-US" sz="1700" dirty="0" err="1"/>
              <a:t>eg</a:t>
            </a:r>
            <a:r>
              <a:rPr lang="en-US" sz="1700" dirty="0"/>
              <a:t>, abstractor review conducted by SHRI)</a:t>
            </a:r>
          </a:p>
          <a:p>
            <a:r>
              <a:rPr lang="en-US" sz="1700" b="1" dirty="0">
                <a:solidFill>
                  <a:schemeClr val="bg2">
                    <a:lumMod val="75000"/>
                  </a:schemeClr>
                </a:solidFill>
              </a:rPr>
              <a:t>Providing Data Back to Hospitals</a:t>
            </a:r>
          </a:p>
          <a:p>
            <a:pPr lvl="1"/>
            <a:r>
              <a:rPr lang="en-US" sz="1700" dirty="0"/>
              <a:t>Treatment provided at other facilities</a:t>
            </a:r>
          </a:p>
          <a:p>
            <a:pPr lvl="1"/>
            <a:r>
              <a:rPr lang="en-US" sz="1700" dirty="0"/>
              <a:t>Follow-up information</a:t>
            </a:r>
          </a:p>
          <a:p>
            <a:pPr lvl="1"/>
            <a:endParaRPr lang="en-US" sz="1700" dirty="0"/>
          </a:p>
          <a:p>
            <a:endParaRPr lang="en-US" sz="1700" dirty="0"/>
          </a:p>
        </p:txBody>
      </p:sp>
    </p:spTree>
    <p:extLst>
      <p:ext uri="{BB962C8B-B14F-4D97-AF65-F5344CB8AC3E}">
        <p14:creationId xmlns:p14="http://schemas.microsoft.com/office/powerpoint/2010/main" val="422174184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6494</TotalTime>
  <Words>3512</Words>
  <Application>Microsoft Office PowerPoint</Application>
  <PresentationFormat>Widescreen</PresentationFormat>
  <Paragraphs>294</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Tw Cen MT</vt:lpstr>
      <vt:lpstr>Wingdings</vt:lpstr>
      <vt:lpstr>Office Theme</vt:lpstr>
      <vt:lpstr>3_Office Theme</vt:lpstr>
      <vt:lpstr>SEER*DMS Workshop</vt:lpstr>
      <vt:lpstr>SEER*DMS Workshop Series</vt:lpstr>
      <vt:lpstr>SEER*DMS  Follow-back Processes</vt:lpstr>
      <vt:lpstr>SEER*DMS Workshop: Follow-back</vt:lpstr>
      <vt:lpstr>Introduction</vt:lpstr>
      <vt:lpstr>Introduction</vt:lpstr>
      <vt:lpstr>Introduction</vt:lpstr>
      <vt:lpstr>SEER*DMS Definitions</vt:lpstr>
      <vt:lpstr>Summary: How do you define follow-back?</vt:lpstr>
      <vt:lpstr>Summary: What are your follow-back processes?</vt:lpstr>
      <vt:lpstr>Summary: What are your follow-back processes?</vt:lpstr>
      <vt:lpstr>Summary: What are your follow-back processes?</vt:lpstr>
      <vt:lpstr>PowerPoint Presentation</vt:lpstr>
      <vt:lpstr>PowerPoint Presentation</vt:lpstr>
      <vt:lpstr>PowerPoint Presentation</vt:lpstr>
      <vt:lpstr>PowerPoint Presentation</vt:lpstr>
      <vt:lpstr>PowerPoint Presentation</vt:lpstr>
      <vt:lpstr>PowerPoint Presentation</vt:lpstr>
      <vt:lpstr>Summary: How do you process the responses you receive?</vt:lpstr>
      <vt:lpstr>Original Follow-back and Case finding Goals 2000-2005</vt:lpstr>
      <vt:lpstr>2022 Objectives &amp; Plans</vt:lpstr>
      <vt:lpstr>Discussion Notes:  Follow-back Processes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Auto-consolidation Workgroup</dc:title>
  <dc:creator>Adams, Suzanne (IMS)</dc:creator>
  <cp:lastModifiedBy>Coyle, Linda (IMS)</cp:lastModifiedBy>
  <cp:revision>197</cp:revision>
  <dcterms:created xsi:type="dcterms:W3CDTF">2022-01-20T18:00:27Z</dcterms:created>
  <dcterms:modified xsi:type="dcterms:W3CDTF">2022-08-30T19:31:08Z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